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21945600"/>
  <p:notesSz cx="7010400" cy="9296400"/>
  <p:defaultTextStyle>
    <a:defPPr>
      <a:defRPr lang="en-US"/>
    </a:defPPr>
    <a:lvl1pPr algn="l" rtl="0" fontAlgn="base">
      <a:spcBef>
        <a:spcPct val="0"/>
      </a:spcBef>
      <a:spcAft>
        <a:spcPct val="0"/>
      </a:spcAft>
      <a:defRPr sz="7300" kern="1200">
        <a:solidFill>
          <a:schemeClr val="tx1"/>
        </a:solidFill>
        <a:latin typeface="Arial" charset="0"/>
        <a:ea typeface="+mn-ea"/>
        <a:cs typeface="Arial" charset="0"/>
      </a:defRPr>
    </a:lvl1pPr>
    <a:lvl2pPr marL="457200" algn="l" rtl="0" fontAlgn="base">
      <a:spcBef>
        <a:spcPct val="0"/>
      </a:spcBef>
      <a:spcAft>
        <a:spcPct val="0"/>
      </a:spcAft>
      <a:defRPr sz="7300" kern="1200">
        <a:solidFill>
          <a:schemeClr val="tx1"/>
        </a:solidFill>
        <a:latin typeface="Arial" charset="0"/>
        <a:ea typeface="+mn-ea"/>
        <a:cs typeface="Arial" charset="0"/>
      </a:defRPr>
    </a:lvl2pPr>
    <a:lvl3pPr marL="914400" algn="l" rtl="0" fontAlgn="base">
      <a:spcBef>
        <a:spcPct val="0"/>
      </a:spcBef>
      <a:spcAft>
        <a:spcPct val="0"/>
      </a:spcAft>
      <a:defRPr sz="7300" kern="1200">
        <a:solidFill>
          <a:schemeClr val="tx1"/>
        </a:solidFill>
        <a:latin typeface="Arial" charset="0"/>
        <a:ea typeface="+mn-ea"/>
        <a:cs typeface="Arial" charset="0"/>
      </a:defRPr>
    </a:lvl3pPr>
    <a:lvl4pPr marL="1371600" algn="l" rtl="0" fontAlgn="base">
      <a:spcBef>
        <a:spcPct val="0"/>
      </a:spcBef>
      <a:spcAft>
        <a:spcPct val="0"/>
      </a:spcAft>
      <a:defRPr sz="7300" kern="1200">
        <a:solidFill>
          <a:schemeClr val="tx1"/>
        </a:solidFill>
        <a:latin typeface="Arial" charset="0"/>
        <a:ea typeface="+mn-ea"/>
        <a:cs typeface="Arial" charset="0"/>
      </a:defRPr>
    </a:lvl4pPr>
    <a:lvl5pPr marL="1828800" algn="l" rtl="0" fontAlgn="base">
      <a:spcBef>
        <a:spcPct val="0"/>
      </a:spcBef>
      <a:spcAft>
        <a:spcPct val="0"/>
      </a:spcAft>
      <a:defRPr sz="7300" kern="1200">
        <a:solidFill>
          <a:schemeClr val="tx1"/>
        </a:solidFill>
        <a:latin typeface="Arial" charset="0"/>
        <a:ea typeface="+mn-ea"/>
        <a:cs typeface="Arial" charset="0"/>
      </a:defRPr>
    </a:lvl5pPr>
    <a:lvl6pPr marL="2286000" algn="l" defTabSz="914400" rtl="0" eaLnBrk="1" latinLnBrk="0" hangingPunct="1">
      <a:defRPr sz="7300" kern="1200">
        <a:solidFill>
          <a:schemeClr val="tx1"/>
        </a:solidFill>
        <a:latin typeface="Arial" charset="0"/>
        <a:ea typeface="+mn-ea"/>
        <a:cs typeface="Arial" charset="0"/>
      </a:defRPr>
    </a:lvl6pPr>
    <a:lvl7pPr marL="2743200" algn="l" defTabSz="914400" rtl="0" eaLnBrk="1" latinLnBrk="0" hangingPunct="1">
      <a:defRPr sz="7300" kern="1200">
        <a:solidFill>
          <a:schemeClr val="tx1"/>
        </a:solidFill>
        <a:latin typeface="Arial" charset="0"/>
        <a:ea typeface="+mn-ea"/>
        <a:cs typeface="Arial" charset="0"/>
      </a:defRPr>
    </a:lvl7pPr>
    <a:lvl8pPr marL="3200400" algn="l" defTabSz="914400" rtl="0" eaLnBrk="1" latinLnBrk="0" hangingPunct="1">
      <a:defRPr sz="7300" kern="1200">
        <a:solidFill>
          <a:schemeClr val="tx1"/>
        </a:solidFill>
        <a:latin typeface="Arial" charset="0"/>
        <a:ea typeface="+mn-ea"/>
        <a:cs typeface="Arial" charset="0"/>
      </a:defRPr>
    </a:lvl8pPr>
    <a:lvl9pPr marL="3657600" algn="l" defTabSz="914400" rtl="0" eaLnBrk="1" latinLnBrk="0" hangingPunct="1">
      <a:defRPr sz="73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6955">
          <p15:clr>
            <a:srgbClr val="A4A3A4"/>
          </p15:clr>
        </p15:guide>
        <p15:guide id="2" orient="horz" pos="13465">
          <p15:clr>
            <a:srgbClr val="A4A3A4"/>
          </p15:clr>
        </p15:guide>
        <p15:guide id="3" pos="1382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User" initials="GKS" lastIdx="14" clrIdx="0"/>
  <p:cmAuthor id="1" name="Amy Chanlongbutra" initials="AC"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2E6D"/>
    <a:srgbClr val="A0C6E2"/>
    <a:srgbClr val="A1C6E1"/>
    <a:srgbClr val="698ED9"/>
    <a:srgbClr val="EAEAEA"/>
    <a:srgbClr val="0046D2"/>
    <a:srgbClr val="C0E9B5"/>
    <a:srgbClr val="C0E9B6"/>
    <a:srgbClr val="2C5014"/>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2" autoAdjust="0"/>
    <p:restoredTop sz="94639" autoAdjust="0"/>
  </p:normalViewPr>
  <p:slideViewPr>
    <p:cSldViewPr snapToGrid="0">
      <p:cViewPr varScale="1">
        <p:scale>
          <a:sx n="31" d="100"/>
          <a:sy n="31" d="100"/>
        </p:scale>
        <p:origin x="234" y="1386"/>
      </p:cViewPr>
      <p:guideLst>
        <p:guide orient="horz" pos="6955"/>
        <p:guide orient="horz" pos="13465"/>
        <p:guide pos="13824"/>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7841" cy="464821"/>
          </a:xfrm>
          <a:prstGeom prst="rect">
            <a:avLst/>
          </a:prstGeom>
          <a:noFill/>
          <a:ln w="9525">
            <a:noFill/>
            <a:miter lim="800000"/>
            <a:headEnd/>
            <a:tailEnd/>
          </a:ln>
          <a:effectLst/>
        </p:spPr>
        <p:txBody>
          <a:bodyPr vert="horz" wrap="square" lIns="93452" tIns="46726" rIns="93452" bIns="46726" numCol="1" anchor="t" anchorCtr="0" compatLnSpc="1">
            <a:prstTxWarp prst="textNoShape">
              <a:avLst/>
            </a:prstTxWarp>
          </a:bodyPr>
          <a:lstStyle>
            <a:lvl1pPr algn="l">
              <a:defRPr sz="1200">
                <a:cs typeface="+mn-cs"/>
              </a:defRPr>
            </a:lvl1pPr>
          </a:lstStyle>
          <a:p>
            <a:pPr>
              <a:defRPr/>
            </a:pPr>
            <a:endParaRPr lang="en-US"/>
          </a:p>
        </p:txBody>
      </p:sp>
      <p:sp>
        <p:nvSpPr>
          <p:cNvPr id="3075" name="Rectangle 3"/>
          <p:cNvSpPr>
            <a:spLocks noGrp="1" noChangeArrowheads="1"/>
          </p:cNvSpPr>
          <p:nvPr>
            <p:ph type="dt" idx="1"/>
          </p:nvPr>
        </p:nvSpPr>
        <p:spPr bwMode="auto">
          <a:xfrm>
            <a:off x="3970902" y="0"/>
            <a:ext cx="3037841" cy="464821"/>
          </a:xfrm>
          <a:prstGeom prst="rect">
            <a:avLst/>
          </a:prstGeom>
          <a:noFill/>
          <a:ln w="9525">
            <a:noFill/>
            <a:miter lim="800000"/>
            <a:headEnd/>
            <a:tailEnd/>
          </a:ln>
          <a:effectLst/>
        </p:spPr>
        <p:txBody>
          <a:bodyPr vert="horz" wrap="square" lIns="93452" tIns="46726" rIns="93452" bIns="46726" numCol="1" anchor="t" anchorCtr="0" compatLnSpc="1">
            <a:prstTxWarp prst="textNoShape">
              <a:avLst/>
            </a:prstTxWarp>
          </a:bodyPr>
          <a:lstStyle>
            <a:lvl1pPr algn="r">
              <a:defRPr sz="1200">
                <a:cs typeface="+mn-cs"/>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9050" y="696913"/>
            <a:ext cx="6973888"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01041" y="4416589"/>
            <a:ext cx="5608320" cy="4183379"/>
          </a:xfrm>
          <a:prstGeom prst="rect">
            <a:avLst/>
          </a:prstGeom>
          <a:noFill/>
          <a:ln w="9525">
            <a:noFill/>
            <a:miter lim="800000"/>
            <a:headEnd/>
            <a:tailEnd/>
          </a:ln>
          <a:effectLst/>
        </p:spPr>
        <p:txBody>
          <a:bodyPr vert="horz" wrap="square" lIns="93452" tIns="46726" rIns="93452" bIns="4672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829983"/>
            <a:ext cx="3037841" cy="464821"/>
          </a:xfrm>
          <a:prstGeom prst="rect">
            <a:avLst/>
          </a:prstGeom>
          <a:noFill/>
          <a:ln w="9525">
            <a:noFill/>
            <a:miter lim="800000"/>
            <a:headEnd/>
            <a:tailEnd/>
          </a:ln>
          <a:effectLst/>
        </p:spPr>
        <p:txBody>
          <a:bodyPr vert="horz" wrap="square" lIns="93452" tIns="46726" rIns="93452" bIns="46726" numCol="1" anchor="b" anchorCtr="0" compatLnSpc="1">
            <a:prstTxWarp prst="textNoShape">
              <a:avLst/>
            </a:prstTxWarp>
          </a:bodyPr>
          <a:lstStyle>
            <a:lvl1pPr algn="l">
              <a:defRPr sz="1200">
                <a:cs typeface="+mn-cs"/>
              </a:defRPr>
            </a:lvl1pPr>
          </a:lstStyle>
          <a:p>
            <a:pPr>
              <a:defRPr/>
            </a:pPr>
            <a:endParaRPr lang="en-US"/>
          </a:p>
        </p:txBody>
      </p:sp>
      <p:sp>
        <p:nvSpPr>
          <p:cNvPr id="3079" name="Rectangle 7"/>
          <p:cNvSpPr>
            <a:spLocks noGrp="1" noChangeArrowheads="1"/>
          </p:cNvSpPr>
          <p:nvPr>
            <p:ph type="sldNum" sz="quarter" idx="5"/>
          </p:nvPr>
        </p:nvSpPr>
        <p:spPr bwMode="auto">
          <a:xfrm>
            <a:off x="3970902" y="8829983"/>
            <a:ext cx="3037841" cy="464821"/>
          </a:xfrm>
          <a:prstGeom prst="rect">
            <a:avLst/>
          </a:prstGeom>
          <a:noFill/>
          <a:ln w="9525">
            <a:noFill/>
            <a:miter lim="800000"/>
            <a:headEnd/>
            <a:tailEnd/>
          </a:ln>
          <a:effectLst/>
        </p:spPr>
        <p:txBody>
          <a:bodyPr vert="horz" wrap="square" lIns="93452" tIns="46726" rIns="93452" bIns="46726" numCol="1" anchor="b" anchorCtr="0" compatLnSpc="1">
            <a:prstTxWarp prst="textNoShape">
              <a:avLst/>
            </a:prstTxWarp>
          </a:bodyPr>
          <a:lstStyle>
            <a:lvl1pPr algn="r">
              <a:defRPr sz="1200">
                <a:cs typeface="+mn-cs"/>
              </a:defRPr>
            </a:lvl1pPr>
          </a:lstStyle>
          <a:p>
            <a:pPr>
              <a:defRPr/>
            </a:pPr>
            <a:fld id="{B8B92D5D-9222-42D4-BA3B-9977841AEEA1}" type="slidenum">
              <a:rPr lang="en-US"/>
              <a:pPr>
                <a:defRPr/>
              </a:pPr>
              <a:t>‹#›</a:t>
            </a:fld>
            <a:endParaRPr lang="en-US"/>
          </a:p>
        </p:txBody>
      </p:sp>
    </p:spTree>
    <p:extLst>
      <p:ext uri="{BB962C8B-B14F-4D97-AF65-F5344CB8AC3E}">
        <p14:creationId xmlns:p14="http://schemas.microsoft.com/office/powerpoint/2010/main" val="37740595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8CC1EFDB-26DD-4D93-97DF-4620583702EA}" type="slidenum">
              <a:rPr lang="en-US" smtClean="0"/>
              <a:pPr/>
              <a:t>1</a:t>
            </a:fld>
            <a:endParaRPr 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4" name="TextBox 6"/>
          <p:cNvSpPr txBox="1"/>
          <p:nvPr userDrawn="1"/>
        </p:nvSpPr>
        <p:spPr>
          <a:xfrm>
            <a:off x="36591868" y="21353491"/>
            <a:ext cx="6470664" cy="449226"/>
          </a:xfrm>
          <a:prstGeom prst="rect">
            <a:avLst/>
          </a:prstGeom>
          <a:noFill/>
        </p:spPr>
        <p:txBody>
          <a:bodyPr wrap="none">
            <a:spAutoFit/>
          </a:bodyPr>
          <a:lstStyle/>
          <a:p>
            <a:pPr algn="ctr">
              <a:defRPr/>
            </a:pPr>
            <a:r>
              <a:rPr lang="en-US" sz="1600" dirty="0">
                <a:ln w="6350">
                  <a:solidFill>
                    <a:schemeClr val="tx1"/>
                  </a:solidFill>
                </a:ln>
                <a:solidFill>
                  <a:schemeClr val="bg1"/>
                </a:solidFill>
              </a:rPr>
              <a:t>printed by </a:t>
            </a:r>
            <a:r>
              <a:rPr lang="en-US" sz="1600" i="1" dirty="0">
                <a:ln w="6350">
                  <a:solidFill>
                    <a:schemeClr val="tx1"/>
                  </a:solidFill>
                </a:ln>
                <a:solidFill>
                  <a:schemeClr val="bg1"/>
                </a:solidFill>
              </a:rPr>
              <a:t>www.research-posters.com</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3762375" rtl="0" eaLnBrk="0" fontAlgn="base" hangingPunct="0">
        <a:spcBef>
          <a:spcPct val="0"/>
        </a:spcBef>
        <a:spcAft>
          <a:spcPct val="0"/>
        </a:spcAft>
        <a:defRPr sz="18200">
          <a:solidFill>
            <a:schemeClr val="tx2"/>
          </a:solidFill>
          <a:latin typeface="+mj-lt"/>
          <a:ea typeface="+mj-ea"/>
          <a:cs typeface="+mj-cs"/>
        </a:defRPr>
      </a:lvl1pPr>
      <a:lvl2pPr algn="ctr" defTabSz="3762375" rtl="0" eaLnBrk="0" fontAlgn="base" hangingPunct="0">
        <a:spcBef>
          <a:spcPct val="0"/>
        </a:spcBef>
        <a:spcAft>
          <a:spcPct val="0"/>
        </a:spcAft>
        <a:defRPr sz="18200">
          <a:solidFill>
            <a:schemeClr val="tx2"/>
          </a:solidFill>
          <a:latin typeface="Arial" charset="0"/>
        </a:defRPr>
      </a:lvl2pPr>
      <a:lvl3pPr algn="ctr" defTabSz="3762375" rtl="0" eaLnBrk="0" fontAlgn="base" hangingPunct="0">
        <a:spcBef>
          <a:spcPct val="0"/>
        </a:spcBef>
        <a:spcAft>
          <a:spcPct val="0"/>
        </a:spcAft>
        <a:defRPr sz="18200">
          <a:solidFill>
            <a:schemeClr val="tx2"/>
          </a:solidFill>
          <a:latin typeface="Arial" charset="0"/>
        </a:defRPr>
      </a:lvl3pPr>
      <a:lvl4pPr algn="ctr" defTabSz="3762375" rtl="0" eaLnBrk="0" fontAlgn="base" hangingPunct="0">
        <a:spcBef>
          <a:spcPct val="0"/>
        </a:spcBef>
        <a:spcAft>
          <a:spcPct val="0"/>
        </a:spcAft>
        <a:defRPr sz="18200">
          <a:solidFill>
            <a:schemeClr val="tx2"/>
          </a:solidFill>
          <a:latin typeface="Arial" charset="0"/>
        </a:defRPr>
      </a:lvl4pPr>
      <a:lvl5pPr algn="ctr" defTabSz="3762375" rtl="0" eaLnBrk="0" fontAlgn="base" hangingPunct="0">
        <a:spcBef>
          <a:spcPct val="0"/>
        </a:spcBef>
        <a:spcAft>
          <a:spcPct val="0"/>
        </a:spcAft>
        <a:defRPr sz="18200">
          <a:solidFill>
            <a:schemeClr val="tx2"/>
          </a:solidFill>
          <a:latin typeface="Arial" charset="0"/>
        </a:defRPr>
      </a:lvl5pPr>
      <a:lvl6pPr marL="457200" algn="ctr" defTabSz="2508250" rtl="0" fontAlgn="base">
        <a:spcBef>
          <a:spcPct val="0"/>
        </a:spcBef>
        <a:spcAft>
          <a:spcPct val="0"/>
        </a:spcAft>
        <a:defRPr sz="12100">
          <a:solidFill>
            <a:schemeClr val="tx2"/>
          </a:solidFill>
          <a:latin typeface="Arial" charset="0"/>
        </a:defRPr>
      </a:lvl6pPr>
      <a:lvl7pPr marL="914400" algn="ctr" defTabSz="2508250" rtl="0" fontAlgn="base">
        <a:spcBef>
          <a:spcPct val="0"/>
        </a:spcBef>
        <a:spcAft>
          <a:spcPct val="0"/>
        </a:spcAft>
        <a:defRPr sz="12100">
          <a:solidFill>
            <a:schemeClr val="tx2"/>
          </a:solidFill>
          <a:latin typeface="Arial" charset="0"/>
        </a:defRPr>
      </a:lvl7pPr>
      <a:lvl8pPr marL="1371600" algn="ctr" defTabSz="2508250" rtl="0" fontAlgn="base">
        <a:spcBef>
          <a:spcPct val="0"/>
        </a:spcBef>
        <a:spcAft>
          <a:spcPct val="0"/>
        </a:spcAft>
        <a:defRPr sz="12100">
          <a:solidFill>
            <a:schemeClr val="tx2"/>
          </a:solidFill>
          <a:latin typeface="Arial" charset="0"/>
        </a:defRPr>
      </a:lvl8pPr>
      <a:lvl9pPr marL="1828800" algn="ctr" defTabSz="2508250" rtl="0" fontAlgn="base">
        <a:spcBef>
          <a:spcPct val="0"/>
        </a:spcBef>
        <a:spcAft>
          <a:spcPct val="0"/>
        </a:spcAft>
        <a:defRPr sz="12100">
          <a:solidFill>
            <a:schemeClr val="tx2"/>
          </a:solidFill>
          <a:latin typeface="Arial" charset="0"/>
        </a:defRPr>
      </a:lvl9pPr>
    </p:titleStyle>
    <p:bodyStyle>
      <a:lvl1pPr marL="1411288" indent="-1411288" algn="l" defTabSz="3762375" rtl="0" eaLnBrk="0" fontAlgn="base" hangingPunct="0">
        <a:spcBef>
          <a:spcPct val="20000"/>
        </a:spcBef>
        <a:spcAft>
          <a:spcPct val="0"/>
        </a:spcAft>
        <a:buChar char="•"/>
        <a:defRPr sz="13300">
          <a:solidFill>
            <a:schemeClr val="tx1"/>
          </a:solidFill>
          <a:latin typeface="+mn-lt"/>
          <a:ea typeface="+mn-ea"/>
          <a:cs typeface="+mn-cs"/>
        </a:defRPr>
      </a:lvl1pPr>
      <a:lvl2pPr marL="3054350" indent="-1173163" algn="l" defTabSz="3762375" rtl="0" eaLnBrk="0" fontAlgn="base" hangingPunct="0">
        <a:spcBef>
          <a:spcPct val="20000"/>
        </a:spcBef>
        <a:spcAft>
          <a:spcPct val="0"/>
        </a:spcAft>
        <a:buChar char="–"/>
        <a:defRPr sz="11600">
          <a:solidFill>
            <a:schemeClr val="tx1"/>
          </a:solidFill>
          <a:latin typeface="+mn-lt"/>
        </a:defRPr>
      </a:lvl2pPr>
      <a:lvl3pPr marL="4702175" indent="-939800" algn="l" defTabSz="3762375" rtl="0" eaLnBrk="0" fontAlgn="base" hangingPunct="0">
        <a:spcBef>
          <a:spcPct val="20000"/>
        </a:spcBef>
        <a:spcAft>
          <a:spcPct val="0"/>
        </a:spcAft>
        <a:buChar char="•"/>
        <a:defRPr sz="9900">
          <a:solidFill>
            <a:schemeClr val="tx1"/>
          </a:solidFill>
          <a:latin typeface="+mn-lt"/>
        </a:defRPr>
      </a:lvl3pPr>
      <a:lvl4pPr marL="6580188" indent="-936625" algn="l" defTabSz="3762375" rtl="0" eaLnBrk="0" fontAlgn="base" hangingPunct="0">
        <a:spcBef>
          <a:spcPct val="20000"/>
        </a:spcBef>
        <a:spcAft>
          <a:spcPct val="0"/>
        </a:spcAft>
        <a:buChar char="–"/>
        <a:defRPr sz="8200">
          <a:solidFill>
            <a:schemeClr val="tx1"/>
          </a:solidFill>
          <a:latin typeface="+mn-lt"/>
        </a:defRPr>
      </a:lvl4pPr>
      <a:lvl5pPr marL="8464550" indent="-939800" algn="l" defTabSz="3762375" rtl="0" eaLnBrk="0" fontAlgn="base" hangingPunct="0">
        <a:spcBef>
          <a:spcPct val="20000"/>
        </a:spcBef>
        <a:spcAft>
          <a:spcPct val="0"/>
        </a:spcAft>
        <a:buChar char="»"/>
        <a:defRPr sz="8200">
          <a:solidFill>
            <a:schemeClr val="tx1"/>
          </a:solidFill>
          <a:latin typeface="+mn-lt"/>
        </a:defRPr>
      </a:lvl5pPr>
      <a:lvl6pPr marL="6100763" indent="-627063" algn="l" defTabSz="2508250" rtl="0" fontAlgn="base">
        <a:spcBef>
          <a:spcPct val="20000"/>
        </a:spcBef>
        <a:spcAft>
          <a:spcPct val="0"/>
        </a:spcAft>
        <a:buChar char="»"/>
        <a:defRPr sz="5500">
          <a:solidFill>
            <a:schemeClr val="tx1"/>
          </a:solidFill>
          <a:latin typeface="+mn-lt"/>
        </a:defRPr>
      </a:lvl6pPr>
      <a:lvl7pPr marL="6557963" indent="-627063" algn="l" defTabSz="2508250" rtl="0" fontAlgn="base">
        <a:spcBef>
          <a:spcPct val="20000"/>
        </a:spcBef>
        <a:spcAft>
          <a:spcPct val="0"/>
        </a:spcAft>
        <a:buChar char="»"/>
        <a:defRPr sz="5500">
          <a:solidFill>
            <a:schemeClr val="tx1"/>
          </a:solidFill>
          <a:latin typeface="+mn-lt"/>
        </a:defRPr>
      </a:lvl7pPr>
      <a:lvl8pPr marL="7015163" indent="-627063" algn="l" defTabSz="2508250" rtl="0" fontAlgn="base">
        <a:spcBef>
          <a:spcPct val="20000"/>
        </a:spcBef>
        <a:spcAft>
          <a:spcPct val="0"/>
        </a:spcAft>
        <a:buChar char="»"/>
        <a:defRPr sz="5500">
          <a:solidFill>
            <a:schemeClr val="tx1"/>
          </a:solidFill>
          <a:latin typeface="+mn-lt"/>
        </a:defRPr>
      </a:lvl8pPr>
      <a:lvl9pPr marL="7472363" indent="-627063" algn="l" defTabSz="2508250" rtl="0" fontAlgn="base">
        <a:spcBef>
          <a:spcPct val="20000"/>
        </a:spcBef>
        <a:spcAft>
          <a:spcPct val="0"/>
        </a:spcAft>
        <a:buChar char="»"/>
        <a:defRPr sz="5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A0C6E2"/>
            </a:gs>
            <a:gs pos="50000">
              <a:srgbClr val="052E6D"/>
            </a:gs>
            <a:gs pos="100000">
              <a:srgbClr val="A1C6E1"/>
            </a:gs>
          </a:gsLst>
          <a:lin ang="5400000" scaled="1"/>
        </a:gradFill>
        <a:effectLst/>
      </p:bgPr>
    </p:bg>
    <p:spTree>
      <p:nvGrpSpPr>
        <p:cNvPr id="1" name=""/>
        <p:cNvGrpSpPr/>
        <p:nvPr/>
      </p:nvGrpSpPr>
      <p:grpSpPr>
        <a:xfrm>
          <a:off x="0" y="0"/>
          <a:ext cx="0" cy="0"/>
          <a:chOff x="0" y="0"/>
          <a:chExt cx="0" cy="0"/>
        </a:xfrm>
      </p:grpSpPr>
      <p:sp>
        <p:nvSpPr>
          <p:cNvPr id="2050" name="AutoShape 30"/>
          <p:cNvSpPr>
            <a:spLocks noChangeArrowheads="1"/>
          </p:cNvSpPr>
          <p:nvPr/>
        </p:nvSpPr>
        <p:spPr bwMode="auto">
          <a:xfrm>
            <a:off x="32848098" y="4064000"/>
            <a:ext cx="10363200" cy="17322800"/>
          </a:xfrm>
          <a:prstGeom prst="roundRect">
            <a:avLst>
              <a:gd name="adj" fmla="val 3792"/>
            </a:avLst>
          </a:prstGeom>
          <a:solidFill>
            <a:schemeClr val="bg1"/>
          </a:solidFill>
          <a:ln w="9525">
            <a:solidFill>
              <a:schemeClr val="tx1"/>
            </a:solidFill>
            <a:round/>
            <a:headEnd/>
            <a:tailEnd/>
          </a:ln>
        </p:spPr>
        <p:txBody>
          <a:bodyPr wrap="none" lIns="137150" tIns="68575" rIns="137150" bIns="68575" anchor="ctr"/>
          <a:lstStyle/>
          <a:p>
            <a:pPr algn="ctr" defTabSz="1371600"/>
            <a:endParaRPr lang="en-US" dirty="0"/>
          </a:p>
        </p:txBody>
      </p:sp>
      <p:sp>
        <p:nvSpPr>
          <p:cNvPr id="2051" name="AutoShape 29"/>
          <p:cNvSpPr>
            <a:spLocks noChangeArrowheads="1"/>
          </p:cNvSpPr>
          <p:nvPr/>
        </p:nvSpPr>
        <p:spPr bwMode="auto">
          <a:xfrm>
            <a:off x="11355388" y="4064000"/>
            <a:ext cx="10363200" cy="17322800"/>
          </a:xfrm>
          <a:prstGeom prst="roundRect">
            <a:avLst>
              <a:gd name="adj" fmla="val 3292"/>
            </a:avLst>
          </a:prstGeom>
          <a:solidFill>
            <a:schemeClr val="bg1"/>
          </a:solidFill>
          <a:ln w="9525">
            <a:solidFill>
              <a:schemeClr val="tx1"/>
            </a:solidFill>
            <a:round/>
            <a:headEnd/>
            <a:tailEnd/>
          </a:ln>
        </p:spPr>
        <p:txBody>
          <a:bodyPr wrap="none" lIns="137150" tIns="68575" rIns="137150" bIns="68575" anchor="ctr"/>
          <a:lstStyle/>
          <a:p>
            <a:pPr algn="ctr" defTabSz="1371600"/>
            <a:endParaRPr lang="en-US"/>
          </a:p>
        </p:txBody>
      </p:sp>
      <p:sp>
        <p:nvSpPr>
          <p:cNvPr id="2052" name="AutoShape 31"/>
          <p:cNvSpPr>
            <a:spLocks noChangeArrowheads="1"/>
          </p:cNvSpPr>
          <p:nvPr/>
        </p:nvSpPr>
        <p:spPr bwMode="auto">
          <a:xfrm>
            <a:off x="22231074" y="4064000"/>
            <a:ext cx="10363200" cy="17322800"/>
          </a:xfrm>
          <a:prstGeom prst="roundRect">
            <a:avLst>
              <a:gd name="adj" fmla="val 3579"/>
            </a:avLst>
          </a:prstGeom>
          <a:solidFill>
            <a:schemeClr val="bg1"/>
          </a:solidFill>
          <a:ln w="9525">
            <a:solidFill>
              <a:schemeClr val="tx1"/>
            </a:solidFill>
            <a:round/>
            <a:headEnd/>
            <a:tailEnd/>
          </a:ln>
        </p:spPr>
        <p:txBody>
          <a:bodyPr wrap="none" lIns="137150" tIns="68575" rIns="137150" bIns="68575" anchor="ctr"/>
          <a:lstStyle/>
          <a:p>
            <a:pPr algn="ctr" defTabSz="1371600"/>
            <a:endParaRPr lang="en-US" dirty="0"/>
          </a:p>
        </p:txBody>
      </p:sp>
      <p:sp>
        <p:nvSpPr>
          <p:cNvPr id="2053" name="AutoShape 4"/>
          <p:cNvSpPr>
            <a:spLocks noChangeArrowheads="1"/>
          </p:cNvSpPr>
          <p:nvPr/>
        </p:nvSpPr>
        <p:spPr bwMode="auto">
          <a:xfrm>
            <a:off x="609600" y="4064000"/>
            <a:ext cx="10363200" cy="17322800"/>
          </a:xfrm>
          <a:prstGeom prst="roundRect">
            <a:avLst>
              <a:gd name="adj" fmla="val 3472"/>
            </a:avLst>
          </a:prstGeom>
          <a:solidFill>
            <a:schemeClr val="bg1"/>
          </a:solidFill>
          <a:ln w="9525">
            <a:solidFill>
              <a:schemeClr val="tx1"/>
            </a:solidFill>
            <a:round/>
            <a:headEnd/>
            <a:tailEnd/>
          </a:ln>
        </p:spPr>
        <p:txBody>
          <a:bodyPr wrap="none" lIns="137150" tIns="68575" rIns="137150" bIns="68575" anchor="ctr"/>
          <a:lstStyle/>
          <a:p>
            <a:pPr algn="ctr" defTabSz="1371600"/>
            <a:endParaRPr lang="en-US"/>
          </a:p>
        </p:txBody>
      </p:sp>
      <p:sp>
        <p:nvSpPr>
          <p:cNvPr id="2054" name="Text Box 10"/>
          <p:cNvSpPr txBox="1">
            <a:spLocks noChangeArrowheads="1"/>
          </p:cNvSpPr>
          <p:nvPr/>
        </p:nvSpPr>
        <p:spPr bwMode="auto">
          <a:xfrm>
            <a:off x="11565601" y="4368800"/>
            <a:ext cx="10052543" cy="1125570"/>
          </a:xfrm>
          <a:prstGeom prst="rect">
            <a:avLst/>
          </a:prstGeom>
          <a:noFill/>
          <a:ln w="9525">
            <a:noFill/>
            <a:miter lim="800000"/>
            <a:headEnd/>
            <a:tailEnd/>
          </a:ln>
        </p:spPr>
        <p:txBody>
          <a:bodyPr wrap="square" lIns="78365" tIns="39182" rIns="78365" bIns="39182">
            <a:spAutoFit/>
          </a:bodyPr>
          <a:lstStyle/>
          <a:p>
            <a:pPr algn="ctr" defTabSz="3762375">
              <a:spcBef>
                <a:spcPct val="50000"/>
              </a:spcBef>
            </a:pPr>
            <a:r>
              <a:rPr lang="en-US" sz="6800" b="1" dirty="0"/>
              <a:t>Project Design/Methods</a:t>
            </a:r>
          </a:p>
        </p:txBody>
      </p:sp>
      <p:sp>
        <p:nvSpPr>
          <p:cNvPr id="2055" name="Text Box 11"/>
          <p:cNvSpPr txBox="1">
            <a:spLocks noChangeArrowheads="1"/>
          </p:cNvSpPr>
          <p:nvPr/>
        </p:nvSpPr>
        <p:spPr bwMode="auto">
          <a:xfrm>
            <a:off x="33104159" y="4598521"/>
            <a:ext cx="9828213" cy="1116012"/>
          </a:xfrm>
          <a:prstGeom prst="rect">
            <a:avLst/>
          </a:prstGeom>
          <a:noFill/>
          <a:ln w="9525">
            <a:noFill/>
            <a:miter lim="800000"/>
            <a:headEnd/>
            <a:tailEnd/>
          </a:ln>
        </p:spPr>
        <p:txBody>
          <a:bodyPr lIns="78365" tIns="39182" rIns="78365" bIns="39182">
            <a:spAutoFit/>
          </a:bodyPr>
          <a:lstStyle/>
          <a:p>
            <a:pPr algn="ctr" defTabSz="3762375">
              <a:spcBef>
                <a:spcPct val="50000"/>
              </a:spcBef>
            </a:pPr>
            <a:r>
              <a:rPr lang="en-US" sz="6800" b="1" dirty="0"/>
              <a:t>Project Team</a:t>
            </a:r>
          </a:p>
        </p:txBody>
      </p:sp>
      <p:sp>
        <p:nvSpPr>
          <p:cNvPr id="2056" name="AutoShape 13"/>
          <p:cNvSpPr>
            <a:spLocks noChangeArrowheads="1"/>
          </p:cNvSpPr>
          <p:nvPr/>
        </p:nvSpPr>
        <p:spPr bwMode="auto">
          <a:xfrm>
            <a:off x="614363" y="254000"/>
            <a:ext cx="42597387" cy="3505200"/>
          </a:xfrm>
          <a:prstGeom prst="roundRect">
            <a:avLst>
              <a:gd name="adj" fmla="val 8236"/>
            </a:avLst>
          </a:prstGeom>
          <a:solidFill>
            <a:schemeClr val="bg1"/>
          </a:solidFill>
          <a:ln w="9525">
            <a:solidFill>
              <a:schemeClr val="tx1"/>
            </a:solidFill>
            <a:round/>
            <a:headEnd/>
            <a:tailEnd/>
          </a:ln>
        </p:spPr>
        <p:txBody>
          <a:bodyPr wrap="none" lIns="78365" tIns="39182" rIns="78365" bIns="39182" anchor="ctr"/>
          <a:lstStyle/>
          <a:p>
            <a:pPr algn="ctr" defTabSz="3762375"/>
            <a:endParaRPr lang="en-US" sz="6800">
              <a:solidFill>
                <a:schemeClr val="bg1"/>
              </a:solidFill>
            </a:endParaRPr>
          </a:p>
        </p:txBody>
      </p:sp>
      <p:sp>
        <p:nvSpPr>
          <p:cNvPr id="2057" name="Text Box 14"/>
          <p:cNvSpPr txBox="1">
            <a:spLocks noChangeArrowheads="1"/>
          </p:cNvSpPr>
          <p:nvPr/>
        </p:nvSpPr>
        <p:spPr bwMode="auto">
          <a:xfrm>
            <a:off x="6272320" y="635560"/>
            <a:ext cx="30580862" cy="2295121"/>
          </a:xfrm>
          <a:prstGeom prst="rect">
            <a:avLst/>
          </a:prstGeom>
          <a:noFill/>
          <a:ln w="9525">
            <a:noFill/>
            <a:miter lim="800000"/>
            <a:headEnd/>
            <a:tailEnd/>
          </a:ln>
        </p:spPr>
        <p:txBody>
          <a:bodyPr wrap="square" lIns="78365" tIns="39182" rIns="78365" bIns="39182">
            <a:spAutoFit/>
          </a:bodyPr>
          <a:lstStyle/>
          <a:p>
            <a:pPr algn="ctr" defTabSz="3762375">
              <a:spcBef>
                <a:spcPct val="50000"/>
              </a:spcBef>
            </a:pPr>
            <a:r>
              <a:rPr lang="en-US" sz="7200" b="1" dirty="0">
                <a:latin typeface="+mn-lt"/>
                <a:ea typeface="Verdana" panose="020B0604030504040204" pitchFamily="34" charset="0"/>
                <a:cs typeface="Verdana" panose="020B0604030504040204" pitchFamily="34" charset="0"/>
              </a:rPr>
              <a:t>Project Name</a:t>
            </a:r>
          </a:p>
          <a:p>
            <a:pPr algn="ctr" defTabSz="3762375">
              <a:spcBef>
                <a:spcPct val="50000"/>
              </a:spcBef>
            </a:pPr>
            <a:r>
              <a:rPr lang="en-US" sz="4800" dirty="0">
                <a:latin typeface="+mn-lt"/>
                <a:ea typeface="Verdana" panose="020B0604030504040204" pitchFamily="34" charset="0"/>
                <a:cs typeface="Verdana" panose="020B0604030504040204" pitchFamily="34" charset="0"/>
              </a:rPr>
              <a:t>Facility Name, Town MT</a:t>
            </a:r>
          </a:p>
        </p:txBody>
      </p:sp>
      <p:sp>
        <p:nvSpPr>
          <p:cNvPr id="2063" name="Text Box 40"/>
          <p:cNvSpPr txBox="1">
            <a:spLocks noChangeArrowheads="1"/>
          </p:cNvSpPr>
          <p:nvPr/>
        </p:nvSpPr>
        <p:spPr bwMode="auto">
          <a:xfrm>
            <a:off x="33270415" y="11724154"/>
            <a:ext cx="9690100" cy="422264"/>
          </a:xfrm>
          <a:prstGeom prst="rect">
            <a:avLst/>
          </a:prstGeom>
          <a:noFill/>
          <a:ln w="57150" cmpd="thinThick">
            <a:noFill/>
            <a:miter lim="800000"/>
            <a:headEnd/>
            <a:tailEnd/>
          </a:ln>
        </p:spPr>
        <p:txBody>
          <a:bodyPr lIns="52423" tIns="26210" rIns="52423" bIns="26210">
            <a:spAutoFit/>
          </a:bodyPr>
          <a:lstStyle/>
          <a:p>
            <a:pPr marL="342900" lvl="0" indent="-342900">
              <a:buFont typeface="Arial" panose="020B0604020202020204" pitchFamily="34" charset="0"/>
              <a:buChar char="•"/>
            </a:pPr>
            <a:endParaRPr lang="en-US" sz="2400" dirty="0"/>
          </a:p>
        </p:txBody>
      </p:sp>
      <p:sp>
        <p:nvSpPr>
          <p:cNvPr id="2064" name="Text Box 42"/>
          <p:cNvSpPr txBox="1">
            <a:spLocks noChangeArrowheads="1"/>
          </p:cNvSpPr>
          <p:nvPr/>
        </p:nvSpPr>
        <p:spPr bwMode="auto">
          <a:xfrm>
            <a:off x="877888" y="4285673"/>
            <a:ext cx="9831387" cy="1116013"/>
          </a:xfrm>
          <a:prstGeom prst="rect">
            <a:avLst/>
          </a:prstGeom>
          <a:noFill/>
          <a:ln w="9525">
            <a:noFill/>
            <a:miter lim="800000"/>
            <a:headEnd/>
            <a:tailEnd/>
          </a:ln>
        </p:spPr>
        <p:txBody>
          <a:bodyPr lIns="78365" tIns="39182" rIns="78365" bIns="39182">
            <a:spAutoFit/>
          </a:bodyPr>
          <a:lstStyle/>
          <a:p>
            <a:pPr algn="ctr" defTabSz="3762375">
              <a:spcBef>
                <a:spcPct val="50000"/>
              </a:spcBef>
            </a:pPr>
            <a:r>
              <a:rPr lang="en-US" sz="6800" b="1" dirty="0"/>
              <a:t>Background</a:t>
            </a:r>
          </a:p>
        </p:txBody>
      </p:sp>
      <p:sp>
        <p:nvSpPr>
          <p:cNvPr id="2065" name="Text Box 43"/>
          <p:cNvSpPr txBox="1">
            <a:spLocks noChangeArrowheads="1"/>
          </p:cNvSpPr>
          <p:nvPr/>
        </p:nvSpPr>
        <p:spPr bwMode="auto">
          <a:xfrm>
            <a:off x="11719956" y="15990869"/>
            <a:ext cx="9831387" cy="1116012"/>
          </a:xfrm>
          <a:prstGeom prst="rect">
            <a:avLst/>
          </a:prstGeom>
          <a:noFill/>
          <a:ln w="9525">
            <a:noFill/>
            <a:miter lim="800000"/>
            <a:headEnd/>
            <a:tailEnd/>
          </a:ln>
        </p:spPr>
        <p:txBody>
          <a:bodyPr lIns="78365" tIns="39182" rIns="78365" bIns="39182">
            <a:spAutoFit/>
          </a:bodyPr>
          <a:lstStyle/>
          <a:p>
            <a:pPr algn="ctr" defTabSz="3762375">
              <a:spcBef>
                <a:spcPct val="50000"/>
              </a:spcBef>
            </a:pPr>
            <a:r>
              <a:rPr lang="en-US" sz="6800" b="1" dirty="0"/>
              <a:t>Results</a:t>
            </a:r>
          </a:p>
        </p:txBody>
      </p:sp>
      <p:sp>
        <p:nvSpPr>
          <p:cNvPr id="2066" name="Text Box 49"/>
          <p:cNvSpPr txBox="1">
            <a:spLocks noChangeArrowheads="1"/>
          </p:cNvSpPr>
          <p:nvPr/>
        </p:nvSpPr>
        <p:spPr bwMode="auto">
          <a:xfrm>
            <a:off x="39531925" y="1492250"/>
            <a:ext cx="3657600" cy="402295"/>
          </a:xfrm>
          <a:prstGeom prst="rect">
            <a:avLst/>
          </a:prstGeom>
          <a:noFill/>
          <a:ln w="9525">
            <a:noFill/>
            <a:miter lim="800000"/>
            <a:headEnd/>
            <a:tailEnd/>
          </a:ln>
        </p:spPr>
        <p:txBody>
          <a:bodyPr lIns="78365" tIns="39182" rIns="78365" bIns="39182">
            <a:spAutoFit/>
          </a:bodyPr>
          <a:lstStyle/>
          <a:p>
            <a:pPr algn="ctr" defTabSz="3762375">
              <a:spcBef>
                <a:spcPct val="50000"/>
              </a:spcBef>
            </a:pPr>
            <a:endParaRPr lang="en-US" sz="2100" dirty="0">
              <a:solidFill>
                <a:srgbClr val="FF0000"/>
              </a:solidFill>
            </a:endParaRPr>
          </a:p>
        </p:txBody>
      </p:sp>
      <p:sp>
        <p:nvSpPr>
          <p:cNvPr id="2069" name="Text Box 9"/>
          <p:cNvSpPr txBox="1">
            <a:spLocks noChangeArrowheads="1"/>
          </p:cNvSpPr>
          <p:nvPr/>
        </p:nvSpPr>
        <p:spPr bwMode="auto">
          <a:xfrm>
            <a:off x="831850" y="5486400"/>
            <a:ext cx="9867900" cy="5678467"/>
          </a:xfrm>
          <a:prstGeom prst="rect">
            <a:avLst/>
          </a:prstGeom>
          <a:noFill/>
          <a:ln w="9525">
            <a:noFill/>
            <a:miter lim="800000"/>
            <a:headEnd/>
            <a:tailEnd/>
          </a:ln>
        </p:spPr>
        <p:txBody>
          <a:bodyPr lIns="137150" tIns="68575" rIns="137150" bIns="68575">
            <a:spAutoFit/>
          </a:bodyPr>
          <a:lstStyle/>
          <a:p>
            <a:r>
              <a:rPr lang="en-US" sz="3000" dirty="0">
                <a:solidFill>
                  <a:schemeClr val="tx1">
                    <a:lumMod val="95000"/>
                    <a:lumOff val="5000"/>
                  </a:schemeClr>
                </a:solidFill>
                <a:latin typeface="Calibri" panose="020F0502020204030204" pitchFamily="34" charset="0"/>
                <a:cs typeface="Calibri" panose="020F0502020204030204" pitchFamily="34" charset="0"/>
              </a:rPr>
              <a:t>Medication reconciliation is vital to successful patient outcomes before, during, and after any health visit. An incorrect medication list can lead to medical errors and even adverse events for the patient and has been the source of poor care transitions in the past within our own facility and when communicating to others. </a:t>
            </a:r>
          </a:p>
          <a:p>
            <a:endParaRPr lang="en-US" sz="3000" dirty="0">
              <a:solidFill>
                <a:schemeClr val="tx1">
                  <a:lumMod val="95000"/>
                  <a:lumOff val="5000"/>
                </a:schemeClr>
              </a:solidFill>
              <a:latin typeface="Calibri" panose="020F0502020204030204" pitchFamily="34" charset="0"/>
              <a:cs typeface="Calibri" panose="020F0502020204030204" pitchFamily="34" charset="0"/>
            </a:endParaRPr>
          </a:p>
          <a:p>
            <a:r>
              <a:rPr lang="en-US" sz="3000" dirty="0">
                <a:solidFill>
                  <a:schemeClr val="tx1">
                    <a:lumMod val="95000"/>
                    <a:lumOff val="5000"/>
                  </a:schemeClr>
                </a:solidFill>
                <a:latin typeface="Calibri" panose="020F0502020204030204" pitchFamily="34" charset="0"/>
                <a:cs typeface="Calibri" panose="020F0502020204030204" pitchFamily="34" charset="0"/>
              </a:rPr>
              <a:t>We would like to clarify the current barriers for providers in completing medication reconciliations, who is and should be completing the medication history to set providers up for success in reconciliation, and also identify our current patient education process for medication management. </a:t>
            </a:r>
          </a:p>
        </p:txBody>
      </p:sp>
      <p:sp>
        <p:nvSpPr>
          <p:cNvPr id="2072" name="Text Box 9"/>
          <p:cNvSpPr txBox="1">
            <a:spLocks noChangeArrowheads="1"/>
          </p:cNvSpPr>
          <p:nvPr/>
        </p:nvSpPr>
        <p:spPr bwMode="auto">
          <a:xfrm>
            <a:off x="11591925" y="5486400"/>
            <a:ext cx="9864725" cy="10295116"/>
          </a:xfrm>
          <a:prstGeom prst="rect">
            <a:avLst/>
          </a:prstGeom>
          <a:noFill/>
          <a:ln w="9525">
            <a:noFill/>
            <a:miter lim="800000"/>
            <a:headEnd/>
            <a:tailEnd/>
          </a:ln>
        </p:spPr>
        <p:txBody>
          <a:bodyPr lIns="137150" tIns="68575" rIns="137150" bIns="68575">
            <a:spAutoFit/>
          </a:bodyPr>
          <a:lstStyle/>
          <a:p>
            <a:pPr marL="457200" indent="-457200" fontAlgn="t">
              <a:spcBef>
                <a:spcPts val="0"/>
              </a:spcBef>
              <a:spcAft>
                <a:spcPts val="0"/>
              </a:spcAft>
              <a:buFont typeface="Arial" panose="020B0604020202020204" pitchFamily="34" charset="0"/>
              <a:buChar char="•"/>
            </a:pPr>
            <a:r>
              <a:rPr lang="en-US" sz="3000" dirty="0">
                <a:solidFill>
                  <a:schemeClr val="tx1">
                    <a:lumMod val="95000"/>
                    <a:lumOff val="5000"/>
                  </a:schemeClr>
                </a:solidFill>
                <a:latin typeface="Calibri" panose="020F0502020204030204" pitchFamily="34" charset="0"/>
                <a:cs typeface="Calibri" panose="020F0502020204030204" pitchFamily="34" charset="0"/>
              </a:rPr>
              <a:t>Identify barriers and educate providers on EMR procedure through attending a provider meeting. </a:t>
            </a:r>
          </a:p>
          <a:p>
            <a:pPr marL="457200" indent="-457200" fontAlgn="t">
              <a:spcBef>
                <a:spcPts val="0"/>
              </a:spcBef>
              <a:spcAft>
                <a:spcPts val="0"/>
              </a:spcAft>
              <a:buFont typeface="Arial" panose="020B0604020202020204" pitchFamily="34" charset="0"/>
              <a:buChar char="•"/>
            </a:pPr>
            <a:r>
              <a:rPr lang="en-US" sz="3000" dirty="0">
                <a:solidFill>
                  <a:schemeClr val="tx1">
                    <a:lumMod val="95000"/>
                    <a:lumOff val="5000"/>
                  </a:schemeClr>
                </a:solidFill>
                <a:latin typeface="Calibri" panose="020F0502020204030204" pitchFamily="34" charset="0"/>
                <a:cs typeface="Calibri" panose="020F0502020204030204" pitchFamily="34" charset="0"/>
              </a:rPr>
              <a:t>Meet with one provider and their clinical staff to gain feedback and provide education on completion of medication reconciliation.</a:t>
            </a:r>
          </a:p>
          <a:p>
            <a:pPr marL="457200" indent="-457200" fontAlgn="t">
              <a:spcBef>
                <a:spcPts val="0"/>
              </a:spcBef>
              <a:spcAft>
                <a:spcPts val="0"/>
              </a:spcAft>
              <a:buFont typeface="Arial" panose="020B0604020202020204" pitchFamily="34" charset="0"/>
              <a:buChar char="•"/>
            </a:pPr>
            <a:r>
              <a:rPr lang="en-US" sz="3000" dirty="0">
                <a:solidFill>
                  <a:schemeClr val="tx1">
                    <a:lumMod val="95000"/>
                    <a:lumOff val="5000"/>
                  </a:schemeClr>
                </a:solidFill>
                <a:latin typeface="Calibri" panose="020F0502020204030204" pitchFamily="34" charset="0"/>
                <a:cs typeface="Calibri" panose="020F0502020204030204" pitchFamily="34" charset="0"/>
              </a:rPr>
              <a:t>Distribute medication list to patients for review with nurse prior to finalizing with provider.</a:t>
            </a:r>
          </a:p>
          <a:p>
            <a:pPr marL="457200" indent="-457200" fontAlgn="t">
              <a:spcBef>
                <a:spcPts val="0"/>
              </a:spcBef>
              <a:spcAft>
                <a:spcPts val="0"/>
              </a:spcAft>
              <a:buFont typeface="Arial" panose="020B0604020202020204" pitchFamily="34" charset="0"/>
              <a:buChar char="•"/>
            </a:pPr>
            <a:r>
              <a:rPr lang="en-US" sz="3000" dirty="0">
                <a:solidFill>
                  <a:schemeClr val="tx1">
                    <a:lumMod val="95000"/>
                    <a:lumOff val="5000"/>
                  </a:schemeClr>
                </a:solidFill>
                <a:latin typeface="Calibri" panose="020F0502020204030204" pitchFamily="34" charset="0"/>
                <a:cs typeface="Calibri" panose="020F0502020204030204" pitchFamily="34" charset="0"/>
              </a:rPr>
              <a:t>Meet with project team monthly for updates. </a:t>
            </a:r>
          </a:p>
          <a:p>
            <a:pPr marL="457200" indent="-457200" fontAlgn="t">
              <a:spcBef>
                <a:spcPts val="0"/>
              </a:spcBef>
              <a:spcAft>
                <a:spcPts val="0"/>
              </a:spcAft>
              <a:buFont typeface="Arial" panose="020B0604020202020204" pitchFamily="34" charset="0"/>
              <a:buChar char="•"/>
            </a:pPr>
            <a:r>
              <a:rPr lang="en-US" sz="3000" dirty="0">
                <a:solidFill>
                  <a:schemeClr val="tx1">
                    <a:lumMod val="95000"/>
                    <a:lumOff val="5000"/>
                  </a:schemeClr>
                </a:solidFill>
                <a:latin typeface="Calibri" panose="020F0502020204030204" pitchFamily="34" charset="0"/>
                <a:cs typeface="Calibri" panose="020F0502020204030204" pitchFamily="34" charset="0"/>
              </a:rPr>
              <a:t>Informatics staff to provide one-on-one education with providers as needed. </a:t>
            </a:r>
          </a:p>
          <a:p>
            <a:pPr marL="457200" indent="-457200" fontAlgn="t">
              <a:spcBef>
                <a:spcPts val="0"/>
              </a:spcBef>
              <a:spcAft>
                <a:spcPts val="0"/>
              </a:spcAft>
              <a:buFont typeface="Arial" panose="020B0604020202020204" pitchFamily="34" charset="0"/>
              <a:buChar char="•"/>
            </a:pPr>
            <a:r>
              <a:rPr lang="en-US" sz="3000" dirty="0">
                <a:solidFill>
                  <a:schemeClr val="tx1">
                    <a:lumMod val="95000"/>
                    <a:lumOff val="5000"/>
                  </a:schemeClr>
                </a:solidFill>
                <a:latin typeface="Calibri" panose="020F0502020204030204" pitchFamily="34" charset="0"/>
                <a:cs typeface="Calibri" panose="020F0502020204030204" pitchFamily="34" charset="0"/>
              </a:rPr>
              <a:t>Attend provider meetings as needed for more education and feedback. </a:t>
            </a:r>
          </a:p>
          <a:p>
            <a:pPr marL="457200" indent="-457200" fontAlgn="t">
              <a:spcBef>
                <a:spcPts val="0"/>
              </a:spcBef>
              <a:spcAft>
                <a:spcPts val="0"/>
              </a:spcAft>
              <a:buFont typeface="Arial" panose="020B0604020202020204" pitchFamily="34" charset="0"/>
              <a:buChar char="•"/>
            </a:pPr>
            <a:r>
              <a:rPr lang="en-US" sz="3000" dirty="0">
                <a:solidFill>
                  <a:schemeClr val="tx1">
                    <a:lumMod val="95000"/>
                    <a:lumOff val="5000"/>
                  </a:schemeClr>
                </a:solidFill>
                <a:latin typeface="Calibri" panose="020F0502020204030204" pitchFamily="34" charset="0"/>
                <a:cs typeface="Calibri" panose="020F0502020204030204" pitchFamily="34" charset="0"/>
              </a:rPr>
              <a:t>Monitor data monthly for improvement. </a:t>
            </a:r>
          </a:p>
          <a:p>
            <a:pPr marL="457200" indent="-457200" fontAlgn="t">
              <a:spcBef>
                <a:spcPts val="0"/>
              </a:spcBef>
              <a:spcAft>
                <a:spcPts val="0"/>
              </a:spcAft>
              <a:buFont typeface="Arial" panose="020B0604020202020204" pitchFamily="34" charset="0"/>
              <a:buChar char="•"/>
            </a:pPr>
            <a:endParaRPr lang="en-US" sz="3000" dirty="0">
              <a:solidFill>
                <a:schemeClr val="tx1">
                  <a:lumMod val="95000"/>
                  <a:lumOff val="5000"/>
                </a:schemeClr>
              </a:solidFill>
              <a:latin typeface="Calibri" panose="020F0502020204030204" pitchFamily="34" charset="0"/>
              <a:cs typeface="Calibri" panose="020F0502020204030204" pitchFamily="34" charset="0"/>
            </a:endParaRPr>
          </a:p>
          <a:p>
            <a:pPr fontAlgn="t">
              <a:spcBef>
                <a:spcPts val="0"/>
              </a:spcBef>
              <a:spcAft>
                <a:spcPts val="0"/>
              </a:spcAft>
            </a:pPr>
            <a:r>
              <a:rPr lang="en-US" sz="3000" dirty="0">
                <a:latin typeface="Calibri" panose="020F0502020204030204" pitchFamily="34" charset="0"/>
                <a:cs typeface="Calibri" panose="020F0502020204030204" pitchFamily="34" charset="0"/>
              </a:rPr>
              <a:t>We involved patient and family partners in medication reconciliation efforts by asking for their feedback when re-designing the mailed paperwork and reminders sent to them for Annual Wellness Visits (AWVs). Feedback received included a request to spell out OTC (over the counter) rather than abbreviating. Some patients did not understand what was meant by OTC medications and therefore the verbiage was changed to a more understandable and direct request. </a:t>
            </a:r>
            <a:endParaRPr lang="en-US" sz="3000" dirty="0">
              <a:solidFill>
                <a:schemeClr val="tx1">
                  <a:lumMod val="95000"/>
                  <a:lumOff val="5000"/>
                </a:schemeClr>
              </a:solidFill>
              <a:latin typeface="Calibri" panose="020F0502020204030204" pitchFamily="34" charset="0"/>
              <a:cs typeface="Calibri" panose="020F0502020204030204" pitchFamily="34" charset="0"/>
            </a:endParaRPr>
          </a:p>
        </p:txBody>
      </p:sp>
      <p:sp>
        <p:nvSpPr>
          <p:cNvPr id="11" name="TextBox 10"/>
          <p:cNvSpPr txBox="1"/>
          <p:nvPr/>
        </p:nvSpPr>
        <p:spPr>
          <a:xfrm>
            <a:off x="11803083" y="17196720"/>
            <a:ext cx="9653567" cy="3785652"/>
          </a:xfrm>
          <a:prstGeom prst="rect">
            <a:avLst/>
          </a:prstGeom>
          <a:noFill/>
        </p:spPr>
        <p:txBody>
          <a:bodyPr wrap="square" rtlCol="0">
            <a:spAutoFit/>
          </a:bodyPr>
          <a:lstStyle/>
          <a:p>
            <a:r>
              <a:rPr lang="en-US" sz="3000" dirty="0">
                <a:latin typeface="Calibri" panose="020F0502020204030204" pitchFamily="34" charset="0"/>
                <a:cs typeface="Calibri" panose="020F0502020204030204" pitchFamily="34" charset="0"/>
              </a:rPr>
              <a:t>We did improve the compliance rate for medication reconciliation with one provider by providing focused education. Compared to April 2023 at 35% compliance, one provider and their staff were able to achieve an increase of 23% by June 2023 to reach 58%. The introduction of printed medication lists for patients and their nurse to review prior to seeing the provider also may have aided in improvement. </a:t>
            </a:r>
          </a:p>
          <a:p>
            <a:pPr lvl="0"/>
            <a:endParaRPr lang="en-US" sz="3000" dirty="0">
              <a:latin typeface="Calibri" panose="020F0502020204030204" pitchFamily="34" charset="0"/>
              <a:cs typeface="Calibri" panose="020F0502020204030204" pitchFamily="34" charset="0"/>
            </a:endParaRPr>
          </a:p>
        </p:txBody>
      </p:sp>
      <p:sp>
        <p:nvSpPr>
          <p:cNvPr id="13" name="TextBox 12"/>
          <p:cNvSpPr txBox="1"/>
          <p:nvPr/>
        </p:nvSpPr>
        <p:spPr>
          <a:xfrm>
            <a:off x="22733726" y="14186263"/>
            <a:ext cx="8899706" cy="1215717"/>
          </a:xfrm>
          <a:prstGeom prst="rect">
            <a:avLst/>
          </a:prstGeom>
          <a:noFill/>
        </p:spPr>
        <p:txBody>
          <a:bodyPr wrap="square" rtlCol="0">
            <a:spAutoFit/>
          </a:bodyPr>
          <a:lstStyle/>
          <a:p>
            <a:endParaRPr lang="en-US" dirty="0"/>
          </a:p>
        </p:txBody>
      </p:sp>
      <p:sp>
        <p:nvSpPr>
          <p:cNvPr id="32" name="Text Box 11"/>
          <p:cNvSpPr txBox="1">
            <a:spLocks noChangeArrowheads="1"/>
          </p:cNvSpPr>
          <p:nvPr/>
        </p:nvSpPr>
        <p:spPr bwMode="auto">
          <a:xfrm>
            <a:off x="22454187" y="4368800"/>
            <a:ext cx="9611894" cy="1116012"/>
          </a:xfrm>
          <a:prstGeom prst="rect">
            <a:avLst/>
          </a:prstGeom>
          <a:noFill/>
          <a:ln w="9525">
            <a:noFill/>
            <a:miter lim="800000"/>
            <a:headEnd/>
            <a:tailEnd/>
          </a:ln>
        </p:spPr>
        <p:txBody>
          <a:bodyPr wrap="square" lIns="78365" tIns="39182" rIns="78365" bIns="39182">
            <a:spAutoFit/>
          </a:bodyPr>
          <a:lstStyle/>
          <a:p>
            <a:pPr algn="ctr" defTabSz="3762375">
              <a:spcBef>
                <a:spcPct val="50000"/>
              </a:spcBef>
            </a:pPr>
            <a:r>
              <a:rPr lang="en-US" sz="6800" b="1" dirty="0"/>
              <a:t>Next Steps</a:t>
            </a:r>
          </a:p>
        </p:txBody>
      </p:sp>
      <p:sp>
        <p:nvSpPr>
          <p:cNvPr id="34" name="TextBox 33"/>
          <p:cNvSpPr txBox="1"/>
          <p:nvPr/>
        </p:nvSpPr>
        <p:spPr>
          <a:xfrm>
            <a:off x="33023990" y="5971954"/>
            <a:ext cx="9908382" cy="1405769"/>
          </a:xfrm>
          <a:prstGeom prst="rect">
            <a:avLst/>
          </a:prstGeom>
          <a:noFill/>
        </p:spPr>
        <p:txBody>
          <a:bodyPr wrap="square" rtlCol="0">
            <a:spAutoFit/>
          </a:bodyPr>
          <a:lstStyle/>
          <a:p>
            <a:pPr algn="ctr">
              <a:lnSpc>
                <a:spcPct val="150000"/>
              </a:lnSpc>
            </a:pPr>
            <a:r>
              <a:rPr lang="en-US" sz="3000" dirty="0">
                <a:latin typeface="Calibri" panose="020F0502020204030204" pitchFamily="34" charset="0"/>
                <a:cs typeface="Calibri" panose="020F0502020204030204" pitchFamily="34" charset="0"/>
              </a:rPr>
              <a:t>Enter team members and roles that were engaged in </a:t>
            </a:r>
            <a:r>
              <a:rPr lang="en-US" sz="3000">
                <a:latin typeface="Calibri" panose="020F0502020204030204" pitchFamily="34" charset="0"/>
                <a:cs typeface="Calibri" panose="020F0502020204030204" pitchFamily="34" charset="0"/>
              </a:rPr>
              <a:t>the project. </a:t>
            </a:r>
            <a:endParaRPr lang="en-US" sz="3000" dirty="0">
              <a:latin typeface="Calibri" panose="020F0502020204030204" pitchFamily="34" charset="0"/>
              <a:cs typeface="Calibri" panose="020F0502020204030204" pitchFamily="34" charset="0"/>
            </a:endParaRPr>
          </a:p>
        </p:txBody>
      </p:sp>
      <p:sp>
        <p:nvSpPr>
          <p:cNvPr id="35" name="TextBox 34"/>
          <p:cNvSpPr txBox="1"/>
          <p:nvPr/>
        </p:nvSpPr>
        <p:spPr>
          <a:xfrm>
            <a:off x="22454186" y="5646481"/>
            <a:ext cx="9903775" cy="4247317"/>
          </a:xfrm>
          <a:prstGeom prst="rect">
            <a:avLst/>
          </a:prstGeom>
          <a:noFill/>
        </p:spPr>
        <p:txBody>
          <a:bodyPr wrap="square" rtlCol="0">
            <a:spAutoFit/>
          </a:bodyPr>
          <a:lstStyle/>
          <a:p>
            <a:r>
              <a:rPr lang="en-US" sz="3000" dirty="0">
                <a:latin typeface="Calibri" panose="020F0502020204030204" pitchFamily="34" charset="0"/>
                <a:cs typeface="Calibri" panose="020F0502020204030204" pitchFamily="34" charset="0"/>
              </a:rPr>
              <a:t>CMMC will adopt interventions developed in this project by spreading the interventions to other primary are providers. Modifications to education will be made to tailor to providers based on feedback from initial provider.</a:t>
            </a:r>
          </a:p>
          <a:p>
            <a:endParaRPr lang="en-US" sz="3000" dirty="0">
              <a:latin typeface="Calibri" panose="020F0502020204030204" pitchFamily="34" charset="0"/>
              <a:cs typeface="Calibri" panose="020F0502020204030204" pitchFamily="34" charset="0"/>
            </a:endParaRPr>
          </a:p>
          <a:p>
            <a:r>
              <a:rPr lang="en-US" sz="3000" dirty="0">
                <a:latin typeface="Calibri" panose="020F0502020204030204" pitchFamily="34" charset="0"/>
                <a:cs typeface="Calibri" panose="020F0502020204030204" pitchFamily="34" charset="0"/>
              </a:rPr>
              <a:t>CMMC will ensure all staff are obtaining an accurate medication history and completing medication reconciliation through standardized workflows in the EMR. </a:t>
            </a:r>
          </a:p>
          <a:p>
            <a:endParaRPr lang="en-US" sz="3000" dirty="0">
              <a:latin typeface="Calibri" panose="020F0502020204030204" pitchFamily="34" charset="0"/>
              <a:cs typeface="Calibri" panose="020F0502020204030204" pitchFamily="34" charset="0"/>
            </a:endParaRPr>
          </a:p>
        </p:txBody>
      </p:sp>
      <p:sp>
        <p:nvSpPr>
          <p:cNvPr id="36" name="Text Box 42"/>
          <p:cNvSpPr txBox="1">
            <a:spLocks noChangeArrowheads="1"/>
          </p:cNvSpPr>
          <p:nvPr/>
        </p:nvSpPr>
        <p:spPr bwMode="auto">
          <a:xfrm>
            <a:off x="808856" y="12596252"/>
            <a:ext cx="9831387" cy="1116013"/>
          </a:xfrm>
          <a:prstGeom prst="rect">
            <a:avLst/>
          </a:prstGeom>
          <a:noFill/>
          <a:ln w="9525">
            <a:noFill/>
            <a:miter lim="800000"/>
            <a:headEnd/>
            <a:tailEnd/>
          </a:ln>
        </p:spPr>
        <p:txBody>
          <a:bodyPr lIns="78365" tIns="39182" rIns="78365" bIns="39182">
            <a:spAutoFit/>
          </a:bodyPr>
          <a:lstStyle/>
          <a:p>
            <a:pPr algn="ctr" defTabSz="3762375">
              <a:spcBef>
                <a:spcPct val="50000"/>
              </a:spcBef>
            </a:pPr>
            <a:r>
              <a:rPr lang="en-US" sz="6800" b="1" dirty="0"/>
              <a:t>Project Aim</a:t>
            </a:r>
          </a:p>
        </p:txBody>
      </p:sp>
      <p:sp>
        <p:nvSpPr>
          <p:cNvPr id="37" name="Text Box 9"/>
          <p:cNvSpPr txBox="1">
            <a:spLocks noChangeArrowheads="1"/>
          </p:cNvSpPr>
          <p:nvPr/>
        </p:nvSpPr>
        <p:spPr bwMode="auto">
          <a:xfrm>
            <a:off x="879450" y="13987734"/>
            <a:ext cx="9867900" cy="6140132"/>
          </a:xfrm>
          <a:prstGeom prst="rect">
            <a:avLst/>
          </a:prstGeom>
          <a:noFill/>
          <a:ln w="9525">
            <a:noFill/>
            <a:miter lim="800000"/>
            <a:headEnd/>
            <a:tailEnd/>
          </a:ln>
        </p:spPr>
        <p:txBody>
          <a:bodyPr lIns="137150" tIns="68575" rIns="137150" bIns="68575">
            <a:spAutoFit/>
          </a:bodyPr>
          <a:lstStyle/>
          <a:p>
            <a:r>
              <a:rPr lang="en-US" sz="3000" dirty="0">
                <a:latin typeface="Calibri" panose="020F0502020204030204" pitchFamily="34" charset="0"/>
                <a:cs typeface="Calibri" panose="020F0502020204030204" pitchFamily="34" charset="0"/>
              </a:rPr>
              <a:t>Our goal is to improve provider medication reconciliation compliance with primary care visits by 30% by August 2023. </a:t>
            </a:r>
          </a:p>
          <a:p>
            <a:endParaRPr lang="en-US" sz="3000" dirty="0">
              <a:latin typeface="Calibri" panose="020F0502020204030204" pitchFamily="34" charset="0"/>
              <a:cs typeface="Calibri" panose="020F0502020204030204" pitchFamily="34" charset="0"/>
            </a:endParaRPr>
          </a:p>
          <a:p>
            <a:r>
              <a:rPr lang="en-US" sz="3000" dirty="0">
                <a:latin typeface="Calibri" panose="020F0502020204030204" pitchFamily="34" charset="0"/>
                <a:cs typeface="Calibri" panose="020F0502020204030204" pitchFamily="34" charset="0"/>
              </a:rPr>
              <a:t>Accomplishing this goal will result in better care transitions, reduce medication errors, and improve patient safety. One provider and one nurse or medical assistant will be utilized for our small test of change. We hope to address barriers in provider and nurse success with obtaining an accurate medication list, as well as patient education barriers. We will utilize information technology and compliance/risk staff for education on the current and ideal processes, as well as EMR reports for measuring medication reconciliation compliance in hopes of seeing improvement. </a:t>
            </a:r>
          </a:p>
        </p:txBody>
      </p:sp>
      <p:sp>
        <p:nvSpPr>
          <p:cNvPr id="48" name="Text Box 11"/>
          <p:cNvSpPr txBox="1">
            <a:spLocks noChangeArrowheads="1"/>
          </p:cNvSpPr>
          <p:nvPr/>
        </p:nvSpPr>
        <p:spPr bwMode="auto">
          <a:xfrm>
            <a:off x="22733726" y="10221419"/>
            <a:ext cx="9828213" cy="1116012"/>
          </a:xfrm>
          <a:prstGeom prst="rect">
            <a:avLst/>
          </a:prstGeom>
          <a:noFill/>
          <a:ln w="9525">
            <a:noFill/>
            <a:miter lim="800000"/>
            <a:headEnd/>
            <a:tailEnd/>
          </a:ln>
        </p:spPr>
        <p:txBody>
          <a:bodyPr lIns="78365" tIns="39182" rIns="78365" bIns="39182">
            <a:spAutoFit/>
          </a:bodyPr>
          <a:lstStyle/>
          <a:p>
            <a:pPr algn="ctr" defTabSz="3762375">
              <a:spcBef>
                <a:spcPct val="50000"/>
              </a:spcBef>
            </a:pPr>
            <a:r>
              <a:rPr lang="en-US" sz="6800" b="1" dirty="0"/>
              <a:t>Conclusions</a:t>
            </a:r>
          </a:p>
        </p:txBody>
      </p:sp>
      <p:sp>
        <p:nvSpPr>
          <p:cNvPr id="49" name="TextBox 48"/>
          <p:cNvSpPr txBox="1"/>
          <p:nvPr/>
        </p:nvSpPr>
        <p:spPr>
          <a:xfrm>
            <a:off x="22454186" y="11476279"/>
            <a:ext cx="9611895" cy="4247317"/>
          </a:xfrm>
          <a:prstGeom prst="rect">
            <a:avLst/>
          </a:prstGeom>
          <a:noFill/>
        </p:spPr>
        <p:txBody>
          <a:bodyPr wrap="square" rtlCol="0">
            <a:spAutoFit/>
          </a:bodyPr>
          <a:lstStyle/>
          <a:p>
            <a:r>
              <a:rPr lang="en-US" sz="3000" dirty="0">
                <a:latin typeface="Calibri" panose="020F0502020204030204" pitchFamily="34" charset="0"/>
                <a:cs typeface="Calibri" panose="020F0502020204030204" pitchFamily="34" charset="0"/>
              </a:rPr>
              <a:t>We learned that nursing staff still can improve their consistency and accuracy in completing medication histories so providers can complete the medication reconciliation piece.</a:t>
            </a:r>
          </a:p>
          <a:p>
            <a:endParaRPr lang="en-US" sz="3000" dirty="0">
              <a:latin typeface="Calibri" panose="020F0502020204030204" pitchFamily="34" charset="0"/>
              <a:cs typeface="Calibri" panose="020F0502020204030204" pitchFamily="34" charset="0"/>
            </a:endParaRPr>
          </a:p>
          <a:p>
            <a:r>
              <a:rPr lang="en-US" sz="3000" dirty="0">
                <a:latin typeface="Calibri" panose="020F0502020204030204" pitchFamily="34" charset="0"/>
                <a:cs typeface="Calibri" panose="020F0502020204030204" pitchFamily="34" charset="0"/>
              </a:rPr>
              <a:t>Nursing and providers must clearly understand their roles and how their teamwork can result in accurate completion of both the mediation history and medication reconciliation for the patient, aiding in patient safety efforts. </a:t>
            </a:r>
            <a:endParaRPr lang="en-US" sz="2200" dirty="0"/>
          </a:p>
        </p:txBody>
      </p:sp>
      <p:sp>
        <p:nvSpPr>
          <p:cNvPr id="50" name="TextBox 49"/>
          <p:cNvSpPr txBox="1">
            <a:spLocks noGrp="1" noRot="1" noMove="1" noResize="1" noEditPoints="1" noAdjustHandles="1" noChangeArrowheads="1" noChangeShapeType="1"/>
          </p:cNvSpPr>
          <p:nvPr/>
        </p:nvSpPr>
        <p:spPr>
          <a:xfrm>
            <a:off x="33104159" y="17889218"/>
            <a:ext cx="10126663" cy="2862322"/>
          </a:xfrm>
          <a:prstGeom prst="rect">
            <a:avLst/>
          </a:prstGeom>
          <a:noFill/>
        </p:spPr>
        <p:txBody>
          <a:bodyPr wrap="square" rtlCol="0">
            <a:spAutoFit/>
          </a:bodyPr>
          <a:lstStyle/>
          <a:p>
            <a:r>
              <a:rPr lang="en-US" sz="2000" dirty="0">
                <a:latin typeface="Calibri" panose="020F0502020204030204" pitchFamily="34" charset="0"/>
                <a:cs typeface="Calibri" panose="020F0502020204030204" pitchFamily="34" charset="0"/>
              </a:rPr>
              <a:t>This improvement project was supported by the </a:t>
            </a:r>
            <a:r>
              <a:rPr lang="en-US" sz="2000" i="1" dirty="0">
                <a:latin typeface="Calibri" panose="020F0502020204030204" pitchFamily="34" charset="0"/>
                <a:cs typeface="Calibri" panose="020F0502020204030204" pitchFamily="34" charset="0"/>
              </a:rPr>
              <a:t>Quality Improvement Learning Collaborative</a:t>
            </a:r>
            <a:r>
              <a:rPr lang="en-US" sz="2000" dirty="0">
                <a:latin typeface="Calibri" panose="020F0502020204030204" pitchFamily="34" charset="0"/>
                <a:cs typeface="Calibri" panose="020F0502020204030204" pitchFamily="34" charset="0"/>
              </a:rPr>
              <a:t>, facilitated by the MT Flex program at the Montana Hospital Association.  For more information on this project, please contact Casey Driscoll at Casey.Driscoll@mtha.org.</a:t>
            </a:r>
          </a:p>
          <a:p>
            <a:endParaRPr lang="en-US" sz="2000" dirty="0">
              <a:latin typeface="Calibri" panose="020F0502020204030204" pitchFamily="34" charset="0"/>
              <a:cs typeface="Calibri" panose="020F0502020204030204" pitchFamily="34" charset="0"/>
            </a:endParaRPr>
          </a:p>
          <a:p>
            <a:pPr lvl="0"/>
            <a:r>
              <a:rPr lang="en-US" sz="2000" dirty="0">
                <a:latin typeface="Calibri" panose="020F0502020204030204" pitchFamily="34" charset="0"/>
                <a:cs typeface="Calibri" panose="020F0502020204030204" pitchFamily="34" charset="0"/>
              </a:rPr>
              <a:t>This project is supported by the Health Resources and Services Administration (HRSA) of the U.S. Department of Health and Human Services (HHS) as part of an award totaling $928,510 with 0% financed with non-governmental sources.  The contents are those of the author(s) and do not necessarily represent the official views of, nor an endorsement, by MT DPHHS, Montana Health Research &amp; Education Foundation (MHREF), HRSA, HHS, or the U.S. Government.</a:t>
            </a:r>
          </a:p>
        </p:txBody>
      </p:sp>
      <p:pic>
        <p:nvPicPr>
          <p:cNvPr id="29" name="Picture 2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759025" y="0"/>
            <a:ext cx="6201490" cy="3884287"/>
          </a:xfrm>
          <a:prstGeom prst="rect">
            <a:avLst/>
          </a:prstGeom>
        </p:spPr>
      </p:pic>
      <p:sp>
        <p:nvSpPr>
          <p:cNvPr id="2" name="TextBox 1">
            <a:extLst>
              <a:ext uri="{FF2B5EF4-FFF2-40B4-BE49-F238E27FC236}">
                <a16:creationId xmlns:a16="http://schemas.microsoft.com/office/drawing/2014/main" id="{1D4E4F55-4032-6E72-8F79-FBA33CA88EE3}"/>
              </a:ext>
            </a:extLst>
          </p:cNvPr>
          <p:cNvSpPr txBox="1"/>
          <p:nvPr/>
        </p:nvSpPr>
        <p:spPr>
          <a:xfrm>
            <a:off x="1229710" y="635560"/>
            <a:ext cx="6201490" cy="2339102"/>
          </a:xfrm>
          <a:prstGeom prst="rect">
            <a:avLst/>
          </a:prstGeom>
          <a:noFill/>
          <a:ln>
            <a:solidFill>
              <a:schemeClr val="tx1"/>
            </a:solidFill>
          </a:ln>
        </p:spPr>
        <p:txBody>
          <a:bodyPr wrap="square" rtlCol="0">
            <a:spAutoFit/>
          </a:bodyPr>
          <a:lstStyle/>
          <a:p>
            <a:r>
              <a:rPr lang="en-US" dirty="0"/>
              <a:t>Facility Logo</a:t>
            </a:r>
          </a:p>
          <a:p>
            <a:endParaRPr lang="en-US" dirty="0"/>
          </a:p>
        </p:txBody>
      </p:sp>
    </p:spTree>
  </p:cSld>
  <p:clrMapOvr>
    <a:masterClrMapping/>
  </p:clrMapOvr>
</p:sld>
</file>

<file path=ppt/theme/theme1.xml><?xml version="1.0" encoding="utf-8"?>
<a:theme xmlns:a="http://schemas.openxmlformats.org/drawingml/2006/main" name="Default Design">
  <a:themeElements>
    <a:clrScheme name="Custom 17">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4630</TotalTime>
  <Words>739</Words>
  <Application>Microsoft Office PowerPoint</Application>
  <PresentationFormat>Custom</PresentationFormat>
  <Paragraphs>37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Default Design</vt:lpstr>
      <vt:lpstr>PowerPoint Presentation</vt:lpstr>
    </vt:vector>
  </TitlesOfParts>
  <Company>Research-Posters.com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Template_48X96 (Horizontal)</dc:title>
  <dc:creator>DCN</dc:creator>
  <dc:description>©Research-Posters.com 2014</dc:description>
  <cp:lastModifiedBy>Casey Driscoll</cp:lastModifiedBy>
  <cp:revision>117</cp:revision>
  <cp:lastPrinted>2016-09-20T19:26:52Z</cp:lastPrinted>
  <dcterms:created xsi:type="dcterms:W3CDTF">2008-12-04T00:20:37Z</dcterms:created>
  <dcterms:modified xsi:type="dcterms:W3CDTF">2026-02-11T18:23:55Z</dcterms:modified>
</cp:coreProperties>
</file>