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427" r:id="rId3"/>
    <p:sldId id="429" r:id="rId4"/>
    <p:sldId id="422" r:id="rId5"/>
    <p:sldId id="451" r:id="rId6"/>
    <p:sldId id="452" r:id="rId7"/>
    <p:sldId id="453" r:id="rId8"/>
    <p:sldId id="458" r:id="rId9"/>
    <p:sldId id="455" r:id="rId10"/>
    <p:sldId id="481" r:id="rId11"/>
    <p:sldId id="466" r:id="rId12"/>
    <p:sldId id="482" r:id="rId13"/>
    <p:sldId id="471" r:id="rId14"/>
    <p:sldId id="484" r:id="rId15"/>
    <p:sldId id="483" r:id="rId16"/>
    <p:sldId id="475" r:id="rId17"/>
    <p:sldId id="472" r:id="rId18"/>
    <p:sldId id="457" r:id="rId19"/>
    <p:sldId id="478" r:id="rId20"/>
    <p:sldId id="480" r:id="rId21"/>
    <p:sldId id="485" r:id="rId22"/>
    <p:sldId id="486" r:id="rId23"/>
    <p:sldId id="489" r:id="rId24"/>
    <p:sldId id="487" r:id="rId25"/>
    <p:sldId id="488" r:id="rId26"/>
    <p:sldId id="448" r:id="rId27"/>
    <p:sldId id="437" r:id="rId28"/>
    <p:sldId id="425" r:id="rId29"/>
    <p:sldId id="495" r:id="rId30"/>
    <p:sldId id="491" r:id="rId31"/>
    <p:sldId id="490" r:id="rId32"/>
    <p:sldId id="493" r:id="rId33"/>
    <p:sldId id="449" r:id="rId34"/>
    <p:sldId id="494" r:id="rId3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25F246-A0B6-47D9-BCAB-6EB7E756D1E4}">
          <p14:sldIdLst>
            <p14:sldId id="256"/>
            <p14:sldId id="427"/>
            <p14:sldId id="429"/>
            <p14:sldId id="422"/>
            <p14:sldId id="451"/>
            <p14:sldId id="452"/>
            <p14:sldId id="453"/>
            <p14:sldId id="458"/>
            <p14:sldId id="455"/>
            <p14:sldId id="481"/>
            <p14:sldId id="466"/>
            <p14:sldId id="482"/>
            <p14:sldId id="471"/>
            <p14:sldId id="484"/>
            <p14:sldId id="483"/>
            <p14:sldId id="475"/>
            <p14:sldId id="472"/>
            <p14:sldId id="457"/>
            <p14:sldId id="478"/>
            <p14:sldId id="480"/>
            <p14:sldId id="485"/>
            <p14:sldId id="486"/>
            <p14:sldId id="489"/>
            <p14:sldId id="487"/>
            <p14:sldId id="488"/>
            <p14:sldId id="448"/>
            <p14:sldId id="437"/>
            <p14:sldId id="425"/>
            <p14:sldId id="495"/>
            <p14:sldId id="491"/>
            <p14:sldId id="490"/>
            <p14:sldId id="493"/>
            <p14:sldId id="449"/>
            <p14:sldId id="4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80186" autoAdjust="0"/>
  </p:normalViewPr>
  <p:slideViewPr>
    <p:cSldViewPr snapToGrid="0">
      <p:cViewPr varScale="1">
        <p:scale>
          <a:sx n="54" d="100"/>
          <a:sy n="54" d="100"/>
        </p:scale>
        <p:origin x="960" y="52"/>
      </p:cViewPr>
      <p:guideLst/>
    </p:cSldViewPr>
  </p:slideViewPr>
  <p:notesTextViewPr>
    <p:cViewPr>
      <p:scale>
        <a:sx n="1" d="1"/>
        <a:sy n="1" d="1"/>
      </p:scale>
      <p:origin x="0" y="0"/>
    </p:cViewPr>
  </p:notesTextViewPr>
  <p:notesViewPr>
    <p:cSldViewPr snapToGrid="0">
      <p:cViewPr varScale="1">
        <p:scale>
          <a:sx n="121" d="100"/>
          <a:sy n="121" d="100"/>
        </p:scale>
        <p:origin x="241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98B28-0384-496A-8960-60BC0D837114}" type="doc">
      <dgm:prSet loTypeId="urn:microsoft.com/office/officeart/2005/8/layout/equation1" loCatId="relationship" qsTypeId="urn:microsoft.com/office/officeart/2005/8/quickstyle/simple1" qsCatId="simple" csTypeId="urn:microsoft.com/office/officeart/2005/8/colors/colorful3" csCatId="colorful" phldr="1"/>
      <dgm:spPr/>
    </dgm:pt>
    <dgm:pt modelId="{23D2B151-F794-4A17-9265-977AFC20AD4E}">
      <dgm:prSet phldrT="[Text]"/>
      <dgm:spPr/>
      <dgm:t>
        <a:bodyPr/>
        <a:lstStyle/>
        <a:p>
          <a:r>
            <a:rPr lang="en-US" dirty="0"/>
            <a:t>QA</a:t>
          </a:r>
        </a:p>
      </dgm:t>
    </dgm:pt>
    <dgm:pt modelId="{6363E08E-414C-4242-B6E9-85CD92C3255C}" type="parTrans" cxnId="{A2944230-A499-4B7F-83F8-DCE6DFAA6158}">
      <dgm:prSet/>
      <dgm:spPr/>
      <dgm:t>
        <a:bodyPr/>
        <a:lstStyle/>
        <a:p>
          <a:endParaRPr lang="en-US"/>
        </a:p>
      </dgm:t>
    </dgm:pt>
    <dgm:pt modelId="{47CBEAFB-4BCF-4C14-B99B-D9BA36199285}" type="sibTrans" cxnId="{A2944230-A499-4B7F-83F8-DCE6DFAA6158}">
      <dgm:prSet/>
      <dgm:spPr/>
      <dgm:t>
        <a:bodyPr/>
        <a:lstStyle/>
        <a:p>
          <a:endParaRPr lang="en-US"/>
        </a:p>
      </dgm:t>
    </dgm:pt>
    <dgm:pt modelId="{EB0ED65F-AD69-4BA7-BFBC-303E28163C80}">
      <dgm:prSet phldrT="[Text]"/>
      <dgm:spPr/>
      <dgm:t>
        <a:bodyPr/>
        <a:lstStyle/>
        <a:p>
          <a:r>
            <a:rPr lang="en-US" dirty="0"/>
            <a:t>PI</a:t>
          </a:r>
        </a:p>
      </dgm:t>
    </dgm:pt>
    <dgm:pt modelId="{30BB7EB9-2003-461F-9F9F-BBA6A4BF8E21}" type="parTrans" cxnId="{B2BA80F9-14FE-47FA-A1D2-2C994F686280}">
      <dgm:prSet/>
      <dgm:spPr/>
      <dgm:t>
        <a:bodyPr/>
        <a:lstStyle/>
        <a:p>
          <a:endParaRPr lang="en-US"/>
        </a:p>
      </dgm:t>
    </dgm:pt>
    <dgm:pt modelId="{4F688494-C66D-4E1C-9004-DBFEA4937096}" type="sibTrans" cxnId="{B2BA80F9-14FE-47FA-A1D2-2C994F686280}">
      <dgm:prSet/>
      <dgm:spPr/>
      <dgm:t>
        <a:bodyPr/>
        <a:lstStyle/>
        <a:p>
          <a:endParaRPr lang="en-US"/>
        </a:p>
      </dgm:t>
    </dgm:pt>
    <dgm:pt modelId="{DE1DEBAD-AF14-4AC7-A440-81BB990071DE}">
      <dgm:prSet phldrT="[Text]"/>
      <dgm:spPr/>
      <dgm:t>
        <a:bodyPr/>
        <a:lstStyle/>
        <a:p>
          <a:r>
            <a:rPr lang="en-US" dirty="0"/>
            <a:t>QAPI</a:t>
          </a:r>
        </a:p>
      </dgm:t>
    </dgm:pt>
    <dgm:pt modelId="{47D5DBF2-7D7D-4237-8225-0813EB0D9609}" type="parTrans" cxnId="{F2B72DF3-B51D-4C93-94B4-A2DD1B1F0970}">
      <dgm:prSet/>
      <dgm:spPr/>
      <dgm:t>
        <a:bodyPr/>
        <a:lstStyle/>
        <a:p>
          <a:endParaRPr lang="en-US"/>
        </a:p>
      </dgm:t>
    </dgm:pt>
    <dgm:pt modelId="{0C368365-5FA5-4F43-B331-786D0DA39F87}" type="sibTrans" cxnId="{F2B72DF3-B51D-4C93-94B4-A2DD1B1F0970}">
      <dgm:prSet/>
      <dgm:spPr/>
      <dgm:t>
        <a:bodyPr/>
        <a:lstStyle/>
        <a:p>
          <a:endParaRPr lang="en-US"/>
        </a:p>
      </dgm:t>
    </dgm:pt>
    <dgm:pt modelId="{6965713B-6FA2-4D57-B8A1-682BD29AFC59}" type="pres">
      <dgm:prSet presAssocID="{B7A98B28-0384-496A-8960-60BC0D837114}" presName="linearFlow" presStyleCnt="0">
        <dgm:presLayoutVars>
          <dgm:dir/>
          <dgm:resizeHandles val="exact"/>
        </dgm:presLayoutVars>
      </dgm:prSet>
      <dgm:spPr/>
    </dgm:pt>
    <dgm:pt modelId="{25598BCC-2E95-4226-9CBA-471CEAE166C8}" type="pres">
      <dgm:prSet presAssocID="{23D2B151-F794-4A17-9265-977AFC20AD4E}" presName="node" presStyleLbl="node1" presStyleIdx="0" presStyleCnt="3">
        <dgm:presLayoutVars>
          <dgm:bulletEnabled val="1"/>
        </dgm:presLayoutVars>
      </dgm:prSet>
      <dgm:spPr/>
    </dgm:pt>
    <dgm:pt modelId="{51D359BF-A41F-4DD8-91C1-EAF231ABAC6D}" type="pres">
      <dgm:prSet presAssocID="{47CBEAFB-4BCF-4C14-B99B-D9BA36199285}" presName="spacerL" presStyleCnt="0"/>
      <dgm:spPr/>
    </dgm:pt>
    <dgm:pt modelId="{6E263784-25C0-4A08-B911-B97B6D81C5D8}" type="pres">
      <dgm:prSet presAssocID="{47CBEAFB-4BCF-4C14-B99B-D9BA36199285}" presName="sibTrans" presStyleLbl="sibTrans2D1" presStyleIdx="0" presStyleCnt="2"/>
      <dgm:spPr/>
    </dgm:pt>
    <dgm:pt modelId="{C74EA8B5-D456-4F95-8244-88FE6EDBCAAE}" type="pres">
      <dgm:prSet presAssocID="{47CBEAFB-4BCF-4C14-B99B-D9BA36199285}" presName="spacerR" presStyleCnt="0"/>
      <dgm:spPr/>
    </dgm:pt>
    <dgm:pt modelId="{F0365777-5FB5-4E36-BBB0-48AE1FA4A317}" type="pres">
      <dgm:prSet presAssocID="{EB0ED65F-AD69-4BA7-BFBC-303E28163C80}" presName="node" presStyleLbl="node1" presStyleIdx="1" presStyleCnt="3">
        <dgm:presLayoutVars>
          <dgm:bulletEnabled val="1"/>
        </dgm:presLayoutVars>
      </dgm:prSet>
      <dgm:spPr/>
    </dgm:pt>
    <dgm:pt modelId="{9AA5F106-ADBB-44F2-8907-79FE41BD387A}" type="pres">
      <dgm:prSet presAssocID="{4F688494-C66D-4E1C-9004-DBFEA4937096}" presName="spacerL" presStyleCnt="0"/>
      <dgm:spPr/>
    </dgm:pt>
    <dgm:pt modelId="{2E48DD37-FFAA-4994-9376-A2CB4F8D83EC}" type="pres">
      <dgm:prSet presAssocID="{4F688494-C66D-4E1C-9004-DBFEA4937096}" presName="sibTrans" presStyleLbl="sibTrans2D1" presStyleIdx="1" presStyleCnt="2"/>
      <dgm:spPr/>
    </dgm:pt>
    <dgm:pt modelId="{0C57E416-BF3A-4F45-BDBE-6FDEC57D8CBF}" type="pres">
      <dgm:prSet presAssocID="{4F688494-C66D-4E1C-9004-DBFEA4937096}" presName="spacerR" presStyleCnt="0"/>
      <dgm:spPr/>
    </dgm:pt>
    <dgm:pt modelId="{7609618E-5966-4084-A5A4-48144CB0FECE}" type="pres">
      <dgm:prSet presAssocID="{DE1DEBAD-AF14-4AC7-A440-81BB990071DE}" presName="node" presStyleLbl="node1" presStyleIdx="2" presStyleCnt="3">
        <dgm:presLayoutVars>
          <dgm:bulletEnabled val="1"/>
        </dgm:presLayoutVars>
      </dgm:prSet>
      <dgm:spPr/>
    </dgm:pt>
  </dgm:ptLst>
  <dgm:cxnLst>
    <dgm:cxn modelId="{3A674E0C-5B4C-48C0-BEDE-B2FD4BCD8A4F}" type="presOf" srcId="{23D2B151-F794-4A17-9265-977AFC20AD4E}" destId="{25598BCC-2E95-4226-9CBA-471CEAE166C8}" srcOrd="0" destOrd="0" presId="urn:microsoft.com/office/officeart/2005/8/layout/equation1"/>
    <dgm:cxn modelId="{E2C1B711-D203-43DC-8D7E-9BDFD22BE5AB}" type="presOf" srcId="{47CBEAFB-4BCF-4C14-B99B-D9BA36199285}" destId="{6E263784-25C0-4A08-B911-B97B6D81C5D8}" srcOrd="0" destOrd="0" presId="urn:microsoft.com/office/officeart/2005/8/layout/equation1"/>
    <dgm:cxn modelId="{A2944230-A499-4B7F-83F8-DCE6DFAA6158}" srcId="{B7A98B28-0384-496A-8960-60BC0D837114}" destId="{23D2B151-F794-4A17-9265-977AFC20AD4E}" srcOrd="0" destOrd="0" parTransId="{6363E08E-414C-4242-B6E9-85CD92C3255C}" sibTransId="{47CBEAFB-4BCF-4C14-B99B-D9BA36199285}"/>
    <dgm:cxn modelId="{3EDFE264-60F4-455C-AE77-94F26B4AB444}" type="presOf" srcId="{B7A98B28-0384-496A-8960-60BC0D837114}" destId="{6965713B-6FA2-4D57-B8A1-682BD29AFC59}" srcOrd="0" destOrd="0" presId="urn:microsoft.com/office/officeart/2005/8/layout/equation1"/>
    <dgm:cxn modelId="{5CB98799-67E4-44F7-B79E-BB4A4088F3FF}" type="presOf" srcId="{4F688494-C66D-4E1C-9004-DBFEA4937096}" destId="{2E48DD37-FFAA-4994-9376-A2CB4F8D83EC}" srcOrd="0" destOrd="0" presId="urn:microsoft.com/office/officeart/2005/8/layout/equation1"/>
    <dgm:cxn modelId="{F2B72DF3-B51D-4C93-94B4-A2DD1B1F0970}" srcId="{B7A98B28-0384-496A-8960-60BC0D837114}" destId="{DE1DEBAD-AF14-4AC7-A440-81BB990071DE}" srcOrd="2" destOrd="0" parTransId="{47D5DBF2-7D7D-4237-8225-0813EB0D9609}" sibTransId="{0C368365-5FA5-4F43-B331-786D0DA39F87}"/>
    <dgm:cxn modelId="{B2BA80F9-14FE-47FA-A1D2-2C994F686280}" srcId="{B7A98B28-0384-496A-8960-60BC0D837114}" destId="{EB0ED65F-AD69-4BA7-BFBC-303E28163C80}" srcOrd="1" destOrd="0" parTransId="{30BB7EB9-2003-461F-9F9F-BBA6A4BF8E21}" sibTransId="{4F688494-C66D-4E1C-9004-DBFEA4937096}"/>
    <dgm:cxn modelId="{4C8A10FD-332B-4678-BAD0-057ADE17B53A}" type="presOf" srcId="{EB0ED65F-AD69-4BA7-BFBC-303E28163C80}" destId="{F0365777-5FB5-4E36-BBB0-48AE1FA4A317}" srcOrd="0" destOrd="0" presId="urn:microsoft.com/office/officeart/2005/8/layout/equation1"/>
    <dgm:cxn modelId="{30F164FF-AF1B-43A3-A87E-42EF1C7DCED6}" type="presOf" srcId="{DE1DEBAD-AF14-4AC7-A440-81BB990071DE}" destId="{7609618E-5966-4084-A5A4-48144CB0FECE}" srcOrd="0" destOrd="0" presId="urn:microsoft.com/office/officeart/2005/8/layout/equation1"/>
    <dgm:cxn modelId="{9B2DF028-37AF-4E2A-AD51-C02C2E41EA00}" type="presParOf" srcId="{6965713B-6FA2-4D57-B8A1-682BD29AFC59}" destId="{25598BCC-2E95-4226-9CBA-471CEAE166C8}" srcOrd="0" destOrd="0" presId="urn:microsoft.com/office/officeart/2005/8/layout/equation1"/>
    <dgm:cxn modelId="{5E368C9B-3E78-40DB-8D36-725A4FD2CAAE}" type="presParOf" srcId="{6965713B-6FA2-4D57-B8A1-682BD29AFC59}" destId="{51D359BF-A41F-4DD8-91C1-EAF231ABAC6D}" srcOrd="1" destOrd="0" presId="urn:microsoft.com/office/officeart/2005/8/layout/equation1"/>
    <dgm:cxn modelId="{6C549CAE-3169-4022-AA78-6133DFBF7AB2}" type="presParOf" srcId="{6965713B-6FA2-4D57-B8A1-682BD29AFC59}" destId="{6E263784-25C0-4A08-B911-B97B6D81C5D8}" srcOrd="2" destOrd="0" presId="urn:microsoft.com/office/officeart/2005/8/layout/equation1"/>
    <dgm:cxn modelId="{9B742BE9-A49E-40FC-AA63-D6FF6A80632E}" type="presParOf" srcId="{6965713B-6FA2-4D57-B8A1-682BD29AFC59}" destId="{C74EA8B5-D456-4F95-8244-88FE6EDBCAAE}" srcOrd="3" destOrd="0" presId="urn:microsoft.com/office/officeart/2005/8/layout/equation1"/>
    <dgm:cxn modelId="{8866A584-EFC1-4EB8-8BFA-A255881CC6E3}" type="presParOf" srcId="{6965713B-6FA2-4D57-B8A1-682BD29AFC59}" destId="{F0365777-5FB5-4E36-BBB0-48AE1FA4A317}" srcOrd="4" destOrd="0" presId="urn:microsoft.com/office/officeart/2005/8/layout/equation1"/>
    <dgm:cxn modelId="{10EFC926-B618-4565-89F7-C0723DE555C3}" type="presParOf" srcId="{6965713B-6FA2-4D57-B8A1-682BD29AFC59}" destId="{9AA5F106-ADBB-44F2-8907-79FE41BD387A}" srcOrd="5" destOrd="0" presId="urn:microsoft.com/office/officeart/2005/8/layout/equation1"/>
    <dgm:cxn modelId="{540FAB77-1CAF-4CFC-B2CE-4655A2747DFA}" type="presParOf" srcId="{6965713B-6FA2-4D57-B8A1-682BD29AFC59}" destId="{2E48DD37-FFAA-4994-9376-A2CB4F8D83EC}" srcOrd="6" destOrd="0" presId="urn:microsoft.com/office/officeart/2005/8/layout/equation1"/>
    <dgm:cxn modelId="{92E99B8B-FC66-472B-A242-D4435C08C201}" type="presParOf" srcId="{6965713B-6FA2-4D57-B8A1-682BD29AFC59}" destId="{0C57E416-BF3A-4F45-BDBE-6FDEC57D8CBF}" srcOrd="7" destOrd="0" presId="urn:microsoft.com/office/officeart/2005/8/layout/equation1"/>
    <dgm:cxn modelId="{44A048F7-C7EC-408F-A52F-CEC3143C2B13}" type="presParOf" srcId="{6965713B-6FA2-4D57-B8A1-682BD29AFC59}" destId="{7609618E-5966-4084-A5A4-48144CB0FECE}"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6B06D-3D46-4497-A601-ACAC7C658C3D}"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718463E7-1D67-40B7-933D-C58A1917D104}">
      <dgm:prSet phldrT="[Text]"/>
      <dgm:spPr/>
      <dgm:t>
        <a:bodyPr/>
        <a:lstStyle/>
        <a:p>
          <a:pPr>
            <a:buNone/>
          </a:pPr>
          <a:r>
            <a:rPr lang="en-US" dirty="0"/>
            <a:t>Data Owner (abstractor)</a:t>
          </a:r>
        </a:p>
      </dgm:t>
    </dgm:pt>
    <dgm:pt modelId="{32562210-10AC-4443-975F-B013E9E9F73C}" type="parTrans" cxnId="{6CA88D21-359F-4995-9840-9BA051496BFE}">
      <dgm:prSet/>
      <dgm:spPr/>
      <dgm:t>
        <a:bodyPr/>
        <a:lstStyle/>
        <a:p>
          <a:endParaRPr lang="en-US"/>
        </a:p>
      </dgm:t>
    </dgm:pt>
    <dgm:pt modelId="{1BD43A1E-2F53-45BA-AF98-22CA29999B7E}" type="sibTrans" cxnId="{6CA88D21-359F-4995-9840-9BA051496BFE}">
      <dgm:prSet/>
      <dgm:spPr/>
      <dgm:t>
        <a:bodyPr/>
        <a:lstStyle/>
        <a:p>
          <a:endParaRPr lang="en-US"/>
        </a:p>
      </dgm:t>
    </dgm:pt>
    <dgm:pt modelId="{E10AD364-6666-46A8-BF24-91D29A2FF767}">
      <dgm:prSet/>
      <dgm:spPr/>
      <dgm:t>
        <a:bodyPr/>
        <a:lstStyle/>
        <a:p>
          <a:r>
            <a:rPr lang="en-US" dirty="0"/>
            <a:t>Process Owner (PI)</a:t>
          </a:r>
        </a:p>
      </dgm:t>
    </dgm:pt>
    <dgm:pt modelId="{5F3CAAD3-BD49-4BB7-8774-8F1F9ED11EC4}" type="parTrans" cxnId="{F65CB0B1-2911-4ABC-83AA-97B853BFDF9B}">
      <dgm:prSet/>
      <dgm:spPr/>
      <dgm:t>
        <a:bodyPr/>
        <a:lstStyle/>
        <a:p>
          <a:endParaRPr lang="en-US"/>
        </a:p>
      </dgm:t>
    </dgm:pt>
    <dgm:pt modelId="{53F3F03D-F2B0-4D74-9704-81E01D542005}" type="sibTrans" cxnId="{F65CB0B1-2911-4ABC-83AA-97B853BFDF9B}">
      <dgm:prSet/>
      <dgm:spPr/>
      <dgm:t>
        <a:bodyPr/>
        <a:lstStyle/>
        <a:p>
          <a:endParaRPr lang="en-US"/>
        </a:p>
      </dgm:t>
    </dgm:pt>
    <dgm:pt modelId="{8C33BB4F-C527-4CC9-A4DA-FC164704FC26}">
      <dgm:prSet/>
      <dgm:spPr/>
      <dgm:t>
        <a:bodyPr/>
        <a:lstStyle/>
        <a:p>
          <a:r>
            <a:rPr lang="en-US" dirty="0"/>
            <a:t>Target</a:t>
          </a:r>
        </a:p>
      </dgm:t>
    </dgm:pt>
    <dgm:pt modelId="{C74A11DC-08EE-499A-AF7A-BD9FB0D0DCED}" type="parTrans" cxnId="{2EFF749C-0A44-4A55-99CA-5A5AC9EF183E}">
      <dgm:prSet/>
      <dgm:spPr/>
      <dgm:t>
        <a:bodyPr/>
        <a:lstStyle/>
        <a:p>
          <a:endParaRPr lang="en-US"/>
        </a:p>
      </dgm:t>
    </dgm:pt>
    <dgm:pt modelId="{86C28A71-1F48-4FA1-AEA6-A001034C9D32}" type="sibTrans" cxnId="{2EFF749C-0A44-4A55-99CA-5A5AC9EF183E}">
      <dgm:prSet/>
      <dgm:spPr/>
      <dgm:t>
        <a:bodyPr/>
        <a:lstStyle/>
        <a:p>
          <a:endParaRPr lang="en-US"/>
        </a:p>
      </dgm:t>
    </dgm:pt>
    <dgm:pt modelId="{F8DF2E87-E8E1-4FB7-A489-5AC552450489}">
      <dgm:prSet/>
      <dgm:spPr/>
      <dgm:t>
        <a:bodyPr/>
        <a:lstStyle/>
        <a:p>
          <a:r>
            <a:rPr lang="en-US"/>
            <a:t>Definition</a:t>
          </a:r>
          <a:endParaRPr lang="en-US" dirty="0"/>
        </a:p>
      </dgm:t>
    </dgm:pt>
    <dgm:pt modelId="{6BF63E59-B319-4443-B74D-CF3C06446C91}" type="parTrans" cxnId="{4E53135F-A024-4FDC-AAF2-B7BB960713A9}">
      <dgm:prSet/>
      <dgm:spPr/>
      <dgm:t>
        <a:bodyPr/>
        <a:lstStyle/>
        <a:p>
          <a:endParaRPr lang="en-US"/>
        </a:p>
      </dgm:t>
    </dgm:pt>
    <dgm:pt modelId="{8E839C2E-269F-4146-8F75-22939B881272}" type="sibTrans" cxnId="{4E53135F-A024-4FDC-AAF2-B7BB960713A9}">
      <dgm:prSet/>
      <dgm:spPr/>
      <dgm:t>
        <a:bodyPr/>
        <a:lstStyle/>
        <a:p>
          <a:endParaRPr lang="en-US"/>
        </a:p>
      </dgm:t>
    </dgm:pt>
    <dgm:pt modelId="{61040EE1-1C8D-4E92-9F9F-94FA5C82994F}">
      <dgm:prSet/>
      <dgm:spPr/>
      <dgm:t>
        <a:bodyPr/>
        <a:lstStyle/>
        <a:p>
          <a:r>
            <a:rPr lang="en-US"/>
            <a:t>Source</a:t>
          </a:r>
          <a:endParaRPr lang="en-US" dirty="0"/>
        </a:p>
      </dgm:t>
    </dgm:pt>
    <dgm:pt modelId="{661E1A91-B825-4939-82AE-E20AD3C0D4D5}" type="parTrans" cxnId="{D726EF58-F725-467B-9510-2F91BEBFF7E1}">
      <dgm:prSet/>
      <dgm:spPr/>
      <dgm:t>
        <a:bodyPr/>
        <a:lstStyle/>
        <a:p>
          <a:endParaRPr lang="en-US"/>
        </a:p>
      </dgm:t>
    </dgm:pt>
    <dgm:pt modelId="{FE1D52C7-1B36-40E9-BABE-47E062FE3B86}" type="sibTrans" cxnId="{D726EF58-F725-467B-9510-2F91BEBFF7E1}">
      <dgm:prSet/>
      <dgm:spPr/>
      <dgm:t>
        <a:bodyPr/>
        <a:lstStyle/>
        <a:p>
          <a:endParaRPr lang="en-US"/>
        </a:p>
      </dgm:t>
    </dgm:pt>
    <dgm:pt modelId="{92BD7F1A-130E-47A5-AEBC-43D6A8F55C12}">
      <dgm:prSet/>
      <dgm:spPr/>
      <dgm:t>
        <a:bodyPr/>
        <a:lstStyle/>
        <a:p>
          <a:r>
            <a:rPr lang="en-US" dirty="0"/>
            <a:t>Frequency</a:t>
          </a:r>
        </a:p>
      </dgm:t>
    </dgm:pt>
    <dgm:pt modelId="{FF90D66A-DC38-4ED7-8747-7A7AF046977F}" type="parTrans" cxnId="{022875C0-0BE7-477A-8E4B-248FB8341F4D}">
      <dgm:prSet/>
      <dgm:spPr/>
      <dgm:t>
        <a:bodyPr/>
        <a:lstStyle/>
        <a:p>
          <a:endParaRPr lang="en-US"/>
        </a:p>
      </dgm:t>
    </dgm:pt>
    <dgm:pt modelId="{F96BBD2F-425C-4956-A391-D0C2B52FF303}" type="sibTrans" cxnId="{022875C0-0BE7-477A-8E4B-248FB8341F4D}">
      <dgm:prSet/>
      <dgm:spPr/>
      <dgm:t>
        <a:bodyPr/>
        <a:lstStyle/>
        <a:p>
          <a:endParaRPr lang="en-US"/>
        </a:p>
      </dgm:t>
    </dgm:pt>
    <dgm:pt modelId="{9FADE2C4-05FE-4083-AF6E-476CBA13FE43}">
      <dgm:prSet/>
      <dgm:spPr/>
      <dgm:t>
        <a:bodyPr/>
        <a:lstStyle/>
        <a:p>
          <a:r>
            <a:rPr lang="en-US"/>
            <a:t>Rational for Selection</a:t>
          </a:r>
          <a:endParaRPr lang="en-US" dirty="0"/>
        </a:p>
      </dgm:t>
    </dgm:pt>
    <dgm:pt modelId="{B4DCFCED-6AFF-4E37-82F7-4F1C7557D558}" type="parTrans" cxnId="{15418880-243B-49EC-81E5-4CD4E2E77841}">
      <dgm:prSet/>
      <dgm:spPr/>
      <dgm:t>
        <a:bodyPr/>
        <a:lstStyle/>
        <a:p>
          <a:endParaRPr lang="en-US"/>
        </a:p>
      </dgm:t>
    </dgm:pt>
    <dgm:pt modelId="{50EBCC4B-B347-4F0F-A525-1CBDA21EC49A}" type="sibTrans" cxnId="{15418880-243B-49EC-81E5-4CD4E2E77841}">
      <dgm:prSet/>
      <dgm:spPr/>
      <dgm:t>
        <a:bodyPr/>
        <a:lstStyle/>
        <a:p>
          <a:endParaRPr lang="en-US"/>
        </a:p>
      </dgm:t>
    </dgm:pt>
    <dgm:pt modelId="{B5CDE80D-2C5B-4ACA-9E3D-A7F0D0292CBF}">
      <dgm:prSet/>
      <dgm:spPr/>
      <dgm:t>
        <a:bodyPr/>
        <a:lstStyle/>
        <a:p>
          <a:r>
            <a:rPr lang="en-US"/>
            <a:t>Rational for Target</a:t>
          </a:r>
          <a:endParaRPr lang="en-US" dirty="0"/>
        </a:p>
      </dgm:t>
    </dgm:pt>
    <dgm:pt modelId="{7D335A3A-3C87-49BE-ABC7-3B775425E173}" type="parTrans" cxnId="{60D546B0-7968-4843-A481-CF6D0B05A7D4}">
      <dgm:prSet/>
      <dgm:spPr/>
      <dgm:t>
        <a:bodyPr/>
        <a:lstStyle/>
        <a:p>
          <a:endParaRPr lang="en-US"/>
        </a:p>
      </dgm:t>
    </dgm:pt>
    <dgm:pt modelId="{EB0139B8-BBBF-4705-93E4-06282BE1BC4F}" type="sibTrans" cxnId="{60D546B0-7968-4843-A481-CF6D0B05A7D4}">
      <dgm:prSet/>
      <dgm:spPr/>
      <dgm:t>
        <a:bodyPr/>
        <a:lstStyle/>
        <a:p>
          <a:endParaRPr lang="en-US"/>
        </a:p>
      </dgm:t>
    </dgm:pt>
    <dgm:pt modelId="{9C8D9AAE-89C6-4399-B7C8-9BCD3B507482}" type="pres">
      <dgm:prSet presAssocID="{61E6B06D-3D46-4497-A601-ACAC7C658C3D}" presName="diagram" presStyleCnt="0">
        <dgm:presLayoutVars>
          <dgm:dir/>
          <dgm:resizeHandles val="exact"/>
        </dgm:presLayoutVars>
      </dgm:prSet>
      <dgm:spPr/>
    </dgm:pt>
    <dgm:pt modelId="{FC34464D-29DB-49B3-9136-1EB083DD25DD}" type="pres">
      <dgm:prSet presAssocID="{718463E7-1D67-40B7-933D-C58A1917D104}" presName="node" presStyleLbl="node1" presStyleIdx="0" presStyleCnt="8">
        <dgm:presLayoutVars>
          <dgm:bulletEnabled val="1"/>
        </dgm:presLayoutVars>
      </dgm:prSet>
      <dgm:spPr/>
    </dgm:pt>
    <dgm:pt modelId="{5A073D5F-0D71-4BD5-A217-FE07CC2FE251}" type="pres">
      <dgm:prSet presAssocID="{1BD43A1E-2F53-45BA-AF98-22CA29999B7E}" presName="sibTrans" presStyleCnt="0"/>
      <dgm:spPr/>
    </dgm:pt>
    <dgm:pt modelId="{ABF942AD-BDB6-4830-95D9-D11E4407157A}" type="pres">
      <dgm:prSet presAssocID="{E10AD364-6666-46A8-BF24-91D29A2FF767}" presName="node" presStyleLbl="node1" presStyleIdx="1" presStyleCnt="8">
        <dgm:presLayoutVars>
          <dgm:bulletEnabled val="1"/>
        </dgm:presLayoutVars>
      </dgm:prSet>
      <dgm:spPr/>
    </dgm:pt>
    <dgm:pt modelId="{61409EDD-395F-4F56-BFDE-3017306A8F58}" type="pres">
      <dgm:prSet presAssocID="{53F3F03D-F2B0-4D74-9704-81E01D542005}" presName="sibTrans" presStyleCnt="0"/>
      <dgm:spPr/>
    </dgm:pt>
    <dgm:pt modelId="{B3BFA202-EC28-47A0-A115-2A30B0F20B2B}" type="pres">
      <dgm:prSet presAssocID="{8C33BB4F-C527-4CC9-A4DA-FC164704FC26}" presName="node" presStyleLbl="node1" presStyleIdx="2" presStyleCnt="8">
        <dgm:presLayoutVars>
          <dgm:bulletEnabled val="1"/>
        </dgm:presLayoutVars>
      </dgm:prSet>
      <dgm:spPr/>
    </dgm:pt>
    <dgm:pt modelId="{DC059471-779D-49FD-9BF0-001D832F7EC7}" type="pres">
      <dgm:prSet presAssocID="{86C28A71-1F48-4FA1-AEA6-A001034C9D32}" presName="sibTrans" presStyleCnt="0"/>
      <dgm:spPr/>
    </dgm:pt>
    <dgm:pt modelId="{B091AEB8-8D1D-448D-9D66-E70225866E4A}" type="pres">
      <dgm:prSet presAssocID="{F8DF2E87-E8E1-4FB7-A489-5AC552450489}" presName="node" presStyleLbl="node1" presStyleIdx="3" presStyleCnt="8">
        <dgm:presLayoutVars>
          <dgm:bulletEnabled val="1"/>
        </dgm:presLayoutVars>
      </dgm:prSet>
      <dgm:spPr/>
    </dgm:pt>
    <dgm:pt modelId="{FB089C8C-4452-4958-9B10-F7310B21B65D}" type="pres">
      <dgm:prSet presAssocID="{8E839C2E-269F-4146-8F75-22939B881272}" presName="sibTrans" presStyleCnt="0"/>
      <dgm:spPr/>
    </dgm:pt>
    <dgm:pt modelId="{ECBD6412-515D-45C2-BA89-E27AF8536863}" type="pres">
      <dgm:prSet presAssocID="{61040EE1-1C8D-4E92-9F9F-94FA5C82994F}" presName="node" presStyleLbl="node1" presStyleIdx="4" presStyleCnt="8">
        <dgm:presLayoutVars>
          <dgm:bulletEnabled val="1"/>
        </dgm:presLayoutVars>
      </dgm:prSet>
      <dgm:spPr/>
    </dgm:pt>
    <dgm:pt modelId="{B1ABAB04-F69E-4389-A348-4D9B7796F912}" type="pres">
      <dgm:prSet presAssocID="{FE1D52C7-1B36-40E9-BABE-47E062FE3B86}" presName="sibTrans" presStyleCnt="0"/>
      <dgm:spPr/>
    </dgm:pt>
    <dgm:pt modelId="{FF4A1995-26FB-4B95-996C-D4AA3A6E9888}" type="pres">
      <dgm:prSet presAssocID="{92BD7F1A-130E-47A5-AEBC-43D6A8F55C12}" presName="node" presStyleLbl="node1" presStyleIdx="5" presStyleCnt="8">
        <dgm:presLayoutVars>
          <dgm:bulletEnabled val="1"/>
        </dgm:presLayoutVars>
      </dgm:prSet>
      <dgm:spPr/>
    </dgm:pt>
    <dgm:pt modelId="{71C032D0-3D70-4CB4-B04D-653294020527}" type="pres">
      <dgm:prSet presAssocID="{F96BBD2F-425C-4956-A391-D0C2B52FF303}" presName="sibTrans" presStyleCnt="0"/>
      <dgm:spPr/>
    </dgm:pt>
    <dgm:pt modelId="{8B2D8281-4D4B-4A6C-ADA5-AFF96738E0FE}" type="pres">
      <dgm:prSet presAssocID="{9FADE2C4-05FE-4083-AF6E-476CBA13FE43}" presName="node" presStyleLbl="node1" presStyleIdx="6" presStyleCnt="8">
        <dgm:presLayoutVars>
          <dgm:bulletEnabled val="1"/>
        </dgm:presLayoutVars>
      </dgm:prSet>
      <dgm:spPr/>
    </dgm:pt>
    <dgm:pt modelId="{2991E453-B0CA-450D-AB62-DE8D8D91FFDF}" type="pres">
      <dgm:prSet presAssocID="{50EBCC4B-B347-4F0F-A525-1CBDA21EC49A}" presName="sibTrans" presStyleCnt="0"/>
      <dgm:spPr/>
    </dgm:pt>
    <dgm:pt modelId="{D4636A15-91F1-4ACA-A1DB-CB8FF06BB769}" type="pres">
      <dgm:prSet presAssocID="{B5CDE80D-2C5B-4ACA-9E3D-A7F0D0292CBF}" presName="node" presStyleLbl="node1" presStyleIdx="7" presStyleCnt="8">
        <dgm:presLayoutVars>
          <dgm:bulletEnabled val="1"/>
        </dgm:presLayoutVars>
      </dgm:prSet>
      <dgm:spPr/>
    </dgm:pt>
  </dgm:ptLst>
  <dgm:cxnLst>
    <dgm:cxn modelId="{6CA88D21-359F-4995-9840-9BA051496BFE}" srcId="{61E6B06D-3D46-4497-A601-ACAC7C658C3D}" destId="{718463E7-1D67-40B7-933D-C58A1917D104}" srcOrd="0" destOrd="0" parTransId="{32562210-10AC-4443-975F-B013E9E9F73C}" sibTransId="{1BD43A1E-2F53-45BA-AF98-22CA29999B7E}"/>
    <dgm:cxn modelId="{4E53135F-A024-4FDC-AAF2-B7BB960713A9}" srcId="{61E6B06D-3D46-4497-A601-ACAC7C658C3D}" destId="{F8DF2E87-E8E1-4FB7-A489-5AC552450489}" srcOrd="3" destOrd="0" parTransId="{6BF63E59-B319-4443-B74D-CF3C06446C91}" sibTransId="{8E839C2E-269F-4146-8F75-22939B881272}"/>
    <dgm:cxn modelId="{A5A8D446-F741-4D72-BE7A-98D4C8DB1B6D}" type="presOf" srcId="{E10AD364-6666-46A8-BF24-91D29A2FF767}" destId="{ABF942AD-BDB6-4830-95D9-D11E4407157A}" srcOrd="0" destOrd="0" presId="urn:microsoft.com/office/officeart/2005/8/layout/default"/>
    <dgm:cxn modelId="{032B8647-E878-492F-AD09-37FE0D405865}" type="presOf" srcId="{92BD7F1A-130E-47A5-AEBC-43D6A8F55C12}" destId="{FF4A1995-26FB-4B95-996C-D4AA3A6E9888}" srcOrd="0" destOrd="0" presId="urn:microsoft.com/office/officeart/2005/8/layout/default"/>
    <dgm:cxn modelId="{A7CCA94B-F5D5-4BDC-AC24-DE2009244791}" type="presOf" srcId="{9FADE2C4-05FE-4083-AF6E-476CBA13FE43}" destId="{8B2D8281-4D4B-4A6C-ADA5-AFF96738E0FE}" srcOrd="0" destOrd="0" presId="urn:microsoft.com/office/officeart/2005/8/layout/default"/>
    <dgm:cxn modelId="{81E2D858-5D25-4325-BFC0-18B77DC89E10}" type="presOf" srcId="{8C33BB4F-C527-4CC9-A4DA-FC164704FC26}" destId="{B3BFA202-EC28-47A0-A115-2A30B0F20B2B}" srcOrd="0" destOrd="0" presId="urn:microsoft.com/office/officeart/2005/8/layout/default"/>
    <dgm:cxn modelId="{D726EF58-F725-467B-9510-2F91BEBFF7E1}" srcId="{61E6B06D-3D46-4497-A601-ACAC7C658C3D}" destId="{61040EE1-1C8D-4E92-9F9F-94FA5C82994F}" srcOrd="4" destOrd="0" parTransId="{661E1A91-B825-4939-82AE-E20AD3C0D4D5}" sibTransId="{FE1D52C7-1B36-40E9-BABE-47E062FE3B86}"/>
    <dgm:cxn modelId="{8E27887D-E3AD-4264-A5F1-FC6D32FCCD5C}" type="presOf" srcId="{61E6B06D-3D46-4497-A601-ACAC7C658C3D}" destId="{9C8D9AAE-89C6-4399-B7C8-9BCD3B507482}" srcOrd="0" destOrd="0" presId="urn:microsoft.com/office/officeart/2005/8/layout/default"/>
    <dgm:cxn modelId="{93E7E47D-0EF2-4E20-86E5-2C09CF9FF032}" type="presOf" srcId="{B5CDE80D-2C5B-4ACA-9E3D-A7F0D0292CBF}" destId="{D4636A15-91F1-4ACA-A1DB-CB8FF06BB769}" srcOrd="0" destOrd="0" presId="urn:microsoft.com/office/officeart/2005/8/layout/default"/>
    <dgm:cxn modelId="{15418880-243B-49EC-81E5-4CD4E2E77841}" srcId="{61E6B06D-3D46-4497-A601-ACAC7C658C3D}" destId="{9FADE2C4-05FE-4083-AF6E-476CBA13FE43}" srcOrd="6" destOrd="0" parTransId="{B4DCFCED-6AFF-4E37-82F7-4F1C7557D558}" sibTransId="{50EBCC4B-B347-4F0F-A525-1CBDA21EC49A}"/>
    <dgm:cxn modelId="{E6AE4093-84CB-4904-AC28-5708E14828F0}" type="presOf" srcId="{718463E7-1D67-40B7-933D-C58A1917D104}" destId="{FC34464D-29DB-49B3-9136-1EB083DD25DD}" srcOrd="0" destOrd="0" presId="urn:microsoft.com/office/officeart/2005/8/layout/default"/>
    <dgm:cxn modelId="{2EFF749C-0A44-4A55-99CA-5A5AC9EF183E}" srcId="{61E6B06D-3D46-4497-A601-ACAC7C658C3D}" destId="{8C33BB4F-C527-4CC9-A4DA-FC164704FC26}" srcOrd="2" destOrd="0" parTransId="{C74A11DC-08EE-499A-AF7A-BD9FB0D0DCED}" sibTransId="{86C28A71-1F48-4FA1-AEA6-A001034C9D32}"/>
    <dgm:cxn modelId="{216D689D-BA85-4666-8A33-3C2E7AB651C1}" type="presOf" srcId="{F8DF2E87-E8E1-4FB7-A489-5AC552450489}" destId="{B091AEB8-8D1D-448D-9D66-E70225866E4A}" srcOrd="0" destOrd="0" presId="urn:microsoft.com/office/officeart/2005/8/layout/default"/>
    <dgm:cxn modelId="{60D546B0-7968-4843-A481-CF6D0B05A7D4}" srcId="{61E6B06D-3D46-4497-A601-ACAC7C658C3D}" destId="{B5CDE80D-2C5B-4ACA-9E3D-A7F0D0292CBF}" srcOrd="7" destOrd="0" parTransId="{7D335A3A-3C87-49BE-ABC7-3B775425E173}" sibTransId="{EB0139B8-BBBF-4705-93E4-06282BE1BC4F}"/>
    <dgm:cxn modelId="{F65CB0B1-2911-4ABC-83AA-97B853BFDF9B}" srcId="{61E6B06D-3D46-4497-A601-ACAC7C658C3D}" destId="{E10AD364-6666-46A8-BF24-91D29A2FF767}" srcOrd="1" destOrd="0" parTransId="{5F3CAAD3-BD49-4BB7-8774-8F1F9ED11EC4}" sibTransId="{53F3F03D-F2B0-4D74-9704-81E01D542005}"/>
    <dgm:cxn modelId="{022875C0-0BE7-477A-8E4B-248FB8341F4D}" srcId="{61E6B06D-3D46-4497-A601-ACAC7C658C3D}" destId="{92BD7F1A-130E-47A5-AEBC-43D6A8F55C12}" srcOrd="5" destOrd="0" parTransId="{FF90D66A-DC38-4ED7-8747-7A7AF046977F}" sibTransId="{F96BBD2F-425C-4956-A391-D0C2B52FF303}"/>
    <dgm:cxn modelId="{A250D2F7-6CF7-470B-A460-5BA610D191EE}" type="presOf" srcId="{61040EE1-1C8D-4E92-9F9F-94FA5C82994F}" destId="{ECBD6412-515D-45C2-BA89-E27AF8536863}" srcOrd="0" destOrd="0" presId="urn:microsoft.com/office/officeart/2005/8/layout/default"/>
    <dgm:cxn modelId="{A4A93ADE-E576-474B-A769-025D8414853E}" type="presParOf" srcId="{9C8D9AAE-89C6-4399-B7C8-9BCD3B507482}" destId="{FC34464D-29DB-49B3-9136-1EB083DD25DD}" srcOrd="0" destOrd="0" presId="urn:microsoft.com/office/officeart/2005/8/layout/default"/>
    <dgm:cxn modelId="{A9325B93-A32C-4190-A881-21ED49CC0913}" type="presParOf" srcId="{9C8D9AAE-89C6-4399-B7C8-9BCD3B507482}" destId="{5A073D5F-0D71-4BD5-A217-FE07CC2FE251}" srcOrd="1" destOrd="0" presId="urn:microsoft.com/office/officeart/2005/8/layout/default"/>
    <dgm:cxn modelId="{255EB351-9D65-4592-9127-CDA45EB9F14E}" type="presParOf" srcId="{9C8D9AAE-89C6-4399-B7C8-9BCD3B507482}" destId="{ABF942AD-BDB6-4830-95D9-D11E4407157A}" srcOrd="2" destOrd="0" presId="urn:microsoft.com/office/officeart/2005/8/layout/default"/>
    <dgm:cxn modelId="{B970F289-E5BB-4177-A691-D09A8F4C7C6C}" type="presParOf" srcId="{9C8D9AAE-89C6-4399-B7C8-9BCD3B507482}" destId="{61409EDD-395F-4F56-BFDE-3017306A8F58}" srcOrd="3" destOrd="0" presId="urn:microsoft.com/office/officeart/2005/8/layout/default"/>
    <dgm:cxn modelId="{DD57ED15-C237-4992-A378-8B32194B2E5E}" type="presParOf" srcId="{9C8D9AAE-89C6-4399-B7C8-9BCD3B507482}" destId="{B3BFA202-EC28-47A0-A115-2A30B0F20B2B}" srcOrd="4" destOrd="0" presId="urn:microsoft.com/office/officeart/2005/8/layout/default"/>
    <dgm:cxn modelId="{09CA6A99-1775-44EB-A141-B79CD0D3E938}" type="presParOf" srcId="{9C8D9AAE-89C6-4399-B7C8-9BCD3B507482}" destId="{DC059471-779D-49FD-9BF0-001D832F7EC7}" srcOrd="5" destOrd="0" presId="urn:microsoft.com/office/officeart/2005/8/layout/default"/>
    <dgm:cxn modelId="{FAFEBD37-D22B-4D22-B3B5-0F3A339C51BE}" type="presParOf" srcId="{9C8D9AAE-89C6-4399-B7C8-9BCD3B507482}" destId="{B091AEB8-8D1D-448D-9D66-E70225866E4A}" srcOrd="6" destOrd="0" presId="urn:microsoft.com/office/officeart/2005/8/layout/default"/>
    <dgm:cxn modelId="{982BE25F-6BF3-4CD9-8938-A37838F1B450}" type="presParOf" srcId="{9C8D9AAE-89C6-4399-B7C8-9BCD3B507482}" destId="{FB089C8C-4452-4958-9B10-F7310B21B65D}" srcOrd="7" destOrd="0" presId="urn:microsoft.com/office/officeart/2005/8/layout/default"/>
    <dgm:cxn modelId="{152570AC-EDB4-4868-A4FD-8B80CC8324C1}" type="presParOf" srcId="{9C8D9AAE-89C6-4399-B7C8-9BCD3B507482}" destId="{ECBD6412-515D-45C2-BA89-E27AF8536863}" srcOrd="8" destOrd="0" presId="urn:microsoft.com/office/officeart/2005/8/layout/default"/>
    <dgm:cxn modelId="{3EF3D99B-4E53-45BA-AFCE-A22777D58C43}" type="presParOf" srcId="{9C8D9AAE-89C6-4399-B7C8-9BCD3B507482}" destId="{B1ABAB04-F69E-4389-A348-4D9B7796F912}" srcOrd="9" destOrd="0" presId="urn:microsoft.com/office/officeart/2005/8/layout/default"/>
    <dgm:cxn modelId="{8C4313B1-64A9-4B54-8B4D-09703B09068F}" type="presParOf" srcId="{9C8D9AAE-89C6-4399-B7C8-9BCD3B507482}" destId="{FF4A1995-26FB-4B95-996C-D4AA3A6E9888}" srcOrd="10" destOrd="0" presId="urn:microsoft.com/office/officeart/2005/8/layout/default"/>
    <dgm:cxn modelId="{C2214F26-6DC8-482D-9A9B-9C450F7BA519}" type="presParOf" srcId="{9C8D9AAE-89C6-4399-B7C8-9BCD3B507482}" destId="{71C032D0-3D70-4CB4-B04D-653294020527}" srcOrd="11" destOrd="0" presId="urn:microsoft.com/office/officeart/2005/8/layout/default"/>
    <dgm:cxn modelId="{CB4F749C-B962-47E8-A98B-6194224BA9A5}" type="presParOf" srcId="{9C8D9AAE-89C6-4399-B7C8-9BCD3B507482}" destId="{8B2D8281-4D4B-4A6C-ADA5-AFF96738E0FE}" srcOrd="12" destOrd="0" presId="urn:microsoft.com/office/officeart/2005/8/layout/default"/>
    <dgm:cxn modelId="{3935C0C4-BF0D-4A7F-97AE-6764AD8248A9}" type="presParOf" srcId="{9C8D9AAE-89C6-4399-B7C8-9BCD3B507482}" destId="{2991E453-B0CA-450D-AB62-DE8D8D91FFDF}" srcOrd="13" destOrd="0" presId="urn:microsoft.com/office/officeart/2005/8/layout/default"/>
    <dgm:cxn modelId="{10ADFE49-4A8D-4EA1-B9C1-544C874F9ABA}" type="presParOf" srcId="{9C8D9AAE-89C6-4399-B7C8-9BCD3B507482}" destId="{D4636A15-91F1-4ACA-A1DB-CB8FF06BB76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8C017A-638E-4924-8DDB-9E7DE2DCA6BB}"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US"/>
        </a:p>
      </dgm:t>
    </dgm:pt>
    <dgm:pt modelId="{186D949C-B259-4DCB-AF83-09DA40040068}">
      <dgm:prSet/>
      <dgm:spPr/>
      <dgm:t>
        <a:bodyPr/>
        <a:lstStyle/>
        <a:p>
          <a:r>
            <a:rPr lang="en-US" dirty="0"/>
            <a:t>Keep it </a:t>
          </a:r>
          <a:br>
            <a:rPr lang="en-US" dirty="0"/>
          </a:br>
          <a:r>
            <a:rPr lang="en-US" dirty="0"/>
            <a:t>SIMPLE</a:t>
          </a:r>
        </a:p>
      </dgm:t>
    </dgm:pt>
    <dgm:pt modelId="{FB8FC466-F0A4-4102-B22A-EEB255BFA95D}" type="parTrans" cxnId="{6625F7E3-F23C-41BE-AAD2-096EE18DB024}">
      <dgm:prSet/>
      <dgm:spPr/>
      <dgm:t>
        <a:bodyPr/>
        <a:lstStyle/>
        <a:p>
          <a:endParaRPr lang="en-US"/>
        </a:p>
      </dgm:t>
    </dgm:pt>
    <dgm:pt modelId="{E67374F8-F909-45F3-BB02-A9A713DF5F1C}" type="sibTrans" cxnId="{6625F7E3-F23C-41BE-AAD2-096EE18DB024}">
      <dgm:prSet/>
      <dgm:spPr/>
      <dgm:t>
        <a:bodyPr/>
        <a:lstStyle/>
        <a:p>
          <a:endParaRPr lang="en-US"/>
        </a:p>
      </dgm:t>
    </dgm:pt>
    <dgm:pt modelId="{39BA41B3-4ABF-4E1C-8A54-9E8E642C8564}">
      <dgm:prSet/>
      <dgm:spPr/>
      <dgm:t>
        <a:bodyPr/>
        <a:lstStyle/>
        <a:p>
          <a:r>
            <a:rPr lang="en-US" dirty="0"/>
            <a:t>Keep it </a:t>
          </a:r>
          <a:br>
            <a:rPr lang="en-US" dirty="0"/>
          </a:br>
          <a:r>
            <a:rPr lang="en-US" dirty="0"/>
            <a:t>MEANINGFUL</a:t>
          </a:r>
        </a:p>
      </dgm:t>
    </dgm:pt>
    <dgm:pt modelId="{F04A4E63-BB72-4223-AE52-4AE28B4E64DE}" type="parTrans" cxnId="{739B59E4-5710-4E6C-86E2-C0C18D2DCA78}">
      <dgm:prSet/>
      <dgm:spPr/>
      <dgm:t>
        <a:bodyPr/>
        <a:lstStyle/>
        <a:p>
          <a:endParaRPr lang="en-US"/>
        </a:p>
      </dgm:t>
    </dgm:pt>
    <dgm:pt modelId="{E5C57BB4-8BE7-4030-AEA3-5B6B952833F2}" type="sibTrans" cxnId="{739B59E4-5710-4E6C-86E2-C0C18D2DCA78}">
      <dgm:prSet/>
      <dgm:spPr/>
      <dgm:t>
        <a:bodyPr/>
        <a:lstStyle/>
        <a:p>
          <a:endParaRPr lang="en-US"/>
        </a:p>
      </dgm:t>
    </dgm:pt>
    <dgm:pt modelId="{E21C9F31-0945-40AA-B637-ED81BDC35FC1}">
      <dgm:prSet/>
      <dgm:spPr/>
      <dgm:t>
        <a:bodyPr/>
        <a:lstStyle/>
        <a:p>
          <a:pPr algn="ctr"/>
          <a:r>
            <a:rPr lang="en-US" dirty="0"/>
            <a:t>Keep it </a:t>
          </a:r>
          <a:br>
            <a:rPr lang="en-US" dirty="0"/>
          </a:br>
          <a:r>
            <a:rPr lang="en-US" dirty="0"/>
            <a:t>CURRENT</a:t>
          </a:r>
        </a:p>
      </dgm:t>
    </dgm:pt>
    <dgm:pt modelId="{C84EA70A-3DFD-4977-8CFA-AF5E47BD7D2F}" type="parTrans" cxnId="{28945ED4-199F-4949-99C5-0CDD64B13B93}">
      <dgm:prSet/>
      <dgm:spPr/>
      <dgm:t>
        <a:bodyPr/>
        <a:lstStyle/>
        <a:p>
          <a:endParaRPr lang="en-US"/>
        </a:p>
      </dgm:t>
    </dgm:pt>
    <dgm:pt modelId="{032D6C3B-AA4A-4524-81C5-A5CD063A4A4E}" type="sibTrans" cxnId="{28945ED4-199F-4949-99C5-0CDD64B13B93}">
      <dgm:prSet/>
      <dgm:spPr/>
      <dgm:t>
        <a:bodyPr/>
        <a:lstStyle/>
        <a:p>
          <a:endParaRPr lang="en-US"/>
        </a:p>
      </dgm:t>
    </dgm:pt>
    <dgm:pt modelId="{6CD6A45B-7F38-4C06-A718-CB140E532E8A}" type="pres">
      <dgm:prSet presAssocID="{5B8C017A-638E-4924-8DDB-9E7DE2DCA6BB}" presName="compositeShape" presStyleCnt="0">
        <dgm:presLayoutVars>
          <dgm:chMax val="7"/>
          <dgm:dir/>
          <dgm:resizeHandles val="exact"/>
        </dgm:presLayoutVars>
      </dgm:prSet>
      <dgm:spPr/>
    </dgm:pt>
    <dgm:pt modelId="{B2DF4A71-BC57-4568-8707-D56E3ECC61C1}" type="pres">
      <dgm:prSet presAssocID="{186D949C-B259-4DCB-AF83-09DA40040068}" presName="circ1" presStyleLbl="vennNode1" presStyleIdx="0" presStyleCnt="3"/>
      <dgm:spPr/>
    </dgm:pt>
    <dgm:pt modelId="{BB2C1044-EC82-4753-A7A7-AD9D09A477A5}" type="pres">
      <dgm:prSet presAssocID="{186D949C-B259-4DCB-AF83-09DA40040068}" presName="circ1Tx" presStyleLbl="revTx" presStyleIdx="0" presStyleCnt="0">
        <dgm:presLayoutVars>
          <dgm:chMax val="0"/>
          <dgm:chPref val="0"/>
          <dgm:bulletEnabled val="1"/>
        </dgm:presLayoutVars>
      </dgm:prSet>
      <dgm:spPr/>
    </dgm:pt>
    <dgm:pt modelId="{BF6E1265-EBE3-4901-B9DF-1CA8FFD0622C}" type="pres">
      <dgm:prSet presAssocID="{39BA41B3-4ABF-4E1C-8A54-9E8E642C8564}" presName="circ2" presStyleLbl="vennNode1" presStyleIdx="1" presStyleCnt="3"/>
      <dgm:spPr/>
    </dgm:pt>
    <dgm:pt modelId="{AEB805B1-4F3B-4B89-A92E-7751ACEC13FF}" type="pres">
      <dgm:prSet presAssocID="{39BA41B3-4ABF-4E1C-8A54-9E8E642C8564}" presName="circ2Tx" presStyleLbl="revTx" presStyleIdx="0" presStyleCnt="0">
        <dgm:presLayoutVars>
          <dgm:chMax val="0"/>
          <dgm:chPref val="0"/>
          <dgm:bulletEnabled val="1"/>
        </dgm:presLayoutVars>
      </dgm:prSet>
      <dgm:spPr/>
    </dgm:pt>
    <dgm:pt modelId="{FB729432-AD33-410B-A5D6-87F70AE12F25}" type="pres">
      <dgm:prSet presAssocID="{E21C9F31-0945-40AA-B637-ED81BDC35FC1}" presName="circ3" presStyleLbl="vennNode1" presStyleIdx="2" presStyleCnt="3"/>
      <dgm:spPr/>
    </dgm:pt>
    <dgm:pt modelId="{BB49625C-5C8B-408D-9FE3-9C6B2BAFB7C0}" type="pres">
      <dgm:prSet presAssocID="{E21C9F31-0945-40AA-B637-ED81BDC35FC1}" presName="circ3Tx" presStyleLbl="revTx" presStyleIdx="0" presStyleCnt="0">
        <dgm:presLayoutVars>
          <dgm:chMax val="0"/>
          <dgm:chPref val="0"/>
          <dgm:bulletEnabled val="1"/>
        </dgm:presLayoutVars>
      </dgm:prSet>
      <dgm:spPr/>
    </dgm:pt>
  </dgm:ptLst>
  <dgm:cxnLst>
    <dgm:cxn modelId="{F85F431F-3788-4700-982D-A265FD2D9752}" type="presOf" srcId="{E21C9F31-0945-40AA-B637-ED81BDC35FC1}" destId="{BB49625C-5C8B-408D-9FE3-9C6B2BAFB7C0}" srcOrd="1" destOrd="0" presId="urn:microsoft.com/office/officeart/2005/8/layout/venn1"/>
    <dgm:cxn modelId="{E8A64D20-E128-4F13-B99D-E2EE6ED15942}" type="presOf" srcId="{186D949C-B259-4DCB-AF83-09DA40040068}" destId="{B2DF4A71-BC57-4568-8707-D56E3ECC61C1}" srcOrd="0" destOrd="0" presId="urn:microsoft.com/office/officeart/2005/8/layout/venn1"/>
    <dgm:cxn modelId="{36653165-84EA-4819-B237-396933217688}" type="presOf" srcId="{E21C9F31-0945-40AA-B637-ED81BDC35FC1}" destId="{FB729432-AD33-410B-A5D6-87F70AE12F25}" srcOrd="0" destOrd="0" presId="urn:microsoft.com/office/officeart/2005/8/layout/venn1"/>
    <dgm:cxn modelId="{5B99FB4E-3531-4645-A0E7-635FEBB8F4E0}" type="presOf" srcId="{39BA41B3-4ABF-4E1C-8A54-9E8E642C8564}" destId="{AEB805B1-4F3B-4B89-A92E-7751ACEC13FF}" srcOrd="1" destOrd="0" presId="urn:microsoft.com/office/officeart/2005/8/layout/venn1"/>
    <dgm:cxn modelId="{331106B0-A6A9-462C-9496-905852689E84}" type="presOf" srcId="{39BA41B3-4ABF-4E1C-8A54-9E8E642C8564}" destId="{BF6E1265-EBE3-4901-B9DF-1CA8FFD0622C}" srcOrd="0" destOrd="0" presId="urn:microsoft.com/office/officeart/2005/8/layout/venn1"/>
    <dgm:cxn modelId="{28945ED4-199F-4949-99C5-0CDD64B13B93}" srcId="{5B8C017A-638E-4924-8DDB-9E7DE2DCA6BB}" destId="{E21C9F31-0945-40AA-B637-ED81BDC35FC1}" srcOrd="2" destOrd="0" parTransId="{C84EA70A-3DFD-4977-8CFA-AF5E47BD7D2F}" sibTransId="{032D6C3B-AA4A-4524-81C5-A5CD063A4A4E}"/>
    <dgm:cxn modelId="{2B9DCEDD-F547-4049-BF53-79BDF3BBC8CC}" type="presOf" srcId="{5B8C017A-638E-4924-8DDB-9E7DE2DCA6BB}" destId="{6CD6A45B-7F38-4C06-A718-CB140E532E8A}" srcOrd="0" destOrd="0" presId="urn:microsoft.com/office/officeart/2005/8/layout/venn1"/>
    <dgm:cxn modelId="{6625F7E3-F23C-41BE-AAD2-096EE18DB024}" srcId="{5B8C017A-638E-4924-8DDB-9E7DE2DCA6BB}" destId="{186D949C-B259-4DCB-AF83-09DA40040068}" srcOrd="0" destOrd="0" parTransId="{FB8FC466-F0A4-4102-B22A-EEB255BFA95D}" sibTransId="{E67374F8-F909-45F3-BB02-A9A713DF5F1C}"/>
    <dgm:cxn modelId="{739B59E4-5710-4E6C-86E2-C0C18D2DCA78}" srcId="{5B8C017A-638E-4924-8DDB-9E7DE2DCA6BB}" destId="{39BA41B3-4ABF-4E1C-8A54-9E8E642C8564}" srcOrd="1" destOrd="0" parTransId="{F04A4E63-BB72-4223-AE52-4AE28B4E64DE}" sibTransId="{E5C57BB4-8BE7-4030-AEA3-5B6B952833F2}"/>
    <dgm:cxn modelId="{D61DC1E9-2A13-45AD-9FFE-75FA36051514}" type="presOf" srcId="{186D949C-B259-4DCB-AF83-09DA40040068}" destId="{BB2C1044-EC82-4753-A7A7-AD9D09A477A5}" srcOrd="1" destOrd="0" presId="urn:microsoft.com/office/officeart/2005/8/layout/venn1"/>
    <dgm:cxn modelId="{7867F66D-C3D9-4E98-8E53-048A877E7A0D}" type="presParOf" srcId="{6CD6A45B-7F38-4C06-A718-CB140E532E8A}" destId="{B2DF4A71-BC57-4568-8707-D56E3ECC61C1}" srcOrd="0" destOrd="0" presId="urn:microsoft.com/office/officeart/2005/8/layout/venn1"/>
    <dgm:cxn modelId="{3703BFAF-E21F-494F-92D9-6D0E678D717E}" type="presParOf" srcId="{6CD6A45B-7F38-4C06-A718-CB140E532E8A}" destId="{BB2C1044-EC82-4753-A7A7-AD9D09A477A5}" srcOrd="1" destOrd="0" presId="urn:microsoft.com/office/officeart/2005/8/layout/venn1"/>
    <dgm:cxn modelId="{610E475B-1474-4EBE-AECC-41889AB95543}" type="presParOf" srcId="{6CD6A45B-7F38-4C06-A718-CB140E532E8A}" destId="{BF6E1265-EBE3-4901-B9DF-1CA8FFD0622C}" srcOrd="2" destOrd="0" presId="urn:microsoft.com/office/officeart/2005/8/layout/venn1"/>
    <dgm:cxn modelId="{C545CE73-79F8-4FC0-9AEE-854427B57046}" type="presParOf" srcId="{6CD6A45B-7F38-4C06-A718-CB140E532E8A}" destId="{AEB805B1-4F3B-4B89-A92E-7751ACEC13FF}" srcOrd="3" destOrd="0" presId="urn:microsoft.com/office/officeart/2005/8/layout/venn1"/>
    <dgm:cxn modelId="{06D19866-72D5-4BD6-9456-6821DA0916D2}" type="presParOf" srcId="{6CD6A45B-7F38-4C06-A718-CB140E532E8A}" destId="{FB729432-AD33-410B-A5D6-87F70AE12F25}" srcOrd="4" destOrd="0" presId="urn:microsoft.com/office/officeart/2005/8/layout/venn1"/>
    <dgm:cxn modelId="{419CC7D3-8E6C-42FF-89F1-AD416B105C31}" type="presParOf" srcId="{6CD6A45B-7F38-4C06-A718-CB140E532E8A}" destId="{BB49625C-5C8B-408D-9FE3-9C6B2BAFB7C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98BCC-2E95-4226-9CBA-471CEAE166C8}">
      <dsp:nvSpPr>
        <dsp:cNvPr id="0" name=""/>
        <dsp:cNvSpPr/>
      </dsp:nvSpPr>
      <dsp:spPr>
        <a:xfrm>
          <a:off x="1342" y="2048338"/>
          <a:ext cx="1779973" cy="1779973"/>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QA</a:t>
          </a:r>
        </a:p>
      </dsp:txBody>
      <dsp:txXfrm>
        <a:off x="262013" y="2309009"/>
        <a:ext cx="1258631" cy="1258631"/>
      </dsp:txXfrm>
    </dsp:sp>
    <dsp:sp modelId="{6E263784-25C0-4A08-B911-B97B6D81C5D8}">
      <dsp:nvSpPr>
        <dsp:cNvPr id="0" name=""/>
        <dsp:cNvSpPr/>
      </dsp:nvSpPr>
      <dsp:spPr>
        <a:xfrm>
          <a:off x="1925850" y="2422133"/>
          <a:ext cx="1032384" cy="1032384"/>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62692" y="2816917"/>
        <a:ext cx="758700" cy="242816"/>
      </dsp:txXfrm>
    </dsp:sp>
    <dsp:sp modelId="{F0365777-5FB5-4E36-BBB0-48AE1FA4A317}">
      <dsp:nvSpPr>
        <dsp:cNvPr id="0" name=""/>
        <dsp:cNvSpPr/>
      </dsp:nvSpPr>
      <dsp:spPr>
        <a:xfrm>
          <a:off x="3102768" y="2048338"/>
          <a:ext cx="1779973" cy="1779973"/>
        </a:xfrm>
        <a:prstGeom prst="ellipse">
          <a:avLst/>
        </a:prstGeom>
        <a:solidFill>
          <a:schemeClr val="accent3">
            <a:hueOff val="4952981"/>
            <a:satOff val="-30976"/>
            <a:lumOff val="-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PI</a:t>
          </a:r>
        </a:p>
      </dsp:txBody>
      <dsp:txXfrm>
        <a:off x="3363439" y="2309009"/>
        <a:ext cx="1258631" cy="1258631"/>
      </dsp:txXfrm>
    </dsp:sp>
    <dsp:sp modelId="{2E48DD37-FFAA-4994-9376-A2CB4F8D83EC}">
      <dsp:nvSpPr>
        <dsp:cNvPr id="0" name=""/>
        <dsp:cNvSpPr/>
      </dsp:nvSpPr>
      <dsp:spPr>
        <a:xfrm>
          <a:off x="5027276" y="2422133"/>
          <a:ext cx="1032384" cy="1032384"/>
        </a:xfrm>
        <a:prstGeom prst="mathEqual">
          <a:avLst/>
        </a:prstGeom>
        <a:solidFill>
          <a:schemeClr val="accent3">
            <a:hueOff val="9905962"/>
            <a:satOff val="-61952"/>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5164118" y="2634804"/>
        <a:ext cx="758700" cy="607042"/>
      </dsp:txXfrm>
    </dsp:sp>
    <dsp:sp modelId="{7609618E-5966-4084-A5A4-48144CB0FECE}">
      <dsp:nvSpPr>
        <dsp:cNvPr id="0" name=""/>
        <dsp:cNvSpPr/>
      </dsp:nvSpPr>
      <dsp:spPr>
        <a:xfrm>
          <a:off x="6204194" y="2048338"/>
          <a:ext cx="1779973" cy="1779973"/>
        </a:xfrm>
        <a:prstGeom prst="ellipse">
          <a:avLst/>
        </a:prstGeom>
        <a:solidFill>
          <a:schemeClr val="accent3">
            <a:hueOff val="9905962"/>
            <a:satOff val="-61952"/>
            <a:lumOff val="-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QAPI</a:t>
          </a:r>
        </a:p>
      </dsp:txBody>
      <dsp:txXfrm>
        <a:off x="6464865" y="2309009"/>
        <a:ext cx="1258631" cy="1258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4464D-29DB-49B3-9136-1EB083DD25DD}">
      <dsp:nvSpPr>
        <dsp:cNvPr id="0" name=""/>
        <dsp:cNvSpPr/>
      </dsp:nvSpPr>
      <dsp:spPr>
        <a:xfrm>
          <a:off x="2806" y="555255"/>
          <a:ext cx="2226324" cy="1335794"/>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Data Owner (abstractor)</a:t>
          </a:r>
        </a:p>
      </dsp:txBody>
      <dsp:txXfrm>
        <a:off x="2806" y="555255"/>
        <a:ext cx="2226324" cy="1335794"/>
      </dsp:txXfrm>
    </dsp:sp>
    <dsp:sp modelId="{ABF942AD-BDB6-4830-95D9-D11E4407157A}">
      <dsp:nvSpPr>
        <dsp:cNvPr id="0" name=""/>
        <dsp:cNvSpPr/>
      </dsp:nvSpPr>
      <dsp:spPr>
        <a:xfrm>
          <a:off x="2451763" y="555255"/>
          <a:ext cx="2226324" cy="1335794"/>
        </a:xfrm>
        <a:prstGeom prst="rect">
          <a:avLst/>
        </a:prstGeom>
        <a:solidFill>
          <a:schemeClr val="accent4">
            <a:hueOff val="-1082301"/>
            <a:satOff val="4052"/>
            <a:lumOff val="5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Process Owner (PI)</a:t>
          </a:r>
        </a:p>
      </dsp:txBody>
      <dsp:txXfrm>
        <a:off x="2451763" y="555255"/>
        <a:ext cx="2226324" cy="1335794"/>
      </dsp:txXfrm>
    </dsp:sp>
    <dsp:sp modelId="{B3BFA202-EC28-47A0-A115-2A30B0F20B2B}">
      <dsp:nvSpPr>
        <dsp:cNvPr id="0" name=""/>
        <dsp:cNvSpPr/>
      </dsp:nvSpPr>
      <dsp:spPr>
        <a:xfrm>
          <a:off x="4900720" y="555255"/>
          <a:ext cx="2226324" cy="1335794"/>
        </a:xfrm>
        <a:prstGeom prst="rect">
          <a:avLst/>
        </a:prstGeom>
        <a:solidFill>
          <a:schemeClr val="accent4">
            <a:hueOff val="-2164602"/>
            <a:satOff val="8104"/>
            <a:lumOff val="11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Target</a:t>
          </a:r>
        </a:p>
      </dsp:txBody>
      <dsp:txXfrm>
        <a:off x="4900720" y="555255"/>
        <a:ext cx="2226324" cy="1335794"/>
      </dsp:txXfrm>
    </dsp:sp>
    <dsp:sp modelId="{B091AEB8-8D1D-448D-9D66-E70225866E4A}">
      <dsp:nvSpPr>
        <dsp:cNvPr id="0" name=""/>
        <dsp:cNvSpPr/>
      </dsp:nvSpPr>
      <dsp:spPr>
        <a:xfrm>
          <a:off x="7349677" y="555255"/>
          <a:ext cx="2226324" cy="1335794"/>
        </a:xfrm>
        <a:prstGeom prst="rect">
          <a:avLst/>
        </a:prstGeom>
        <a:solidFill>
          <a:schemeClr val="accent4">
            <a:hueOff val="-3246904"/>
            <a:satOff val="12156"/>
            <a:lumOff val="16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Definition</a:t>
          </a:r>
          <a:endParaRPr lang="en-US" sz="3000" kern="1200" dirty="0"/>
        </a:p>
      </dsp:txBody>
      <dsp:txXfrm>
        <a:off x="7349677" y="555255"/>
        <a:ext cx="2226324" cy="1335794"/>
      </dsp:txXfrm>
    </dsp:sp>
    <dsp:sp modelId="{ECBD6412-515D-45C2-BA89-E27AF8536863}">
      <dsp:nvSpPr>
        <dsp:cNvPr id="0" name=""/>
        <dsp:cNvSpPr/>
      </dsp:nvSpPr>
      <dsp:spPr>
        <a:xfrm>
          <a:off x="2806" y="2113682"/>
          <a:ext cx="2226324" cy="1335794"/>
        </a:xfrm>
        <a:prstGeom prst="rect">
          <a:avLst/>
        </a:prstGeom>
        <a:solidFill>
          <a:schemeClr val="accent4">
            <a:hueOff val="-4329205"/>
            <a:satOff val="16208"/>
            <a:lumOff val="22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Source</a:t>
          </a:r>
          <a:endParaRPr lang="en-US" sz="3000" kern="1200" dirty="0"/>
        </a:p>
      </dsp:txBody>
      <dsp:txXfrm>
        <a:off x="2806" y="2113682"/>
        <a:ext cx="2226324" cy="1335794"/>
      </dsp:txXfrm>
    </dsp:sp>
    <dsp:sp modelId="{FF4A1995-26FB-4B95-996C-D4AA3A6E9888}">
      <dsp:nvSpPr>
        <dsp:cNvPr id="0" name=""/>
        <dsp:cNvSpPr/>
      </dsp:nvSpPr>
      <dsp:spPr>
        <a:xfrm>
          <a:off x="2451763" y="2113682"/>
          <a:ext cx="2226324" cy="1335794"/>
        </a:xfrm>
        <a:prstGeom prst="rect">
          <a:avLst/>
        </a:prstGeom>
        <a:solidFill>
          <a:schemeClr val="accent4">
            <a:hueOff val="-5411506"/>
            <a:satOff val="20260"/>
            <a:lumOff val="28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Frequency</a:t>
          </a:r>
        </a:p>
      </dsp:txBody>
      <dsp:txXfrm>
        <a:off x="2451763" y="2113682"/>
        <a:ext cx="2226324" cy="1335794"/>
      </dsp:txXfrm>
    </dsp:sp>
    <dsp:sp modelId="{8B2D8281-4D4B-4A6C-ADA5-AFF96738E0FE}">
      <dsp:nvSpPr>
        <dsp:cNvPr id="0" name=""/>
        <dsp:cNvSpPr/>
      </dsp:nvSpPr>
      <dsp:spPr>
        <a:xfrm>
          <a:off x="4900720" y="2113682"/>
          <a:ext cx="2226324" cy="1335794"/>
        </a:xfrm>
        <a:prstGeom prst="rect">
          <a:avLst/>
        </a:prstGeom>
        <a:solidFill>
          <a:schemeClr val="accent4">
            <a:hueOff val="-6493807"/>
            <a:satOff val="24312"/>
            <a:lumOff val="33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Rational for Selection</a:t>
          </a:r>
          <a:endParaRPr lang="en-US" sz="3000" kern="1200" dirty="0"/>
        </a:p>
      </dsp:txBody>
      <dsp:txXfrm>
        <a:off x="4900720" y="2113682"/>
        <a:ext cx="2226324" cy="1335794"/>
      </dsp:txXfrm>
    </dsp:sp>
    <dsp:sp modelId="{D4636A15-91F1-4ACA-A1DB-CB8FF06BB769}">
      <dsp:nvSpPr>
        <dsp:cNvPr id="0" name=""/>
        <dsp:cNvSpPr/>
      </dsp:nvSpPr>
      <dsp:spPr>
        <a:xfrm>
          <a:off x="7349677" y="2113682"/>
          <a:ext cx="2226324" cy="1335794"/>
        </a:xfrm>
        <a:prstGeom prst="rect">
          <a:avLst/>
        </a:prstGeom>
        <a:solidFill>
          <a:schemeClr val="accent4">
            <a:hueOff val="-7576108"/>
            <a:satOff val="28364"/>
            <a:lumOff val="39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Rational for Target</a:t>
          </a:r>
          <a:endParaRPr lang="en-US" sz="3000" kern="1200" dirty="0"/>
        </a:p>
      </dsp:txBody>
      <dsp:txXfrm>
        <a:off x="7349677" y="2113682"/>
        <a:ext cx="2226324" cy="1335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F4A71-BC57-4568-8707-D56E3ECC61C1}">
      <dsp:nvSpPr>
        <dsp:cNvPr id="0" name=""/>
        <dsp:cNvSpPr/>
      </dsp:nvSpPr>
      <dsp:spPr>
        <a:xfrm>
          <a:off x="4333442" y="56453"/>
          <a:ext cx="2709746" cy="2709746"/>
        </a:xfrm>
        <a:prstGeom prst="ellipse">
          <a:avLst/>
        </a:prstGeom>
        <a:solidFill>
          <a:schemeClr val="accent3">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Keep it </a:t>
          </a:r>
          <a:br>
            <a:rPr lang="en-US" sz="2000" kern="1200" dirty="0"/>
          </a:br>
          <a:r>
            <a:rPr lang="en-US" sz="2000" kern="1200" dirty="0"/>
            <a:t>SIMPLE</a:t>
          </a:r>
        </a:p>
      </dsp:txBody>
      <dsp:txXfrm>
        <a:off x="4694741" y="530658"/>
        <a:ext cx="1987147" cy="1219385"/>
      </dsp:txXfrm>
    </dsp:sp>
    <dsp:sp modelId="{BF6E1265-EBE3-4901-B9DF-1CA8FFD0622C}">
      <dsp:nvSpPr>
        <dsp:cNvPr id="0" name=""/>
        <dsp:cNvSpPr/>
      </dsp:nvSpPr>
      <dsp:spPr>
        <a:xfrm>
          <a:off x="5311209" y="1750044"/>
          <a:ext cx="2709746" cy="2709746"/>
        </a:xfrm>
        <a:prstGeom prst="ellipse">
          <a:avLst/>
        </a:prstGeom>
        <a:solidFill>
          <a:schemeClr val="accent3">
            <a:alpha val="50000"/>
            <a:hueOff val="4952981"/>
            <a:satOff val="-30976"/>
            <a:lumOff val="-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Keep it </a:t>
          </a:r>
          <a:br>
            <a:rPr lang="en-US" sz="2000" kern="1200" dirty="0"/>
          </a:br>
          <a:r>
            <a:rPr lang="en-US" sz="2000" kern="1200" dirty="0"/>
            <a:t>MEANINGFUL</a:t>
          </a:r>
        </a:p>
      </dsp:txBody>
      <dsp:txXfrm>
        <a:off x="6139939" y="2450062"/>
        <a:ext cx="1625847" cy="1490360"/>
      </dsp:txXfrm>
    </dsp:sp>
    <dsp:sp modelId="{FB729432-AD33-410B-A5D6-87F70AE12F25}">
      <dsp:nvSpPr>
        <dsp:cNvPr id="0" name=""/>
        <dsp:cNvSpPr/>
      </dsp:nvSpPr>
      <dsp:spPr>
        <a:xfrm>
          <a:off x="3355675" y="1750044"/>
          <a:ext cx="2709746" cy="2709746"/>
        </a:xfrm>
        <a:prstGeom prst="ellipse">
          <a:avLst/>
        </a:prstGeom>
        <a:solidFill>
          <a:schemeClr val="accent3">
            <a:alpha val="50000"/>
            <a:hueOff val="9905962"/>
            <a:satOff val="-61952"/>
            <a:lumOff val="-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Keep it </a:t>
          </a:r>
          <a:br>
            <a:rPr lang="en-US" sz="2000" kern="1200" dirty="0"/>
          </a:br>
          <a:r>
            <a:rPr lang="en-US" sz="2000" kern="1200" dirty="0"/>
            <a:t>CURRENT</a:t>
          </a:r>
        </a:p>
      </dsp:txBody>
      <dsp:txXfrm>
        <a:off x="3610843" y="2450062"/>
        <a:ext cx="1625847" cy="149036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515990B-30A7-4933-8D10-47A475970BD5}" type="datetimeFigureOut">
              <a:rPr lang="en-US" smtClean="0"/>
              <a:t>10/5/2023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EE685ED-D3E0-4690-9E0E-8E979280FD43}" type="slidenum">
              <a:rPr lang="en-US" smtClean="0"/>
              <a:t>‹#›</a:t>
            </a:fld>
            <a:endParaRPr lang="en-US"/>
          </a:p>
        </p:txBody>
      </p:sp>
    </p:spTree>
    <p:extLst>
      <p:ext uri="{BB962C8B-B14F-4D97-AF65-F5344CB8AC3E}">
        <p14:creationId xmlns:p14="http://schemas.microsoft.com/office/powerpoint/2010/main" val="261011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qualitysafety.bmj.com/content/29/1/4#ref-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2</a:t>
            </a:fld>
            <a:endParaRPr lang="en-US"/>
          </a:p>
        </p:txBody>
      </p:sp>
    </p:spTree>
    <p:extLst>
      <p:ext uri="{BB962C8B-B14F-4D97-AF65-F5344CB8AC3E}">
        <p14:creationId xmlns:p14="http://schemas.microsoft.com/office/powerpoint/2010/main" val="422058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synergy grid.  For each goal, the role of a department is noted.  </a:t>
            </a:r>
          </a:p>
          <a:p>
            <a:br>
              <a:rPr lang="en-US" dirty="0"/>
            </a:br>
            <a:r>
              <a:rPr lang="en-US" dirty="0"/>
              <a:t>NOTE:  QUALITY IS SUPPORT!!!</a:t>
            </a:r>
          </a:p>
        </p:txBody>
      </p:sp>
      <p:sp>
        <p:nvSpPr>
          <p:cNvPr id="4" name="Slide Number Placeholder 3"/>
          <p:cNvSpPr>
            <a:spLocks noGrp="1"/>
          </p:cNvSpPr>
          <p:nvPr>
            <p:ph type="sldNum" sz="quarter" idx="5"/>
          </p:nvPr>
        </p:nvSpPr>
        <p:spPr/>
        <p:txBody>
          <a:bodyPr/>
          <a:lstStyle/>
          <a:p>
            <a:fld id="{1EE685ED-D3E0-4690-9E0E-8E979280FD43}" type="slidenum">
              <a:rPr lang="en-US" smtClean="0"/>
              <a:t>16</a:t>
            </a:fld>
            <a:endParaRPr lang="en-US"/>
          </a:p>
        </p:txBody>
      </p:sp>
    </p:spTree>
    <p:extLst>
      <p:ext uri="{BB962C8B-B14F-4D97-AF65-F5344CB8AC3E}">
        <p14:creationId xmlns:p14="http://schemas.microsoft.com/office/powerpoint/2010/main" val="73714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QAPI Dashboard has all QAPI measures in one place. Ideally this is on a shared drive that team members can update and see in real time. </a:t>
            </a:r>
          </a:p>
          <a:p>
            <a:endParaRPr lang="en-US" dirty="0"/>
          </a:p>
          <a:p>
            <a:r>
              <a:rPr lang="en-US" dirty="0"/>
              <a:t>We are going to look at some – I’d love conversation and if the document owner is here to share about it.  Maybe we can find some other important items to include that will be helpful for improvement and engagement.</a:t>
            </a:r>
          </a:p>
        </p:txBody>
      </p:sp>
      <p:sp>
        <p:nvSpPr>
          <p:cNvPr id="4" name="Slide Number Placeholder 3"/>
          <p:cNvSpPr>
            <a:spLocks noGrp="1"/>
          </p:cNvSpPr>
          <p:nvPr>
            <p:ph type="sldNum" sz="quarter" idx="5"/>
          </p:nvPr>
        </p:nvSpPr>
        <p:spPr/>
        <p:txBody>
          <a:bodyPr/>
          <a:lstStyle/>
          <a:p>
            <a:fld id="{1EE685ED-D3E0-4690-9E0E-8E979280FD43}" type="slidenum">
              <a:rPr lang="en-US" smtClean="0"/>
              <a:t>17</a:t>
            </a:fld>
            <a:endParaRPr lang="en-US"/>
          </a:p>
        </p:txBody>
      </p:sp>
    </p:spTree>
    <p:extLst>
      <p:ext uri="{BB962C8B-B14F-4D97-AF65-F5344CB8AC3E}">
        <p14:creationId xmlns:p14="http://schemas.microsoft.com/office/powerpoint/2010/main" val="216662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18</a:t>
            </a:fld>
            <a:endParaRPr lang="en-US"/>
          </a:p>
        </p:txBody>
      </p:sp>
    </p:spTree>
    <p:extLst>
      <p:ext uri="{BB962C8B-B14F-4D97-AF65-F5344CB8AC3E}">
        <p14:creationId xmlns:p14="http://schemas.microsoft.com/office/powerpoint/2010/main" val="389794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was a GOOGLE SHEET!</a:t>
            </a:r>
          </a:p>
        </p:txBody>
      </p:sp>
      <p:sp>
        <p:nvSpPr>
          <p:cNvPr id="4" name="Slide Number Placeholder 3"/>
          <p:cNvSpPr>
            <a:spLocks noGrp="1"/>
          </p:cNvSpPr>
          <p:nvPr>
            <p:ph type="sldNum" sz="quarter" idx="5"/>
          </p:nvPr>
        </p:nvSpPr>
        <p:spPr/>
        <p:txBody>
          <a:bodyPr/>
          <a:lstStyle/>
          <a:p>
            <a:fld id="{1EE685ED-D3E0-4690-9E0E-8E979280FD43}" type="slidenum">
              <a:rPr lang="en-US" smtClean="0"/>
              <a:t>19</a:t>
            </a:fld>
            <a:endParaRPr lang="en-US"/>
          </a:p>
        </p:txBody>
      </p:sp>
    </p:spTree>
    <p:extLst>
      <p:ext uri="{BB962C8B-B14F-4D97-AF65-F5344CB8AC3E}">
        <p14:creationId xmlns:p14="http://schemas.microsoft.com/office/powerpoint/2010/main" val="1238488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1 (Mountainview Medical Center)</a:t>
            </a:r>
          </a:p>
        </p:txBody>
      </p:sp>
      <p:sp>
        <p:nvSpPr>
          <p:cNvPr id="4" name="Slide Number Placeholder 3"/>
          <p:cNvSpPr>
            <a:spLocks noGrp="1"/>
          </p:cNvSpPr>
          <p:nvPr>
            <p:ph type="sldNum" sz="quarter" idx="5"/>
          </p:nvPr>
        </p:nvSpPr>
        <p:spPr/>
        <p:txBody>
          <a:bodyPr/>
          <a:lstStyle/>
          <a:p>
            <a:fld id="{1EE685ED-D3E0-4690-9E0E-8E979280FD43}" type="slidenum">
              <a:rPr lang="en-US" smtClean="0"/>
              <a:t>20</a:t>
            </a:fld>
            <a:endParaRPr lang="en-US"/>
          </a:p>
        </p:txBody>
      </p:sp>
    </p:spTree>
    <p:extLst>
      <p:ext uri="{BB962C8B-B14F-4D97-AF65-F5344CB8AC3E}">
        <p14:creationId xmlns:p14="http://schemas.microsoft.com/office/powerpoint/2010/main" val="22237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2 CMMC - Hospital Wide</a:t>
            </a:r>
          </a:p>
          <a:p>
            <a:r>
              <a:rPr lang="en-US" dirty="0"/>
              <a:t>- Tabs on bottom</a:t>
            </a:r>
          </a:p>
        </p:txBody>
      </p:sp>
      <p:sp>
        <p:nvSpPr>
          <p:cNvPr id="4" name="Slide Number Placeholder 3"/>
          <p:cNvSpPr>
            <a:spLocks noGrp="1"/>
          </p:cNvSpPr>
          <p:nvPr>
            <p:ph type="sldNum" sz="quarter" idx="5"/>
          </p:nvPr>
        </p:nvSpPr>
        <p:spPr/>
        <p:txBody>
          <a:bodyPr/>
          <a:lstStyle/>
          <a:p>
            <a:fld id="{1EE685ED-D3E0-4690-9E0E-8E979280FD43}" type="slidenum">
              <a:rPr lang="en-US" smtClean="0"/>
              <a:t>21</a:t>
            </a:fld>
            <a:endParaRPr lang="en-US"/>
          </a:p>
        </p:txBody>
      </p:sp>
    </p:spTree>
    <p:extLst>
      <p:ext uri="{BB962C8B-B14F-4D97-AF65-F5344CB8AC3E}">
        <p14:creationId xmlns:p14="http://schemas.microsoft.com/office/powerpoint/2010/main" val="3021787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2 (CMMC) Dept/line</a:t>
            </a:r>
          </a:p>
        </p:txBody>
      </p:sp>
      <p:sp>
        <p:nvSpPr>
          <p:cNvPr id="4" name="Slide Number Placeholder 3"/>
          <p:cNvSpPr>
            <a:spLocks noGrp="1"/>
          </p:cNvSpPr>
          <p:nvPr>
            <p:ph type="sldNum" sz="quarter" idx="5"/>
          </p:nvPr>
        </p:nvSpPr>
        <p:spPr/>
        <p:txBody>
          <a:bodyPr/>
          <a:lstStyle/>
          <a:p>
            <a:fld id="{1EE685ED-D3E0-4690-9E0E-8E979280FD43}" type="slidenum">
              <a:rPr lang="en-US" smtClean="0"/>
              <a:t>22</a:t>
            </a:fld>
            <a:endParaRPr lang="en-US"/>
          </a:p>
        </p:txBody>
      </p:sp>
    </p:spTree>
    <p:extLst>
      <p:ext uri="{BB962C8B-B14F-4D97-AF65-F5344CB8AC3E}">
        <p14:creationId xmlns:p14="http://schemas.microsoft.com/office/powerpoint/2010/main" val="3522604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2 (CMMC) Departmental Dashboard</a:t>
            </a:r>
          </a:p>
        </p:txBody>
      </p:sp>
      <p:sp>
        <p:nvSpPr>
          <p:cNvPr id="4" name="Slide Number Placeholder 3"/>
          <p:cNvSpPr>
            <a:spLocks noGrp="1"/>
          </p:cNvSpPr>
          <p:nvPr>
            <p:ph type="sldNum" sz="quarter" idx="5"/>
          </p:nvPr>
        </p:nvSpPr>
        <p:spPr/>
        <p:txBody>
          <a:bodyPr/>
          <a:lstStyle/>
          <a:p>
            <a:fld id="{1EE685ED-D3E0-4690-9E0E-8E979280FD43}" type="slidenum">
              <a:rPr lang="en-US" smtClean="0"/>
              <a:t>23</a:t>
            </a:fld>
            <a:endParaRPr lang="en-US"/>
          </a:p>
        </p:txBody>
      </p:sp>
    </p:spTree>
    <p:extLst>
      <p:ext uri="{BB962C8B-B14F-4D97-AF65-F5344CB8AC3E}">
        <p14:creationId xmlns:p14="http://schemas.microsoft.com/office/powerpoint/2010/main" val="385014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3 (CFVH)</a:t>
            </a:r>
          </a:p>
        </p:txBody>
      </p:sp>
      <p:sp>
        <p:nvSpPr>
          <p:cNvPr id="4" name="Slide Number Placeholder 3"/>
          <p:cNvSpPr>
            <a:spLocks noGrp="1"/>
          </p:cNvSpPr>
          <p:nvPr>
            <p:ph type="sldNum" sz="quarter" idx="5"/>
          </p:nvPr>
        </p:nvSpPr>
        <p:spPr/>
        <p:txBody>
          <a:bodyPr/>
          <a:lstStyle/>
          <a:p>
            <a:fld id="{1EE685ED-D3E0-4690-9E0E-8E979280FD43}" type="slidenum">
              <a:rPr lang="en-US" smtClean="0"/>
              <a:t>24</a:t>
            </a:fld>
            <a:endParaRPr lang="en-US"/>
          </a:p>
        </p:txBody>
      </p:sp>
    </p:spTree>
    <p:extLst>
      <p:ext uri="{BB962C8B-B14F-4D97-AF65-F5344CB8AC3E}">
        <p14:creationId xmlns:p14="http://schemas.microsoft.com/office/powerpoint/2010/main" val="1152578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4 (Daniels)  Color coded for staff who are supposed to enter</a:t>
            </a:r>
          </a:p>
        </p:txBody>
      </p:sp>
      <p:sp>
        <p:nvSpPr>
          <p:cNvPr id="4" name="Slide Number Placeholder 3"/>
          <p:cNvSpPr>
            <a:spLocks noGrp="1"/>
          </p:cNvSpPr>
          <p:nvPr>
            <p:ph type="sldNum" sz="quarter" idx="5"/>
          </p:nvPr>
        </p:nvSpPr>
        <p:spPr/>
        <p:txBody>
          <a:bodyPr/>
          <a:lstStyle/>
          <a:p>
            <a:fld id="{1EE685ED-D3E0-4690-9E0E-8E979280FD43}" type="slidenum">
              <a:rPr lang="en-US" smtClean="0"/>
              <a:t>25</a:t>
            </a:fld>
            <a:endParaRPr lang="en-US"/>
          </a:p>
        </p:txBody>
      </p:sp>
    </p:spTree>
    <p:extLst>
      <p:ext uri="{BB962C8B-B14F-4D97-AF65-F5344CB8AC3E}">
        <p14:creationId xmlns:p14="http://schemas.microsoft.com/office/powerpoint/2010/main" val="152322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QA: process of meeting quality standards and assuring care reaches an acceptable level. Hospitals typically set QA thresholds to comply with regulations. They may also create standards that go beyond regulations. QA is a reactive and retrospective effort to examine why a facility failed to meet certain standards. QA activities do improve quality, but improvement efforts frequently end once the standard is met.   *Gap Analysis *Root Cause Analysis– Discovery Tools*</a:t>
            </a:r>
          </a:p>
          <a:p>
            <a:pPr marL="0" indent="0">
              <a:buNone/>
            </a:pPr>
            <a:endParaRPr lang="en-US" dirty="0"/>
          </a:p>
          <a:p>
            <a:pPr marL="0" indent="0">
              <a:buNone/>
            </a:pPr>
            <a:r>
              <a:rPr lang="en-US" dirty="0"/>
              <a:t>PI is a proactive and continuous study of processes. The intent is to prevent or decrease the likelihood of problems by identifying areas of opportunity and testing new approaches to fix underlying causes of persistent/systemic problems. PI can make good quality even better.  *Driver Diagrams – Interviews – Observations – STOC*</a:t>
            </a:r>
          </a:p>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3</a:t>
            </a:fld>
            <a:endParaRPr lang="en-US"/>
          </a:p>
        </p:txBody>
      </p:sp>
    </p:spTree>
    <p:extLst>
      <p:ext uri="{BB962C8B-B14F-4D97-AF65-F5344CB8AC3E}">
        <p14:creationId xmlns:p14="http://schemas.microsoft.com/office/powerpoint/2010/main" val="3031704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  - Write on Sticky Pad</a:t>
            </a:r>
          </a:p>
          <a:p>
            <a:r>
              <a:rPr lang="en-US" dirty="0"/>
              <a:t>*Come back to sticky pad in “engagement section</a:t>
            </a:r>
          </a:p>
          <a:p>
            <a:endParaRPr lang="en-US" dirty="0"/>
          </a:p>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27</a:t>
            </a:fld>
            <a:endParaRPr lang="en-US"/>
          </a:p>
        </p:txBody>
      </p:sp>
    </p:spTree>
    <p:extLst>
      <p:ext uri="{BB962C8B-B14F-4D97-AF65-F5344CB8AC3E}">
        <p14:creationId xmlns:p14="http://schemas.microsoft.com/office/powerpoint/2010/main" val="1527961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Incremental improvement (</a:t>
            </a:r>
            <a:r>
              <a:rPr lang="en-US" dirty="0" err="1"/>
              <a:t>ie</a:t>
            </a:r>
            <a:r>
              <a:rPr lang="en-US" dirty="0"/>
              <a:t> 10/20% improvement at a time)</a:t>
            </a:r>
          </a:p>
          <a:p>
            <a:r>
              <a:rPr lang="en-US" dirty="0"/>
              <a:t>(Merrill and Reid)</a:t>
            </a:r>
          </a:p>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28</a:t>
            </a:fld>
            <a:endParaRPr lang="en-US"/>
          </a:p>
        </p:txBody>
      </p:sp>
    </p:spTree>
    <p:extLst>
      <p:ext uri="{BB962C8B-B14F-4D97-AF65-F5344CB8AC3E}">
        <p14:creationId xmlns:p14="http://schemas.microsoft.com/office/powerpoint/2010/main" val="4086557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Incremntal</a:t>
            </a:r>
            <a:r>
              <a:rPr lang="en-US" dirty="0"/>
              <a:t> – Wins and engagement</a:t>
            </a:r>
          </a:p>
          <a:p>
            <a:endParaRPr lang="en-US" dirty="0"/>
          </a:p>
          <a:p>
            <a:r>
              <a:rPr lang="en-US" sz="1200" b="0" i="0" kern="1200" dirty="0">
                <a:solidFill>
                  <a:schemeClr val="tx1"/>
                </a:solidFill>
                <a:effectLst/>
                <a:latin typeface="+mn-lt"/>
                <a:ea typeface="+mn-ea"/>
                <a:cs typeface="+mn-cs"/>
              </a:rPr>
              <a:t>Fourth, as </a:t>
            </a:r>
            <a:r>
              <a:rPr lang="en-US" sz="1200" b="0" i="0" kern="1200" dirty="0" err="1">
                <a:solidFill>
                  <a:schemeClr val="tx1"/>
                </a:solidFill>
                <a:effectLst/>
                <a:latin typeface="+mn-lt"/>
                <a:ea typeface="+mn-ea"/>
                <a:cs typeface="+mn-cs"/>
              </a:rPr>
              <a:t>Amalberti</a:t>
            </a:r>
            <a:r>
              <a:rPr lang="en-US" sz="1200" b="0" i="0" kern="1200" dirty="0">
                <a:solidFill>
                  <a:schemeClr val="tx1"/>
                </a:solidFill>
                <a:effectLst/>
                <a:latin typeface="+mn-lt"/>
                <a:ea typeface="+mn-ea"/>
                <a:cs typeface="+mn-cs"/>
              </a:rPr>
              <a:t> and Vincent argue,</a:t>
            </a:r>
            <a:r>
              <a:rPr lang="en-US" sz="1200" b="0" i="0" u="none" strike="noStrike" kern="1200" baseline="300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to improve overall safety and reduce harm, we should focus on reducing risk instead of eliminating harm. </a:t>
            </a:r>
            <a:r>
              <a:rPr lang="en-US" dirty="0"/>
              <a:t> Time</a:t>
            </a:r>
          </a:p>
          <a:p>
            <a:endParaRPr lang="en-US" dirty="0"/>
          </a:p>
          <a:p>
            <a:r>
              <a:rPr lang="en-US" sz="1200" b="0" i="0" kern="1200" dirty="0">
                <a:solidFill>
                  <a:schemeClr val="tx1"/>
                </a:solidFill>
                <a:effectLst/>
                <a:latin typeface="+mn-lt"/>
                <a:ea typeface="+mn-ea"/>
                <a:cs typeface="+mn-cs"/>
              </a:rPr>
              <a:t>safety II approach that posits that healthcare delivery is extremely dynamic, complex and unpredictable. In addition to having a limited set of protocols to prevent some events, safety II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will need to equip front-line workers with the skills to identify risks to patient safety and adapt their work environments to </a:t>
            </a:r>
            <a:r>
              <a:rPr lang="en-US" sz="1200" b="0" i="0" kern="1200" dirty="0" err="1">
                <a:solidFill>
                  <a:schemeClr val="tx1"/>
                </a:solidFill>
                <a:effectLst/>
                <a:latin typeface="+mn-lt"/>
                <a:ea typeface="+mn-ea"/>
                <a:cs typeface="+mn-cs"/>
              </a:rPr>
              <a:t>optimise</a:t>
            </a:r>
            <a:r>
              <a:rPr lang="en-US" sz="1200" b="0" i="0" kern="1200" dirty="0">
                <a:solidFill>
                  <a:schemeClr val="tx1"/>
                </a:solidFill>
                <a:effectLst/>
                <a:latin typeface="+mn-lt"/>
                <a:ea typeface="+mn-ea"/>
                <a:cs typeface="+mn-cs"/>
              </a:rPr>
              <a:t> safety. The safety II approach focuses on successes and adaptation in addition to examining failures</a:t>
            </a:r>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29</a:t>
            </a:fld>
            <a:endParaRPr lang="en-US"/>
          </a:p>
        </p:txBody>
      </p:sp>
    </p:spTree>
    <p:extLst>
      <p:ext uri="{BB962C8B-B14F-4D97-AF65-F5344CB8AC3E}">
        <p14:creationId xmlns:p14="http://schemas.microsoft.com/office/powerpoint/2010/main" val="3158961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tools</a:t>
            </a:r>
          </a:p>
          <a:p>
            <a:endParaRPr lang="en-US" dirty="0"/>
          </a:p>
          <a:p>
            <a:r>
              <a:rPr lang="en-US" dirty="0"/>
              <a:t>Learn about them and work to understand others and tailor communication, education, presentations to styles or try to align with all types.</a:t>
            </a:r>
          </a:p>
          <a:p>
            <a:endParaRPr lang="en-US" dirty="0"/>
          </a:p>
          <a:p>
            <a:r>
              <a:rPr lang="en-US" dirty="0"/>
              <a:t>The reasons QAPI is important – can we use these to communicate to different types?</a:t>
            </a:r>
          </a:p>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30</a:t>
            </a:fld>
            <a:endParaRPr lang="en-US"/>
          </a:p>
        </p:txBody>
      </p:sp>
    </p:spTree>
    <p:extLst>
      <p:ext uri="{BB962C8B-B14F-4D97-AF65-F5344CB8AC3E}">
        <p14:creationId xmlns:p14="http://schemas.microsoft.com/office/powerpoint/2010/main" val="61167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Resistance Audit (U of W TIPS)!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staff are taught different and its hard to change</a:t>
            </a:r>
          </a:p>
          <a:p>
            <a:endParaRPr lang="en-US" dirty="0"/>
          </a:p>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31</a:t>
            </a:fld>
            <a:endParaRPr lang="en-US"/>
          </a:p>
        </p:txBody>
      </p:sp>
    </p:spTree>
    <p:extLst>
      <p:ext uri="{BB962C8B-B14F-4D97-AF65-F5344CB8AC3E}">
        <p14:creationId xmlns:p14="http://schemas.microsoft.com/office/powerpoint/2010/main" val="1753303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heard of, listened to, or read Simon Sinek?</a:t>
            </a:r>
          </a:p>
          <a:p>
            <a:endParaRPr lang="en-US" dirty="0"/>
          </a:p>
          <a:p>
            <a:r>
              <a:rPr lang="en-US" dirty="0"/>
              <a:t>He leads The Optimism Company and is a the author of Start with Why and Leaders Eat Last. </a:t>
            </a:r>
          </a:p>
          <a:p>
            <a:endParaRPr lang="en-US" dirty="0"/>
          </a:p>
          <a:p>
            <a:r>
              <a:rPr lang="en-US" dirty="0"/>
              <a:t>Simon’s bio says: </a:t>
            </a:r>
            <a:r>
              <a:rPr lang="en-US" sz="1200" b="0" i="0" kern="1200" dirty="0">
                <a:solidFill>
                  <a:schemeClr val="tx1"/>
                </a:solidFill>
                <a:effectLst/>
                <a:latin typeface="+mn-lt"/>
                <a:ea typeface="+mn-ea"/>
                <a:cs typeface="+mn-cs"/>
              </a:rPr>
              <a:t>Simon has devoted his professional life to help advance a vision of the world that does not yet exist; </a:t>
            </a:r>
            <a:r>
              <a:rPr lang="en-US" sz="1200" b="1" i="0" kern="1200" dirty="0">
                <a:solidFill>
                  <a:schemeClr val="tx1"/>
                </a:solidFill>
                <a:effectLst/>
                <a:latin typeface="+mn-lt"/>
                <a:ea typeface="+mn-ea"/>
                <a:cs typeface="+mn-cs"/>
              </a:rPr>
              <a:t>a world in which the vast majority of people wake up every single morning inspired, feel safe wherever they are, and end the day fulfilled by the work they do</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the key to engagement and the core of that is </a:t>
            </a:r>
            <a:r>
              <a:rPr lang="en-US" sz="1200" b="1" i="0" kern="1200" dirty="0">
                <a:solidFill>
                  <a:schemeClr val="tx1"/>
                </a:solidFill>
                <a:effectLst/>
                <a:latin typeface="+mn-lt"/>
                <a:ea typeface="+mn-ea"/>
                <a:cs typeface="+mn-cs"/>
              </a:rPr>
              <a:t>THE WHY</a:t>
            </a:r>
            <a:endParaRPr lang="en-US" dirty="0"/>
          </a:p>
          <a:p>
            <a:endParaRPr lang="en-US" dirty="0"/>
          </a:p>
          <a:p>
            <a:r>
              <a:rPr lang="en-US" dirty="0"/>
              <a:t>Use the “WHY” of:</a:t>
            </a:r>
          </a:p>
          <a:p>
            <a:pPr marL="171450" indent="-171450">
              <a:buFont typeface="Arial" panose="020B0604020202020204" pitchFamily="34" charset="0"/>
              <a:buChar char="•"/>
            </a:pPr>
            <a:r>
              <a:rPr lang="en-US" dirty="0"/>
              <a:t>The organization</a:t>
            </a:r>
          </a:p>
          <a:p>
            <a:pPr marL="171450" indent="-171450">
              <a:buFont typeface="Arial" panose="020B0604020202020204" pitchFamily="34" charset="0"/>
              <a:buChar char="•"/>
            </a:pPr>
            <a:r>
              <a:rPr lang="en-US" dirty="0"/>
              <a:t>Teams</a:t>
            </a:r>
          </a:p>
          <a:p>
            <a:pPr marL="171450" indent="-171450">
              <a:buFont typeface="Arial" panose="020B0604020202020204" pitchFamily="34" charset="0"/>
              <a:buChar char="•"/>
            </a:pPr>
            <a:r>
              <a:rPr lang="en-US" dirty="0"/>
              <a:t>Staff</a:t>
            </a:r>
          </a:p>
          <a:p>
            <a:pPr marL="171450" indent="-171450">
              <a:buFont typeface="Arial" panose="020B0604020202020204" pitchFamily="34" charset="0"/>
              <a:buChar char="•"/>
            </a:pPr>
            <a:r>
              <a:rPr lang="en-US" dirty="0"/>
              <a:t>Yourself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32</a:t>
            </a:fld>
            <a:endParaRPr lang="en-US"/>
          </a:p>
        </p:txBody>
      </p:sp>
    </p:spTree>
    <p:extLst>
      <p:ext uri="{BB962C8B-B14F-4D97-AF65-F5344CB8AC3E}">
        <p14:creationId xmlns:p14="http://schemas.microsoft.com/office/powerpoint/2010/main" val="599941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Milestone Moments Template</a:t>
            </a:r>
          </a:p>
          <a:p>
            <a:endParaRPr lang="en-US" dirty="0"/>
          </a:p>
          <a:p>
            <a:r>
              <a:rPr lang="en-US" dirty="0"/>
              <a:t>Personal Experiences</a:t>
            </a:r>
          </a:p>
          <a:p>
            <a:endParaRPr lang="en-US" dirty="0"/>
          </a:p>
          <a:p>
            <a:r>
              <a:rPr lang="en-US" dirty="0"/>
              <a:t>Patient and Family interviews / guest speakers</a:t>
            </a:r>
          </a:p>
          <a:p>
            <a:endParaRPr lang="en-US" dirty="0"/>
          </a:p>
          <a:p>
            <a:r>
              <a:rPr lang="en-US" dirty="0"/>
              <a:t>How else?</a:t>
            </a:r>
          </a:p>
        </p:txBody>
      </p:sp>
      <p:sp>
        <p:nvSpPr>
          <p:cNvPr id="4" name="Slide Number Placeholder 3"/>
          <p:cNvSpPr>
            <a:spLocks noGrp="1"/>
          </p:cNvSpPr>
          <p:nvPr>
            <p:ph type="sldNum" sz="quarter" idx="5"/>
          </p:nvPr>
        </p:nvSpPr>
        <p:spPr/>
        <p:txBody>
          <a:bodyPr/>
          <a:lstStyle/>
          <a:p>
            <a:fld id="{1EE685ED-D3E0-4690-9E0E-8E979280FD43}" type="slidenum">
              <a:rPr lang="en-US" smtClean="0"/>
              <a:t>33</a:t>
            </a:fld>
            <a:endParaRPr lang="en-US"/>
          </a:p>
        </p:txBody>
      </p:sp>
    </p:spTree>
    <p:extLst>
      <p:ext uri="{BB962C8B-B14F-4D97-AF65-F5344CB8AC3E}">
        <p14:creationId xmlns:p14="http://schemas.microsoft.com/office/powerpoint/2010/main" val="30449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What triggers an action</a:t>
            </a:r>
          </a:p>
          <a:p>
            <a:r>
              <a:rPr lang="en-US" i="1" dirty="0"/>
              <a:t>QAPI Plan</a:t>
            </a:r>
          </a:p>
        </p:txBody>
      </p:sp>
      <p:sp>
        <p:nvSpPr>
          <p:cNvPr id="4" name="Slide Number Placeholder 3"/>
          <p:cNvSpPr>
            <a:spLocks noGrp="1"/>
          </p:cNvSpPr>
          <p:nvPr>
            <p:ph type="sldNum" sz="quarter" idx="5"/>
          </p:nvPr>
        </p:nvSpPr>
        <p:spPr/>
        <p:txBody>
          <a:bodyPr/>
          <a:lstStyle/>
          <a:p>
            <a:fld id="{1EE685ED-D3E0-4690-9E0E-8E979280FD43}" type="slidenum">
              <a:rPr lang="en-US" smtClean="0"/>
              <a:t>5</a:t>
            </a:fld>
            <a:endParaRPr lang="en-US"/>
          </a:p>
        </p:txBody>
      </p:sp>
    </p:spTree>
    <p:extLst>
      <p:ext uri="{BB962C8B-B14F-4D97-AF65-F5344CB8AC3E}">
        <p14:creationId xmlns:p14="http://schemas.microsoft.com/office/powerpoint/2010/main" val="3906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Board Report Template</a:t>
            </a:r>
          </a:p>
          <a:p>
            <a:endParaRPr lang="en-US" i="1" dirty="0"/>
          </a:p>
          <a:p>
            <a:r>
              <a:rPr lang="en-US" i="0" dirty="0"/>
              <a:t>What does this mean?</a:t>
            </a:r>
          </a:p>
          <a:p>
            <a:r>
              <a:rPr lang="en-US" dirty="0"/>
              <a:t>The governing body assures adequate resources exist to conduct QAPI efforts. </a:t>
            </a:r>
          </a:p>
          <a:p>
            <a:r>
              <a:rPr lang="en-US" dirty="0"/>
              <a:t>The Governing Body should foster a culture where QAPI is a priority by ensuring that policies are developed to sustain QAPI despite changes in personnel and turnover. Their responsibilities include, setting expectations around safety, quality, rights, choice, and respect by balancing safety with resident-centered rights and choice. </a:t>
            </a:r>
          </a:p>
          <a:p>
            <a:r>
              <a:rPr lang="en-US" dirty="0"/>
              <a:t>The governing body ensures staff accountability, while creating an atmosphere where staff is comfortable identifying and reporting quality problems as well as opportunities for improvement. </a:t>
            </a:r>
            <a:endParaRPr lang="en-US" i="0" dirty="0"/>
          </a:p>
        </p:txBody>
      </p:sp>
      <p:sp>
        <p:nvSpPr>
          <p:cNvPr id="4" name="Slide Number Placeholder 3"/>
          <p:cNvSpPr>
            <a:spLocks noGrp="1"/>
          </p:cNvSpPr>
          <p:nvPr>
            <p:ph type="sldNum" sz="quarter" idx="5"/>
          </p:nvPr>
        </p:nvSpPr>
        <p:spPr/>
        <p:txBody>
          <a:bodyPr/>
          <a:lstStyle/>
          <a:p>
            <a:fld id="{1EE685ED-D3E0-4690-9E0E-8E979280FD43}" type="slidenum">
              <a:rPr lang="en-US" smtClean="0"/>
              <a:t>6</a:t>
            </a:fld>
            <a:endParaRPr lang="en-US"/>
          </a:p>
        </p:txBody>
      </p:sp>
    </p:spTree>
    <p:extLst>
      <p:ext uri="{BB962C8B-B14F-4D97-AF65-F5344CB8AC3E}">
        <p14:creationId xmlns:p14="http://schemas.microsoft.com/office/powerpoint/2010/main" val="266185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Setting benchmarks and goals</a:t>
            </a:r>
          </a:p>
          <a:p>
            <a:r>
              <a:rPr lang="en-US" i="1" dirty="0"/>
              <a:t>SMART Goals</a:t>
            </a:r>
          </a:p>
          <a:p>
            <a:r>
              <a:rPr lang="en-US" i="1" dirty="0"/>
              <a:t>GO TO GEMBA</a:t>
            </a:r>
          </a:p>
        </p:txBody>
      </p:sp>
      <p:sp>
        <p:nvSpPr>
          <p:cNvPr id="4" name="Slide Number Placeholder 3"/>
          <p:cNvSpPr>
            <a:spLocks noGrp="1"/>
          </p:cNvSpPr>
          <p:nvPr>
            <p:ph type="sldNum" sz="quarter" idx="5"/>
          </p:nvPr>
        </p:nvSpPr>
        <p:spPr/>
        <p:txBody>
          <a:bodyPr/>
          <a:lstStyle/>
          <a:p>
            <a:fld id="{1EE685ED-D3E0-4690-9E0E-8E979280FD43}" type="slidenum">
              <a:rPr lang="en-US" smtClean="0"/>
              <a:t>7</a:t>
            </a:fld>
            <a:endParaRPr lang="en-US"/>
          </a:p>
        </p:txBody>
      </p:sp>
    </p:spTree>
    <p:extLst>
      <p:ext uri="{BB962C8B-B14F-4D97-AF65-F5344CB8AC3E}">
        <p14:creationId xmlns:p14="http://schemas.microsoft.com/office/powerpoint/2010/main" val="266224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Data Crosswalk</a:t>
            </a:r>
          </a:p>
          <a:p>
            <a:r>
              <a:rPr lang="en-US" i="1" dirty="0"/>
              <a:t>Dashboard</a:t>
            </a:r>
          </a:p>
          <a:p>
            <a:r>
              <a:rPr lang="en-US" i="0" dirty="0"/>
              <a:t>Incremental change</a:t>
            </a:r>
          </a:p>
        </p:txBody>
      </p:sp>
      <p:sp>
        <p:nvSpPr>
          <p:cNvPr id="4" name="Slide Number Placeholder 3"/>
          <p:cNvSpPr>
            <a:spLocks noGrp="1"/>
          </p:cNvSpPr>
          <p:nvPr>
            <p:ph type="sldNum" sz="quarter" idx="5"/>
          </p:nvPr>
        </p:nvSpPr>
        <p:spPr/>
        <p:txBody>
          <a:bodyPr/>
          <a:lstStyle/>
          <a:p>
            <a:fld id="{1EE685ED-D3E0-4690-9E0E-8E979280FD43}" type="slidenum">
              <a:rPr lang="en-US" smtClean="0"/>
              <a:t>8</a:t>
            </a:fld>
            <a:endParaRPr lang="en-US"/>
          </a:p>
        </p:txBody>
      </p:sp>
    </p:spTree>
    <p:extLst>
      <p:ext uri="{BB962C8B-B14F-4D97-AF65-F5344CB8AC3E}">
        <p14:creationId xmlns:p14="http://schemas.microsoft.com/office/powerpoint/2010/main" val="364791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9</a:t>
            </a:fld>
            <a:endParaRPr lang="en-US"/>
          </a:p>
        </p:txBody>
      </p:sp>
    </p:spTree>
    <p:extLst>
      <p:ext uri="{BB962C8B-B14F-4D97-AF65-F5344CB8AC3E}">
        <p14:creationId xmlns:p14="http://schemas.microsoft.com/office/powerpoint/2010/main" val="278221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request we had for today was to talk about QAPI Dashboards and Engagement.  A well designed dashboard and update process can increase staff engagement, buy in and ownership so we will start there.</a:t>
            </a:r>
          </a:p>
          <a:p>
            <a:endParaRPr lang="en-US" dirty="0"/>
          </a:p>
          <a:p>
            <a:r>
              <a:rPr lang="en-US" dirty="0"/>
              <a:t>Comment: If a department is involved in an organization goal or a multidisciplinary </a:t>
            </a:r>
            <a:r>
              <a:rPr lang="en-US" dirty="0" err="1"/>
              <a:t>goaly</a:t>
            </a:r>
            <a:r>
              <a:rPr lang="en-US" dirty="0"/>
              <a:t>, they do not need another department goal.   In fact, multi-disciplinary goals are preferred!</a:t>
            </a:r>
          </a:p>
          <a:p>
            <a:endParaRPr lang="en-US" dirty="0"/>
          </a:p>
          <a:p>
            <a:r>
              <a:rPr lang="en-US" dirty="0"/>
              <a:t>Measure Inventory – PIN Website</a:t>
            </a:r>
          </a:p>
        </p:txBody>
      </p:sp>
      <p:sp>
        <p:nvSpPr>
          <p:cNvPr id="4" name="Slide Number Placeholder 3"/>
          <p:cNvSpPr>
            <a:spLocks noGrp="1"/>
          </p:cNvSpPr>
          <p:nvPr>
            <p:ph type="sldNum" sz="quarter" idx="5"/>
          </p:nvPr>
        </p:nvSpPr>
        <p:spPr/>
        <p:txBody>
          <a:bodyPr/>
          <a:lstStyle/>
          <a:p>
            <a:fld id="{1EE685ED-D3E0-4690-9E0E-8E979280FD43}" type="slidenum">
              <a:rPr lang="en-US" smtClean="0"/>
              <a:t>10</a:t>
            </a:fld>
            <a:endParaRPr lang="en-US"/>
          </a:p>
        </p:txBody>
      </p:sp>
    </p:spTree>
    <p:extLst>
      <p:ext uri="{BB962C8B-B14F-4D97-AF65-F5344CB8AC3E}">
        <p14:creationId xmlns:p14="http://schemas.microsoft.com/office/powerpoint/2010/main" val="73788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loves if measures come from current initiatives such as MBQIP, HQIC, OQR, IQR</a:t>
            </a:r>
          </a:p>
          <a:p>
            <a:endParaRPr lang="en-US" dirty="0"/>
          </a:p>
        </p:txBody>
      </p:sp>
      <p:sp>
        <p:nvSpPr>
          <p:cNvPr id="4" name="Slide Number Placeholder 3"/>
          <p:cNvSpPr>
            <a:spLocks noGrp="1"/>
          </p:cNvSpPr>
          <p:nvPr>
            <p:ph type="sldNum" sz="quarter" idx="5"/>
          </p:nvPr>
        </p:nvSpPr>
        <p:spPr/>
        <p:txBody>
          <a:bodyPr/>
          <a:lstStyle/>
          <a:p>
            <a:fld id="{1EE685ED-D3E0-4690-9E0E-8E979280FD43}" type="slidenum">
              <a:rPr lang="en-US" smtClean="0"/>
              <a:t>12</a:t>
            </a:fld>
            <a:endParaRPr lang="en-US"/>
          </a:p>
        </p:txBody>
      </p:sp>
    </p:spTree>
    <p:extLst>
      <p:ext uri="{BB962C8B-B14F-4D97-AF65-F5344CB8AC3E}">
        <p14:creationId xmlns:p14="http://schemas.microsoft.com/office/powerpoint/2010/main" val="414310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4CEEB79B-17BE-49E8-BE49-5DD791A982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480148"/>
            <a:ext cx="2139516" cy="695343"/>
          </a:xfrm>
          <a:prstGeom prst="rect">
            <a:avLst/>
          </a:prstGeom>
        </p:spPr>
      </p:pic>
    </p:spTree>
    <p:extLst>
      <p:ext uri="{BB962C8B-B14F-4D97-AF65-F5344CB8AC3E}">
        <p14:creationId xmlns:p14="http://schemas.microsoft.com/office/powerpoint/2010/main" val="4071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ric.thomas@uth.tmc.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42/section-485.641#p-485.641(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42/section-485.641#p-485.641(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135C-A919-485B-BF33-2D35C7B2B88F}"/>
              </a:ext>
            </a:extLst>
          </p:cNvPr>
          <p:cNvSpPr>
            <a:spLocks noGrp="1"/>
          </p:cNvSpPr>
          <p:nvPr>
            <p:ph type="ctrTitle"/>
          </p:nvPr>
        </p:nvSpPr>
        <p:spPr/>
        <p:txBody>
          <a:bodyPr/>
          <a:lstStyle/>
          <a:p>
            <a:r>
              <a:rPr lang="en-US" dirty="0"/>
              <a:t>QAPI</a:t>
            </a:r>
          </a:p>
        </p:txBody>
      </p:sp>
      <p:sp>
        <p:nvSpPr>
          <p:cNvPr id="3" name="Subtitle 2">
            <a:extLst>
              <a:ext uri="{FF2B5EF4-FFF2-40B4-BE49-F238E27FC236}">
                <a16:creationId xmlns:a16="http://schemas.microsoft.com/office/drawing/2014/main" id="{F08F0661-A621-4A4A-AC2F-B4C3E7FD64B8}"/>
              </a:ext>
            </a:extLst>
          </p:cNvPr>
          <p:cNvSpPr>
            <a:spLocks noGrp="1"/>
          </p:cNvSpPr>
          <p:nvPr>
            <p:ph type="subTitle" idx="1"/>
          </p:nvPr>
        </p:nvSpPr>
        <p:spPr>
          <a:xfrm>
            <a:off x="581191" y="2482410"/>
            <a:ext cx="10993546" cy="590321"/>
          </a:xfrm>
        </p:spPr>
        <p:txBody>
          <a:bodyPr/>
          <a:lstStyle/>
          <a:p>
            <a:r>
              <a:rPr lang="en-US" dirty="0"/>
              <a:t>Quality Assessment &amp; Performance improvement</a:t>
            </a:r>
          </a:p>
        </p:txBody>
      </p:sp>
    </p:spTree>
    <p:extLst>
      <p:ext uri="{BB962C8B-B14F-4D97-AF65-F5344CB8AC3E}">
        <p14:creationId xmlns:p14="http://schemas.microsoft.com/office/powerpoint/2010/main" val="262515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Measure Prioritization</a:t>
            </a:r>
          </a:p>
        </p:txBody>
      </p:sp>
      <p:sp>
        <p:nvSpPr>
          <p:cNvPr id="5" name="Content Placeholder 4">
            <a:extLst>
              <a:ext uri="{FF2B5EF4-FFF2-40B4-BE49-F238E27FC236}">
                <a16:creationId xmlns:a16="http://schemas.microsoft.com/office/drawing/2014/main" id="{FC728F0C-A843-40E0-A5A3-2203B3BA61DF}"/>
              </a:ext>
            </a:extLst>
          </p:cNvPr>
          <p:cNvSpPr>
            <a:spLocks noGrp="1"/>
          </p:cNvSpPr>
          <p:nvPr>
            <p:ph idx="1"/>
          </p:nvPr>
        </p:nvSpPr>
        <p:spPr>
          <a:xfrm>
            <a:off x="479502" y="1951464"/>
            <a:ext cx="11131305" cy="3907336"/>
          </a:xfrm>
        </p:spPr>
        <p:txBody>
          <a:bodyPr anchor="t">
            <a:normAutofit/>
          </a:bodyPr>
          <a:lstStyle/>
          <a:p>
            <a:pPr marL="0" indent="0">
              <a:buNone/>
            </a:pPr>
            <a:r>
              <a:rPr lang="en-US" b="1" dirty="0"/>
              <a:t>Each department, service line, and contract service will identify or participate in development, monitoring and analysis of performance measures specific to their area, and/or will participate in a multi-disciplinary or organizational initiative that includes their area</a:t>
            </a:r>
            <a:r>
              <a:rPr lang="en-US" dirty="0"/>
              <a:t>. </a:t>
            </a:r>
          </a:p>
          <a:p>
            <a:pPr marL="0" indent="0">
              <a:buNone/>
            </a:pPr>
            <a:r>
              <a:rPr lang="en-US" dirty="0"/>
              <a:t>Benchmarks and/or targets for performance are determined for each measure for comparison and monitoring. Process, services, functions and outcomes will be measured</a:t>
            </a:r>
          </a:p>
        </p:txBody>
      </p:sp>
    </p:spTree>
    <p:extLst>
      <p:ext uri="{BB962C8B-B14F-4D97-AF65-F5344CB8AC3E}">
        <p14:creationId xmlns:p14="http://schemas.microsoft.com/office/powerpoint/2010/main" val="19247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F448-FC70-43DA-B6DC-209F7ABDB3A8}"/>
              </a:ext>
            </a:extLst>
          </p:cNvPr>
          <p:cNvSpPr>
            <a:spLocks noGrp="1"/>
          </p:cNvSpPr>
          <p:nvPr>
            <p:ph type="title"/>
          </p:nvPr>
        </p:nvSpPr>
        <p:spPr/>
        <p:txBody>
          <a:bodyPr/>
          <a:lstStyle/>
          <a:p>
            <a:r>
              <a:rPr lang="en-US" dirty="0"/>
              <a:t>CHOOSING measures</a:t>
            </a:r>
          </a:p>
        </p:txBody>
      </p:sp>
      <p:sp>
        <p:nvSpPr>
          <p:cNvPr id="3" name="Content Placeholder 2">
            <a:extLst>
              <a:ext uri="{FF2B5EF4-FFF2-40B4-BE49-F238E27FC236}">
                <a16:creationId xmlns:a16="http://schemas.microsoft.com/office/drawing/2014/main" id="{388107A2-0BA1-43FC-9E39-AAF9DD49343F}"/>
              </a:ext>
            </a:extLst>
          </p:cNvPr>
          <p:cNvSpPr>
            <a:spLocks noGrp="1"/>
          </p:cNvSpPr>
          <p:nvPr>
            <p:ph idx="1"/>
          </p:nvPr>
        </p:nvSpPr>
        <p:spPr>
          <a:xfrm>
            <a:off x="581192" y="1896178"/>
            <a:ext cx="11029615" cy="4809422"/>
          </a:xfrm>
        </p:spPr>
        <p:txBody>
          <a:bodyPr numCol="2">
            <a:noAutofit/>
          </a:bodyPr>
          <a:lstStyle/>
          <a:p>
            <a:r>
              <a:rPr lang="en-US" sz="1400" dirty="0"/>
              <a:t>Quality and appropriateness diagnosis and treatment furnished by providers (C-0339)</a:t>
            </a:r>
          </a:p>
          <a:p>
            <a:r>
              <a:rPr lang="en-US" sz="1400" dirty="0"/>
              <a:t>Organizational priorities</a:t>
            </a:r>
          </a:p>
          <a:p>
            <a:r>
              <a:rPr lang="en-US" sz="1400" dirty="0"/>
              <a:t>Publicly reported data</a:t>
            </a:r>
          </a:p>
          <a:p>
            <a:r>
              <a:rPr lang="en-US" sz="1400" dirty="0"/>
              <a:t>Outcome indicators related to </a:t>
            </a:r>
          </a:p>
          <a:p>
            <a:pPr lvl="1"/>
            <a:r>
              <a:rPr lang="en-US" sz="1400" dirty="0"/>
              <a:t>improved health outcomes</a:t>
            </a:r>
          </a:p>
          <a:p>
            <a:pPr lvl="1"/>
            <a:r>
              <a:rPr lang="en-US" sz="1400" dirty="0"/>
              <a:t>reduction of medical errors</a:t>
            </a:r>
          </a:p>
          <a:p>
            <a:pPr lvl="1"/>
            <a:r>
              <a:rPr lang="en-US" sz="1400" dirty="0"/>
              <a:t>reduction of adverse events</a:t>
            </a:r>
          </a:p>
          <a:p>
            <a:pPr lvl="1"/>
            <a:r>
              <a:rPr lang="en-US" sz="1400" dirty="0"/>
              <a:t>hospital acquired conditions</a:t>
            </a:r>
          </a:p>
          <a:p>
            <a:pPr lvl="1"/>
            <a:r>
              <a:rPr lang="en-US" sz="1400" dirty="0"/>
              <a:t>discharge planning/TOC/readmission</a:t>
            </a:r>
          </a:p>
          <a:p>
            <a:r>
              <a:rPr lang="en-US" sz="1400" dirty="0"/>
              <a:t>Medication management</a:t>
            </a:r>
          </a:p>
          <a:p>
            <a:pPr lvl="1"/>
            <a:r>
              <a:rPr lang="en-US" sz="1400" dirty="0"/>
              <a:t>Medication Errors (C-1018)</a:t>
            </a:r>
          </a:p>
          <a:p>
            <a:pPr lvl="1"/>
            <a:r>
              <a:rPr lang="en-US" sz="1400" dirty="0"/>
              <a:t>Adverse Drug Reactions (C-1018)</a:t>
            </a:r>
          </a:p>
          <a:p>
            <a:pPr lvl="1"/>
            <a:r>
              <a:rPr lang="en-US" sz="1400" dirty="0"/>
              <a:t>Antibiotic Stewardship (485.640)</a:t>
            </a:r>
          </a:p>
          <a:p>
            <a:r>
              <a:rPr lang="en-US" sz="1400" dirty="0"/>
              <a:t>Utilization of blood and blood products (CLIA)</a:t>
            </a:r>
          </a:p>
          <a:p>
            <a:r>
              <a:rPr lang="en-US" sz="1400" dirty="0"/>
              <a:t>Management of information including medical records (485.635)</a:t>
            </a:r>
          </a:p>
          <a:p>
            <a:r>
              <a:rPr lang="en-US" sz="1400" dirty="0"/>
              <a:t>Infection Prevention</a:t>
            </a:r>
          </a:p>
          <a:p>
            <a:pPr lvl="1"/>
            <a:r>
              <a:rPr lang="en-US" sz="1400" dirty="0"/>
              <a:t>Healthcare Acquired Infections (485.640)</a:t>
            </a:r>
          </a:p>
          <a:p>
            <a:pPr lvl="1"/>
            <a:r>
              <a:rPr lang="en-US" sz="1400" dirty="0"/>
              <a:t>Infectious Disease (485.640)</a:t>
            </a:r>
          </a:p>
          <a:p>
            <a:r>
              <a:rPr lang="en-US" sz="1400" dirty="0"/>
              <a:t>New planned services or programs</a:t>
            </a:r>
          </a:p>
          <a:p>
            <a:r>
              <a:rPr lang="en-US" sz="1400" dirty="0"/>
              <a:t>New or revised evidence based care guidelines</a:t>
            </a:r>
          </a:p>
          <a:p>
            <a:r>
              <a:rPr lang="en-US" sz="1400" dirty="0"/>
              <a:t>Recommendations from medical staff and leaders</a:t>
            </a:r>
          </a:p>
          <a:p>
            <a:r>
              <a:rPr lang="en-US" sz="1400" dirty="0"/>
              <a:t>Medical errors (New CoPs)</a:t>
            </a:r>
          </a:p>
          <a:p>
            <a:r>
              <a:rPr lang="en-US" sz="1400" dirty="0"/>
              <a:t>Adverse events (New CoPs)</a:t>
            </a:r>
          </a:p>
          <a:p>
            <a:r>
              <a:rPr lang="en-US" sz="1400" dirty="0"/>
              <a:t>Restrains and seclusion - (New CoPs)</a:t>
            </a:r>
          </a:p>
          <a:p>
            <a:r>
              <a:rPr lang="en-US" sz="1400" dirty="0"/>
              <a:t>Patient satisfaction (New CoPs)</a:t>
            </a:r>
          </a:p>
        </p:txBody>
      </p:sp>
    </p:spTree>
    <p:extLst>
      <p:ext uri="{BB962C8B-B14F-4D97-AF65-F5344CB8AC3E}">
        <p14:creationId xmlns:p14="http://schemas.microsoft.com/office/powerpoint/2010/main" val="397308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A84D-8B74-4AC3-9EFC-59DCF8561B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C5681C0-1964-4D47-94CC-E843299647BF}"/>
              </a:ext>
            </a:extLst>
          </p:cNvPr>
          <p:cNvPicPr>
            <a:picLocks noGrp="1" noChangeAspect="1"/>
          </p:cNvPicPr>
          <p:nvPr>
            <p:ph idx="1"/>
          </p:nvPr>
        </p:nvPicPr>
        <p:blipFill>
          <a:blip r:embed="rId3"/>
          <a:stretch>
            <a:fillRect/>
          </a:stretch>
        </p:blipFill>
        <p:spPr>
          <a:xfrm>
            <a:off x="270934" y="318956"/>
            <a:ext cx="11664720" cy="3719644"/>
          </a:xfrm>
          <a:prstGeom prst="rect">
            <a:avLst/>
          </a:prstGeom>
        </p:spPr>
      </p:pic>
    </p:spTree>
    <p:extLst>
      <p:ext uri="{BB962C8B-B14F-4D97-AF65-F5344CB8AC3E}">
        <p14:creationId xmlns:p14="http://schemas.microsoft.com/office/powerpoint/2010/main" val="184313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D978-966E-4F48-BCFC-778B44A67DBD}"/>
              </a:ext>
            </a:extLst>
          </p:cNvPr>
          <p:cNvSpPr>
            <a:spLocks noGrp="1"/>
          </p:cNvSpPr>
          <p:nvPr>
            <p:ph type="title"/>
          </p:nvPr>
        </p:nvSpPr>
        <p:spPr/>
        <p:txBody>
          <a:bodyPr/>
          <a:lstStyle/>
          <a:p>
            <a:r>
              <a:rPr lang="en-US" dirty="0"/>
              <a:t>Measure CROSSWALK</a:t>
            </a:r>
          </a:p>
        </p:txBody>
      </p:sp>
      <p:sp>
        <p:nvSpPr>
          <p:cNvPr id="3" name="Content Placeholder 2">
            <a:extLst>
              <a:ext uri="{FF2B5EF4-FFF2-40B4-BE49-F238E27FC236}">
                <a16:creationId xmlns:a16="http://schemas.microsoft.com/office/drawing/2014/main" id="{0BC3FBF2-CB9C-4993-856D-82755E6C304F}"/>
              </a:ext>
            </a:extLst>
          </p:cNvPr>
          <p:cNvSpPr>
            <a:spLocks noGrp="1"/>
          </p:cNvSpPr>
          <p:nvPr>
            <p:ph idx="1"/>
          </p:nvPr>
        </p:nvSpPr>
        <p:spPr>
          <a:xfrm>
            <a:off x="488058" y="1953735"/>
            <a:ext cx="11029615" cy="2116532"/>
          </a:xfrm>
        </p:spPr>
        <p:txBody>
          <a:bodyPr/>
          <a:lstStyle/>
          <a:p>
            <a:pPr marL="0" indent="0">
              <a:buNone/>
            </a:pPr>
            <a:r>
              <a:rPr lang="en-US" dirty="0"/>
              <a:t>Identify measurable quality and safety indicators using:</a:t>
            </a:r>
          </a:p>
          <a:p>
            <a:pPr lvl="1"/>
            <a:r>
              <a:rPr lang="en-US" dirty="0"/>
              <a:t>State Administrative Codes</a:t>
            </a:r>
          </a:p>
          <a:p>
            <a:pPr lvl="1"/>
            <a:r>
              <a:rPr lang="en-US" dirty="0"/>
              <a:t>CMS Conditions of Participation</a:t>
            </a:r>
          </a:p>
          <a:p>
            <a:pPr lvl="1"/>
            <a:r>
              <a:rPr lang="en-US" dirty="0"/>
              <a:t>The Joint Commission or DNV standards</a:t>
            </a:r>
          </a:p>
          <a:p>
            <a:pPr lvl="1"/>
            <a:r>
              <a:rPr lang="en-US" dirty="0"/>
              <a:t>Corporate Quality and Safety Goals </a:t>
            </a:r>
          </a:p>
        </p:txBody>
      </p:sp>
    </p:spTree>
    <p:extLst>
      <p:ext uri="{BB962C8B-B14F-4D97-AF65-F5344CB8AC3E}">
        <p14:creationId xmlns:p14="http://schemas.microsoft.com/office/powerpoint/2010/main" val="559000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D978-966E-4F48-BCFC-778B44A67DBD}"/>
              </a:ext>
            </a:extLst>
          </p:cNvPr>
          <p:cNvSpPr>
            <a:spLocks noGrp="1"/>
          </p:cNvSpPr>
          <p:nvPr>
            <p:ph type="title"/>
          </p:nvPr>
        </p:nvSpPr>
        <p:spPr/>
        <p:txBody>
          <a:bodyPr/>
          <a:lstStyle/>
          <a:p>
            <a:r>
              <a:rPr lang="en-US" dirty="0"/>
              <a:t>Measure CROSSWALK</a:t>
            </a:r>
          </a:p>
        </p:txBody>
      </p:sp>
      <p:sp>
        <p:nvSpPr>
          <p:cNvPr id="4" name="Rectangle 3">
            <a:extLst>
              <a:ext uri="{FF2B5EF4-FFF2-40B4-BE49-F238E27FC236}">
                <a16:creationId xmlns:a16="http://schemas.microsoft.com/office/drawing/2014/main" id="{DA92F15C-0BC6-47EA-BEF1-808E039D8E7E}"/>
              </a:ext>
            </a:extLst>
          </p:cNvPr>
          <p:cNvSpPr/>
          <p:nvPr/>
        </p:nvSpPr>
        <p:spPr>
          <a:xfrm>
            <a:off x="355600" y="2045466"/>
            <a:ext cx="7924800" cy="2385268"/>
          </a:xfrm>
          <a:prstGeom prst="rect">
            <a:avLst/>
          </a:prstGeom>
        </p:spPr>
        <p:txBody>
          <a:bodyPr wrap="square">
            <a:spAutoFit/>
          </a:bodyPr>
          <a:lstStyle/>
          <a:p>
            <a:pPr marL="114300" lvl="0">
              <a:buSzPts val="1800"/>
            </a:pPr>
            <a:r>
              <a:rPr lang="en-US" dirty="0">
                <a:solidFill>
                  <a:schemeClr val="tx2"/>
                </a:solidFill>
              </a:rPr>
              <a:t>Use the QAPI Crosswalk to create measurable quality/safety indicators</a:t>
            </a:r>
          </a:p>
          <a:p>
            <a:pPr marL="914400" lvl="1" indent="-317500">
              <a:spcBef>
                <a:spcPts val="1200"/>
              </a:spcBef>
              <a:buClr>
                <a:srgbClr val="0070C0"/>
              </a:buClr>
              <a:buSzPts val="1400"/>
              <a:buFont typeface="Arial" panose="020B0604020202020204" pitchFamily="34" charset="0"/>
              <a:buChar char="•"/>
            </a:pPr>
            <a:r>
              <a:rPr lang="en-US" sz="1600" dirty="0">
                <a:solidFill>
                  <a:schemeClr val="tx2"/>
                </a:solidFill>
              </a:rPr>
              <a:t>What sources of data do we have to support the metric?</a:t>
            </a:r>
          </a:p>
          <a:p>
            <a:pPr marL="914400" lvl="1" indent="-317500">
              <a:spcBef>
                <a:spcPts val="600"/>
              </a:spcBef>
              <a:buClr>
                <a:srgbClr val="0070C0"/>
              </a:buClr>
              <a:buSzPts val="1400"/>
              <a:buFont typeface="Arial" panose="020B0604020202020204" pitchFamily="34" charset="0"/>
              <a:buChar char="•"/>
            </a:pPr>
            <a:r>
              <a:rPr lang="en-US" sz="1600" dirty="0">
                <a:solidFill>
                  <a:schemeClr val="tx2"/>
                </a:solidFill>
              </a:rPr>
              <a:t>Does the numerator measure what we think it measures?</a:t>
            </a:r>
          </a:p>
          <a:p>
            <a:pPr marL="914400" lvl="1" indent="-317500">
              <a:spcBef>
                <a:spcPts val="600"/>
              </a:spcBef>
              <a:buClr>
                <a:srgbClr val="0070C0"/>
              </a:buClr>
              <a:buSzPts val="1400"/>
              <a:buFont typeface="Arial" panose="020B0604020202020204" pitchFamily="34" charset="0"/>
              <a:buChar char="•"/>
            </a:pPr>
            <a:r>
              <a:rPr lang="en-US" sz="1600" dirty="0">
                <a:solidFill>
                  <a:schemeClr val="tx2"/>
                </a:solidFill>
              </a:rPr>
              <a:t>Does the denominator represent the right population?</a:t>
            </a:r>
          </a:p>
          <a:p>
            <a:pPr marL="914400" lvl="1" indent="-317500">
              <a:spcBef>
                <a:spcPts val="600"/>
              </a:spcBef>
              <a:buClr>
                <a:srgbClr val="0070C0"/>
              </a:buClr>
              <a:buSzPts val="1400"/>
              <a:buFont typeface="Arial" panose="020B0604020202020204" pitchFamily="34" charset="0"/>
              <a:buChar char="•"/>
            </a:pPr>
            <a:r>
              <a:rPr lang="en-US" sz="1600" dirty="0">
                <a:solidFill>
                  <a:schemeClr val="tx2"/>
                </a:solidFill>
              </a:rPr>
              <a:t>Do we have a benchmark or target?</a:t>
            </a:r>
          </a:p>
          <a:p>
            <a:pPr marL="914400" lvl="1" indent="-317500">
              <a:spcBef>
                <a:spcPts val="600"/>
              </a:spcBef>
              <a:buClr>
                <a:srgbClr val="0070C0"/>
              </a:buClr>
              <a:buSzPts val="1400"/>
              <a:buFont typeface="Arial" panose="020B0604020202020204" pitchFamily="34" charset="0"/>
              <a:buChar char="•"/>
            </a:pPr>
            <a:r>
              <a:rPr lang="en-US" sz="1600" dirty="0">
                <a:solidFill>
                  <a:schemeClr val="tx2"/>
                </a:solidFill>
              </a:rPr>
              <a:t>Are the resulting data actionable?</a:t>
            </a:r>
          </a:p>
          <a:p>
            <a:pPr marL="914400" lvl="1" indent="-317500">
              <a:spcBef>
                <a:spcPts val="600"/>
              </a:spcBef>
              <a:buClr>
                <a:srgbClr val="0070C0"/>
              </a:buClr>
              <a:buSzPts val="1400"/>
              <a:buFont typeface="Arial" panose="020B0604020202020204" pitchFamily="34" charset="0"/>
              <a:buChar char="•"/>
            </a:pPr>
            <a:r>
              <a:rPr lang="en-US" sz="1600" dirty="0">
                <a:solidFill>
                  <a:schemeClr val="tx2"/>
                </a:solidFill>
              </a:rPr>
              <a:t>Create Indicator specifications</a:t>
            </a:r>
          </a:p>
        </p:txBody>
      </p:sp>
    </p:spTree>
    <p:extLst>
      <p:ext uri="{BB962C8B-B14F-4D97-AF65-F5344CB8AC3E}">
        <p14:creationId xmlns:p14="http://schemas.microsoft.com/office/powerpoint/2010/main" val="70011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A84B-188D-4D75-838E-1DE2EE11CF5E}"/>
              </a:ext>
            </a:extLst>
          </p:cNvPr>
          <p:cNvSpPr>
            <a:spLocks noGrp="1"/>
          </p:cNvSpPr>
          <p:nvPr>
            <p:ph type="title"/>
          </p:nvPr>
        </p:nvSpPr>
        <p:spPr/>
        <p:txBody>
          <a:bodyPr/>
          <a:lstStyle/>
          <a:p>
            <a:r>
              <a:rPr lang="en-US" dirty="0"/>
              <a:t>Crosswalk</a:t>
            </a:r>
            <a:br>
              <a:rPr lang="en-US" dirty="0"/>
            </a:br>
            <a:endParaRPr lang="en-US" dirty="0"/>
          </a:p>
        </p:txBody>
      </p:sp>
      <p:pic>
        <p:nvPicPr>
          <p:cNvPr id="8" name="Picture 7">
            <a:extLst>
              <a:ext uri="{FF2B5EF4-FFF2-40B4-BE49-F238E27FC236}">
                <a16:creationId xmlns:a16="http://schemas.microsoft.com/office/drawing/2014/main" id="{86B18AA7-E86C-4BF9-AFE6-BC9918006477}"/>
              </a:ext>
            </a:extLst>
          </p:cNvPr>
          <p:cNvPicPr>
            <a:picLocks noChangeAspect="1"/>
          </p:cNvPicPr>
          <p:nvPr/>
        </p:nvPicPr>
        <p:blipFill>
          <a:blip r:embed="rId2"/>
          <a:stretch>
            <a:fillRect/>
          </a:stretch>
        </p:blipFill>
        <p:spPr>
          <a:xfrm>
            <a:off x="177800" y="311590"/>
            <a:ext cx="11794067" cy="2634810"/>
          </a:xfrm>
          <a:prstGeom prst="rect">
            <a:avLst/>
          </a:prstGeom>
        </p:spPr>
      </p:pic>
    </p:spTree>
    <p:extLst>
      <p:ext uri="{BB962C8B-B14F-4D97-AF65-F5344CB8AC3E}">
        <p14:creationId xmlns:p14="http://schemas.microsoft.com/office/powerpoint/2010/main" val="314597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6184-2376-45FC-8F9E-CA21C214F0C3}"/>
              </a:ext>
            </a:extLst>
          </p:cNvPr>
          <p:cNvSpPr>
            <a:spLocks noGrp="1"/>
          </p:cNvSpPr>
          <p:nvPr>
            <p:ph type="title"/>
          </p:nvPr>
        </p:nvSpPr>
        <p:spPr/>
        <p:txBody>
          <a:bodyPr/>
          <a:lstStyle/>
          <a:p>
            <a:r>
              <a:rPr lang="en-US" dirty="0"/>
              <a:t>MULTIDISCIPLINARY ENGAGEMENT</a:t>
            </a:r>
          </a:p>
        </p:txBody>
      </p:sp>
      <p:pic>
        <p:nvPicPr>
          <p:cNvPr id="7" name="Picture 6">
            <a:extLst>
              <a:ext uri="{FF2B5EF4-FFF2-40B4-BE49-F238E27FC236}">
                <a16:creationId xmlns:a16="http://schemas.microsoft.com/office/drawing/2014/main" id="{9EC2F84E-D2CF-43AA-9309-D6CE72DE4993}"/>
              </a:ext>
            </a:extLst>
          </p:cNvPr>
          <p:cNvPicPr>
            <a:picLocks noChangeAspect="1"/>
          </p:cNvPicPr>
          <p:nvPr/>
        </p:nvPicPr>
        <p:blipFill>
          <a:blip r:embed="rId3"/>
          <a:stretch>
            <a:fillRect/>
          </a:stretch>
        </p:blipFill>
        <p:spPr>
          <a:xfrm>
            <a:off x="449792" y="1963208"/>
            <a:ext cx="10242550" cy="2660650"/>
          </a:xfrm>
          <a:prstGeom prst="rect">
            <a:avLst/>
          </a:prstGeom>
        </p:spPr>
      </p:pic>
    </p:spTree>
    <p:extLst>
      <p:ext uri="{BB962C8B-B14F-4D97-AF65-F5344CB8AC3E}">
        <p14:creationId xmlns:p14="http://schemas.microsoft.com/office/powerpoint/2010/main" val="2782386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D978-966E-4F48-BCFC-778B44A67DBD}"/>
              </a:ext>
            </a:extLst>
          </p:cNvPr>
          <p:cNvSpPr>
            <a:spLocks noGrp="1"/>
          </p:cNvSpPr>
          <p:nvPr>
            <p:ph type="title"/>
          </p:nvPr>
        </p:nvSpPr>
        <p:spPr/>
        <p:txBody>
          <a:bodyPr/>
          <a:lstStyle/>
          <a:p>
            <a:r>
              <a:rPr lang="en-US" dirty="0"/>
              <a:t>QAPI </a:t>
            </a:r>
            <a:r>
              <a:rPr lang="en-US" dirty="0" err="1"/>
              <a:t>DaSHBOARD</a:t>
            </a:r>
            <a:endParaRPr lang="en-US" dirty="0"/>
          </a:p>
        </p:txBody>
      </p:sp>
      <p:graphicFrame>
        <p:nvGraphicFramePr>
          <p:cNvPr id="4" name="Diagram 3">
            <a:extLst>
              <a:ext uri="{FF2B5EF4-FFF2-40B4-BE49-F238E27FC236}">
                <a16:creationId xmlns:a16="http://schemas.microsoft.com/office/drawing/2014/main" id="{DEB179C6-F126-44A6-AB41-FA3A949CB6D6}"/>
              </a:ext>
            </a:extLst>
          </p:cNvPr>
          <p:cNvGraphicFramePr/>
          <p:nvPr>
            <p:extLst>
              <p:ext uri="{D42A27DB-BD31-4B8C-83A1-F6EECF244321}">
                <p14:modId xmlns:p14="http://schemas.microsoft.com/office/powerpoint/2010/main" val="1985169647"/>
              </p:ext>
            </p:extLst>
          </p:nvPr>
        </p:nvGraphicFramePr>
        <p:xfrm>
          <a:off x="1227666" y="1715956"/>
          <a:ext cx="9578808" cy="400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207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Building a program</a:t>
            </a:r>
          </a:p>
        </p:txBody>
      </p:sp>
      <p:graphicFrame>
        <p:nvGraphicFramePr>
          <p:cNvPr id="2" name="Content Placeholder 1">
            <a:extLst>
              <a:ext uri="{FF2B5EF4-FFF2-40B4-BE49-F238E27FC236}">
                <a16:creationId xmlns:a16="http://schemas.microsoft.com/office/drawing/2014/main" id="{66D2B596-1A71-4067-8BA2-AFBF18C367F3}"/>
              </a:ext>
            </a:extLst>
          </p:cNvPr>
          <p:cNvGraphicFramePr>
            <a:graphicFrameLocks noGrp="1"/>
          </p:cNvGraphicFramePr>
          <p:nvPr>
            <p:ph idx="1"/>
            <p:extLst>
              <p:ext uri="{D42A27DB-BD31-4B8C-83A1-F6EECF244321}">
                <p14:modId xmlns:p14="http://schemas.microsoft.com/office/powerpoint/2010/main" val="2243341688"/>
              </p:ext>
            </p:extLst>
          </p:nvPr>
        </p:nvGraphicFramePr>
        <p:xfrm>
          <a:off x="234176" y="1951464"/>
          <a:ext cx="11376631" cy="4516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84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3260-6D3F-4611-B725-C738260EC931}"/>
              </a:ext>
            </a:extLst>
          </p:cNvPr>
          <p:cNvSpPr>
            <a:spLocks noGrp="1"/>
          </p:cNvSpPr>
          <p:nvPr>
            <p:ph type="title"/>
          </p:nvPr>
        </p:nvSpPr>
        <p:spPr>
          <a:xfrm>
            <a:off x="183259" y="127000"/>
            <a:ext cx="11029616" cy="293556"/>
          </a:xfrm>
        </p:spPr>
        <p:txBody>
          <a:bodyPr>
            <a:normAutofit/>
          </a:bodyPr>
          <a:lstStyle/>
          <a:p>
            <a:r>
              <a:rPr lang="en-US" sz="1200" dirty="0">
                <a:solidFill>
                  <a:schemeClr val="tx1"/>
                </a:solidFill>
              </a:rPr>
              <a:t>Credit: Virginia Mason (From MHCC QAPI Session by Jamie </a:t>
            </a:r>
            <a:r>
              <a:rPr lang="en-US" sz="1200" dirty="0" err="1">
                <a:solidFill>
                  <a:schemeClr val="tx1"/>
                </a:solidFill>
              </a:rPr>
              <a:t>moran</a:t>
            </a:r>
            <a:r>
              <a:rPr lang="en-US" sz="1200" dirty="0">
                <a:solidFill>
                  <a:schemeClr val="tx1"/>
                </a:solidFill>
              </a:rPr>
              <a:t>)</a:t>
            </a:r>
          </a:p>
        </p:txBody>
      </p:sp>
      <p:pic>
        <p:nvPicPr>
          <p:cNvPr id="10" name="Google Shape;169;p31">
            <a:extLst>
              <a:ext uri="{FF2B5EF4-FFF2-40B4-BE49-F238E27FC236}">
                <a16:creationId xmlns:a16="http://schemas.microsoft.com/office/drawing/2014/main" id="{B20E7AC0-CEC6-44EB-8445-8974255D6E18}"/>
              </a:ext>
            </a:extLst>
          </p:cNvPr>
          <p:cNvPicPr preferRelativeResize="0"/>
          <p:nvPr/>
        </p:nvPicPr>
        <p:blipFill>
          <a:blip r:embed="rId3">
            <a:alphaModFix/>
          </a:blip>
          <a:stretch>
            <a:fillRect/>
          </a:stretch>
        </p:blipFill>
        <p:spPr>
          <a:xfrm>
            <a:off x="347132" y="543083"/>
            <a:ext cx="9008535" cy="3038318"/>
          </a:xfrm>
          <a:prstGeom prst="rect">
            <a:avLst/>
          </a:prstGeom>
          <a:noFill/>
          <a:ln>
            <a:noFill/>
          </a:ln>
        </p:spPr>
      </p:pic>
      <p:grpSp>
        <p:nvGrpSpPr>
          <p:cNvPr id="7" name="Group 6">
            <a:extLst>
              <a:ext uri="{FF2B5EF4-FFF2-40B4-BE49-F238E27FC236}">
                <a16:creationId xmlns:a16="http://schemas.microsoft.com/office/drawing/2014/main" id="{9F6D0D37-A575-481C-8A5F-3F63DFC61324}"/>
              </a:ext>
            </a:extLst>
          </p:cNvPr>
          <p:cNvGrpSpPr/>
          <p:nvPr/>
        </p:nvGrpSpPr>
        <p:grpSpPr>
          <a:xfrm>
            <a:off x="1877484" y="3703928"/>
            <a:ext cx="8794143" cy="1819706"/>
            <a:chOff x="292011" y="2967400"/>
            <a:chExt cx="8794143" cy="1819706"/>
          </a:xfrm>
        </p:grpSpPr>
        <p:sp>
          <p:nvSpPr>
            <p:cNvPr id="8" name="Rectangle 7">
              <a:extLst>
                <a:ext uri="{FF2B5EF4-FFF2-40B4-BE49-F238E27FC236}">
                  <a16:creationId xmlns:a16="http://schemas.microsoft.com/office/drawing/2014/main" id="{70FA02A1-EC8E-4288-87C7-D698F5814714}"/>
                </a:ext>
              </a:extLst>
            </p:cNvPr>
            <p:cNvSpPr/>
            <p:nvPr/>
          </p:nvSpPr>
          <p:spPr>
            <a:xfrm>
              <a:off x="292011" y="3053722"/>
              <a:ext cx="8794143" cy="1733384"/>
            </a:xfrm>
            <a:prstGeom prst="rect">
              <a:avLst/>
            </a:prstGeom>
            <a:solidFill>
              <a:schemeClr val="bg1"/>
            </a:solidFill>
            <a:ln>
              <a:solidFill>
                <a:schemeClr val="bg1">
                  <a:lumMod val="95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p>
          </p:txBody>
        </p:sp>
        <p:grpSp>
          <p:nvGrpSpPr>
            <p:cNvPr id="9" name="Group 8">
              <a:extLst>
                <a:ext uri="{FF2B5EF4-FFF2-40B4-BE49-F238E27FC236}">
                  <a16:creationId xmlns:a16="http://schemas.microsoft.com/office/drawing/2014/main" id="{F4AD5BA1-0302-4C97-8C30-E5F52CC0C1BC}"/>
                </a:ext>
              </a:extLst>
            </p:cNvPr>
            <p:cNvGrpSpPr/>
            <p:nvPr/>
          </p:nvGrpSpPr>
          <p:grpSpPr>
            <a:xfrm>
              <a:off x="395239" y="2967400"/>
              <a:ext cx="8418352" cy="1568227"/>
              <a:chOff x="413948" y="3425192"/>
              <a:chExt cx="8418352" cy="1568227"/>
            </a:xfrm>
          </p:grpSpPr>
          <p:pic>
            <p:nvPicPr>
              <p:cNvPr id="11" name="Google Shape;125;p25">
                <a:extLst>
                  <a:ext uri="{FF2B5EF4-FFF2-40B4-BE49-F238E27FC236}">
                    <a16:creationId xmlns:a16="http://schemas.microsoft.com/office/drawing/2014/main" id="{42C3018C-7820-4FB9-9D18-603094004BBA}"/>
                  </a:ext>
                </a:extLst>
              </p:cNvPr>
              <p:cNvPicPr preferRelativeResize="0"/>
              <p:nvPr/>
            </p:nvPicPr>
            <p:blipFill>
              <a:blip r:embed="rId4">
                <a:alphaModFix/>
              </a:blip>
              <a:stretch>
                <a:fillRect/>
              </a:stretch>
            </p:blipFill>
            <p:spPr>
              <a:xfrm>
                <a:off x="413948" y="3425192"/>
                <a:ext cx="8356499" cy="1339200"/>
              </a:xfrm>
              <a:prstGeom prst="rect">
                <a:avLst/>
              </a:prstGeom>
              <a:noFill/>
              <a:ln>
                <a:noFill/>
              </a:ln>
            </p:spPr>
          </p:pic>
          <p:pic>
            <p:nvPicPr>
              <p:cNvPr id="12" name="Google Shape;126;p25">
                <a:extLst>
                  <a:ext uri="{FF2B5EF4-FFF2-40B4-BE49-F238E27FC236}">
                    <a16:creationId xmlns:a16="http://schemas.microsoft.com/office/drawing/2014/main" id="{22472FDE-3A20-46DD-AC67-C4CFCBC27129}"/>
                  </a:ext>
                </a:extLst>
              </p:cNvPr>
              <p:cNvPicPr preferRelativeResize="0"/>
              <p:nvPr/>
            </p:nvPicPr>
            <p:blipFill>
              <a:blip r:embed="rId5">
                <a:alphaModFix/>
              </a:blip>
              <a:stretch>
                <a:fillRect/>
              </a:stretch>
            </p:blipFill>
            <p:spPr>
              <a:xfrm>
                <a:off x="413951" y="4802916"/>
                <a:ext cx="8418349" cy="190503"/>
              </a:xfrm>
              <a:prstGeom prst="rect">
                <a:avLst/>
              </a:prstGeom>
              <a:noFill/>
              <a:ln>
                <a:noFill/>
              </a:ln>
            </p:spPr>
          </p:pic>
        </p:grpSp>
      </p:grpSp>
    </p:spTree>
    <p:extLst>
      <p:ext uri="{BB962C8B-B14F-4D97-AF65-F5344CB8AC3E}">
        <p14:creationId xmlns:p14="http://schemas.microsoft.com/office/powerpoint/2010/main" val="43936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What is QAPI?</a:t>
            </a:r>
          </a:p>
        </p:txBody>
      </p:sp>
      <p:sp>
        <p:nvSpPr>
          <p:cNvPr id="5" name="Content Placeholder 4">
            <a:extLst>
              <a:ext uri="{FF2B5EF4-FFF2-40B4-BE49-F238E27FC236}">
                <a16:creationId xmlns:a16="http://schemas.microsoft.com/office/drawing/2014/main" id="{FC728F0C-A843-40E0-A5A3-2203B3BA61DF}"/>
              </a:ext>
            </a:extLst>
          </p:cNvPr>
          <p:cNvSpPr>
            <a:spLocks noGrp="1"/>
          </p:cNvSpPr>
          <p:nvPr>
            <p:ph idx="1"/>
          </p:nvPr>
        </p:nvSpPr>
        <p:spPr>
          <a:xfrm>
            <a:off x="426720" y="2037700"/>
            <a:ext cx="11184088" cy="4517359"/>
          </a:xfrm>
        </p:spPr>
        <p:txBody>
          <a:bodyPr anchor="t">
            <a:normAutofit/>
          </a:bodyPr>
          <a:lstStyle/>
          <a:p>
            <a:pPr marL="0" indent="0">
              <a:buNone/>
            </a:pPr>
            <a:r>
              <a:rPr lang="en-US" sz="2000" dirty="0"/>
              <a:t>Quality Assessment and Performance Improvement (QAPI) is a comprehensive </a:t>
            </a:r>
            <a:r>
              <a:rPr lang="en-US" sz="2000" b="1" dirty="0"/>
              <a:t>data driven and proactive approach to quality improvement and ensuring high quality care.</a:t>
            </a:r>
          </a:p>
          <a:p>
            <a:pPr marL="0" indent="0">
              <a:buNone/>
            </a:pPr>
            <a:r>
              <a:rPr lang="en-US" sz="2000" u="sng" dirty="0">
                <a:solidFill>
                  <a:schemeClr val="accent5">
                    <a:lumMod val="75000"/>
                  </a:schemeClr>
                </a:solidFill>
              </a:rPr>
              <a:t>All members at all levels of an organization are involved</a:t>
            </a:r>
            <a:r>
              <a:rPr lang="en-US" sz="2000" dirty="0"/>
              <a:t> in continuously identifying opportunities for improvement. This includes front line staff and leadership of all departments and service lines, governing body, and patients. </a:t>
            </a:r>
          </a:p>
          <a:p>
            <a:pPr marL="0" indent="0">
              <a:buNone/>
            </a:pPr>
            <a:r>
              <a:rPr lang="en-US" sz="2000" dirty="0"/>
              <a:t>The QAPI approach:</a:t>
            </a:r>
          </a:p>
          <a:p>
            <a:pPr lvl="1">
              <a:buFont typeface="Wingdings" panose="05000000000000000000" pitchFamily="2" charset="2"/>
              <a:buChar char="q"/>
            </a:pPr>
            <a:r>
              <a:rPr lang="en-US" sz="1800" dirty="0"/>
              <a:t>Identifies opportunities for improvement</a:t>
            </a:r>
          </a:p>
          <a:p>
            <a:pPr lvl="1">
              <a:buFont typeface="Wingdings" panose="05000000000000000000" pitchFamily="2" charset="2"/>
              <a:buChar char="q"/>
            </a:pPr>
            <a:r>
              <a:rPr lang="en-US" sz="1800" dirty="0"/>
              <a:t>addresses gaps in systems or processes</a:t>
            </a:r>
          </a:p>
          <a:p>
            <a:pPr lvl="1">
              <a:buFont typeface="Wingdings" panose="05000000000000000000" pitchFamily="2" charset="2"/>
              <a:buChar char="q"/>
            </a:pPr>
            <a:r>
              <a:rPr lang="en-US" sz="1800" dirty="0"/>
              <a:t>develops and implements an improvement or corrective plan</a:t>
            </a:r>
          </a:p>
          <a:p>
            <a:pPr lvl="1">
              <a:buFont typeface="Wingdings" panose="05000000000000000000" pitchFamily="2" charset="2"/>
              <a:buChar char="q"/>
            </a:pPr>
            <a:r>
              <a:rPr lang="en-US" sz="1800" dirty="0"/>
              <a:t>continuously monitors effectiveness of interventions.</a:t>
            </a:r>
          </a:p>
        </p:txBody>
      </p:sp>
    </p:spTree>
    <p:extLst>
      <p:ext uri="{BB962C8B-B14F-4D97-AF65-F5344CB8AC3E}">
        <p14:creationId xmlns:p14="http://schemas.microsoft.com/office/powerpoint/2010/main" val="270436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2A7DA1-2B2F-4F1F-A4E0-E15638EF76BA}"/>
              </a:ext>
            </a:extLst>
          </p:cNvPr>
          <p:cNvPicPr>
            <a:picLocks noGrp="1" noChangeAspect="1"/>
          </p:cNvPicPr>
          <p:nvPr>
            <p:ph idx="1"/>
          </p:nvPr>
        </p:nvPicPr>
        <p:blipFill>
          <a:blip r:embed="rId3"/>
          <a:stretch>
            <a:fillRect/>
          </a:stretch>
        </p:blipFill>
        <p:spPr>
          <a:xfrm>
            <a:off x="143933" y="3131337"/>
            <a:ext cx="11029950" cy="1335073"/>
          </a:xfrm>
          <a:prstGeom prst="rect">
            <a:avLst/>
          </a:prstGeom>
        </p:spPr>
      </p:pic>
      <p:pic>
        <p:nvPicPr>
          <p:cNvPr id="4" name="Picture 3">
            <a:extLst>
              <a:ext uri="{FF2B5EF4-FFF2-40B4-BE49-F238E27FC236}">
                <a16:creationId xmlns:a16="http://schemas.microsoft.com/office/drawing/2014/main" id="{4ACD6261-7E03-47E4-B7B9-C74F57FEFFE4}"/>
              </a:ext>
            </a:extLst>
          </p:cNvPr>
          <p:cNvPicPr>
            <a:picLocks noChangeAspect="1"/>
          </p:cNvPicPr>
          <p:nvPr/>
        </p:nvPicPr>
        <p:blipFill>
          <a:blip r:embed="rId4"/>
          <a:stretch>
            <a:fillRect/>
          </a:stretch>
        </p:blipFill>
        <p:spPr>
          <a:xfrm>
            <a:off x="143933" y="306130"/>
            <a:ext cx="12192000" cy="2353770"/>
          </a:xfrm>
          <a:prstGeom prst="rect">
            <a:avLst/>
          </a:prstGeom>
        </p:spPr>
      </p:pic>
    </p:spTree>
    <p:extLst>
      <p:ext uri="{BB962C8B-B14F-4D97-AF65-F5344CB8AC3E}">
        <p14:creationId xmlns:p14="http://schemas.microsoft.com/office/powerpoint/2010/main" val="370640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B14AD8-AF06-48A1-A51D-4BA0EB828F9B}"/>
              </a:ext>
            </a:extLst>
          </p:cNvPr>
          <p:cNvPicPr>
            <a:picLocks noChangeAspect="1"/>
          </p:cNvPicPr>
          <p:nvPr/>
        </p:nvPicPr>
        <p:blipFill>
          <a:blip r:embed="rId3"/>
          <a:stretch>
            <a:fillRect/>
          </a:stretch>
        </p:blipFill>
        <p:spPr>
          <a:xfrm>
            <a:off x="2491846" y="103716"/>
            <a:ext cx="7038975" cy="6515100"/>
          </a:xfrm>
          <a:prstGeom prst="rect">
            <a:avLst/>
          </a:prstGeom>
        </p:spPr>
      </p:pic>
    </p:spTree>
    <p:extLst>
      <p:ext uri="{BB962C8B-B14F-4D97-AF65-F5344CB8AC3E}">
        <p14:creationId xmlns:p14="http://schemas.microsoft.com/office/powerpoint/2010/main" val="290638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A4C2B-31F9-4ACC-909A-0AF6C4616071}"/>
              </a:ext>
            </a:extLst>
          </p:cNvPr>
          <p:cNvPicPr>
            <a:picLocks noChangeAspect="1"/>
          </p:cNvPicPr>
          <p:nvPr/>
        </p:nvPicPr>
        <p:blipFill>
          <a:blip r:embed="rId3"/>
          <a:stretch>
            <a:fillRect/>
          </a:stretch>
        </p:blipFill>
        <p:spPr>
          <a:xfrm>
            <a:off x="0" y="1388533"/>
            <a:ext cx="12192000" cy="3720964"/>
          </a:xfrm>
          <a:prstGeom prst="rect">
            <a:avLst/>
          </a:prstGeom>
        </p:spPr>
      </p:pic>
    </p:spTree>
    <p:extLst>
      <p:ext uri="{BB962C8B-B14F-4D97-AF65-F5344CB8AC3E}">
        <p14:creationId xmlns:p14="http://schemas.microsoft.com/office/powerpoint/2010/main" val="407563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B994-F018-447E-BC5E-4FA8219855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33C623-3E56-4C83-83AB-701B6C17A4E6}"/>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819793F-10AB-4188-8C43-40DC665EC04A}"/>
              </a:ext>
            </a:extLst>
          </p:cNvPr>
          <p:cNvPicPr>
            <a:picLocks noChangeAspect="1"/>
          </p:cNvPicPr>
          <p:nvPr/>
        </p:nvPicPr>
        <p:blipFill>
          <a:blip r:embed="rId3"/>
          <a:stretch>
            <a:fillRect/>
          </a:stretch>
        </p:blipFill>
        <p:spPr>
          <a:xfrm>
            <a:off x="118533" y="566690"/>
            <a:ext cx="11643434" cy="4183110"/>
          </a:xfrm>
          <a:prstGeom prst="rect">
            <a:avLst/>
          </a:prstGeom>
        </p:spPr>
      </p:pic>
    </p:spTree>
    <p:extLst>
      <p:ext uri="{BB962C8B-B14F-4D97-AF65-F5344CB8AC3E}">
        <p14:creationId xmlns:p14="http://schemas.microsoft.com/office/powerpoint/2010/main" val="46213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16D8-C6C0-4DCA-A7C2-85030F0B489B}"/>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879D7F80-FCCF-4C7B-8D55-CF4E4939B147}"/>
              </a:ext>
            </a:extLst>
          </p:cNvPr>
          <p:cNvPicPr>
            <a:picLocks noChangeAspect="1"/>
          </p:cNvPicPr>
          <p:nvPr/>
        </p:nvPicPr>
        <p:blipFill>
          <a:blip r:embed="rId3"/>
          <a:stretch>
            <a:fillRect/>
          </a:stretch>
        </p:blipFill>
        <p:spPr>
          <a:xfrm>
            <a:off x="1806575" y="554567"/>
            <a:ext cx="8578850" cy="4800600"/>
          </a:xfrm>
          <a:prstGeom prst="rect">
            <a:avLst/>
          </a:prstGeom>
        </p:spPr>
      </p:pic>
    </p:spTree>
    <p:extLst>
      <p:ext uri="{BB962C8B-B14F-4D97-AF65-F5344CB8AC3E}">
        <p14:creationId xmlns:p14="http://schemas.microsoft.com/office/powerpoint/2010/main" val="243264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5AFE-B265-4AF2-B8A5-6040847641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AE787A-30C4-4E1E-8AD4-43160C2A8E9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E97A9B6-0F67-478F-A0AC-2EA14E44F741}"/>
              </a:ext>
            </a:extLst>
          </p:cNvPr>
          <p:cNvPicPr>
            <a:picLocks noChangeAspect="1"/>
          </p:cNvPicPr>
          <p:nvPr/>
        </p:nvPicPr>
        <p:blipFill>
          <a:blip r:embed="rId3"/>
          <a:stretch>
            <a:fillRect/>
          </a:stretch>
        </p:blipFill>
        <p:spPr>
          <a:xfrm>
            <a:off x="507999" y="1109683"/>
            <a:ext cx="10828867" cy="4638634"/>
          </a:xfrm>
          <a:prstGeom prst="rect">
            <a:avLst/>
          </a:prstGeom>
        </p:spPr>
      </p:pic>
    </p:spTree>
    <p:extLst>
      <p:ext uri="{BB962C8B-B14F-4D97-AF65-F5344CB8AC3E}">
        <p14:creationId xmlns:p14="http://schemas.microsoft.com/office/powerpoint/2010/main" val="164480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96A05-8E2A-46E4-BAB6-AA35D4B00DB3}"/>
              </a:ext>
            </a:extLst>
          </p:cNvPr>
          <p:cNvSpPr>
            <a:spLocks noGrp="1"/>
          </p:cNvSpPr>
          <p:nvPr>
            <p:ph type="title"/>
          </p:nvPr>
        </p:nvSpPr>
        <p:spPr/>
        <p:txBody>
          <a:bodyPr/>
          <a:lstStyle/>
          <a:p>
            <a:r>
              <a:rPr lang="en-US" dirty="0"/>
              <a:t>Engagement</a:t>
            </a:r>
          </a:p>
        </p:txBody>
      </p:sp>
      <p:sp>
        <p:nvSpPr>
          <p:cNvPr id="5" name="Text Placeholder 4">
            <a:extLst>
              <a:ext uri="{FF2B5EF4-FFF2-40B4-BE49-F238E27FC236}">
                <a16:creationId xmlns:a16="http://schemas.microsoft.com/office/drawing/2014/main" id="{49BAFB96-EED6-49C8-82F4-7673ADEC023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2365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Why is QAPI Important?</a:t>
            </a:r>
          </a:p>
        </p:txBody>
      </p:sp>
      <p:sp>
        <p:nvSpPr>
          <p:cNvPr id="5" name="Content Placeholder 4">
            <a:extLst>
              <a:ext uri="{FF2B5EF4-FFF2-40B4-BE49-F238E27FC236}">
                <a16:creationId xmlns:a16="http://schemas.microsoft.com/office/drawing/2014/main" id="{FC728F0C-A843-40E0-A5A3-2203B3BA61DF}"/>
              </a:ext>
            </a:extLst>
          </p:cNvPr>
          <p:cNvSpPr>
            <a:spLocks noGrp="1"/>
          </p:cNvSpPr>
          <p:nvPr>
            <p:ph idx="1"/>
          </p:nvPr>
        </p:nvSpPr>
        <p:spPr/>
        <p:txBody>
          <a:bodyPr anchor="t">
            <a:normAutofit/>
          </a:bodyPr>
          <a:lstStyle/>
          <a:p>
            <a:pPr fontAlgn="base"/>
            <a:r>
              <a:rPr lang="en-US" dirty="0"/>
              <a:t>Patient Safety &amp; Satisfaction</a:t>
            </a:r>
          </a:p>
          <a:p>
            <a:pPr fontAlgn="base"/>
            <a:r>
              <a:rPr lang="en-US" dirty="0"/>
              <a:t>Staff Safety &amp; Satisfaction</a:t>
            </a:r>
          </a:p>
          <a:p>
            <a:pPr fontAlgn="base"/>
            <a:r>
              <a:rPr lang="en-US" dirty="0"/>
              <a:t>Systematic and data driven</a:t>
            </a:r>
          </a:p>
        </p:txBody>
      </p:sp>
      <p:pic>
        <p:nvPicPr>
          <p:cNvPr id="8" name="Picture 7">
            <a:extLst>
              <a:ext uri="{FF2B5EF4-FFF2-40B4-BE49-F238E27FC236}">
                <a16:creationId xmlns:a16="http://schemas.microsoft.com/office/drawing/2014/main" id="{7EE2ACE1-C960-42C6-B3C3-F7ACF671752B}"/>
              </a:ext>
            </a:extLst>
          </p:cNvPr>
          <p:cNvPicPr>
            <a:picLocks noChangeAspect="1"/>
          </p:cNvPicPr>
          <p:nvPr/>
        </p:nvPicPr>
        <p:blipFill>
          <a:blip r:embed="rId3"/>
          <a:stretch>
            <a:fillRect/>
          </a:stretch>
        </p:blipFill>
        <p:spPr>
          <a:xfrm>
            <a:off x="5865541" y="2231292"/>
            <a:ext cx="5434035" cy="3627507"/>
          </a:xfrm>
          <a:prstGeom prst="rect">
            <a:avLst/>
          </a:prstGeom>
          <a:ln>
            <a:noFill/>
          </a:ln>
          <a:effectLst>
            <a:softEdge rad="112500"/>
          </a:effectLst>
        </p:spPr>
      </p:pic>
    </p:spTree>
    <p:extLst>
      <p:ext uri="{BB962C8B-B14F-4D97-AF65-F5344CB8AC3E}">
        <p14:creationId xmlns:p14="http://schemas.microsoft.com/office/powerpoint/2010/main" val="2478864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Rules of engagement</a:t>
            </a:r>
          </a:p>
        </p:txBody>
      </p:sp>
      <p:sp>
        <p:nvSpPr>
          <p:cNvPr id="5" name="Content Placeholder 4">
            <a:extLst>
              <a:ext uri="{FF2B5EF4-FFF2-40B4-BE49-F238E27FC236}">
                <a16:creationId xmlns:a16="http://schemas.microsoft.com/office/drawing/2014/main" id="{FC728F0C-A843-40E0-A5A3-2203B3BA61DF}"/>
              </a:ext>
            </a:extLst>
          </p:cNvPr>
          <p:cNvSpPr>
            <a:spLocks noGrp="1"/>
          </p:cNvSpPr>
          <p:nvPr>
            <p:ph idx="1"/>
          </p:nvPr>
        </p:nvSpPr>
        <p:spPr>
          <a:xfrm>
            <a:off x="479592" y="2054317"/>
            <a:ext cx="11029615" cy="1761917"/>
          </a:xfrm>
        </p:spPr>
        <p:txBody>
          <a:bodyPr/>
          <a:lstStyle/>
          <a:p>
            <a:pPr marL="0" indent="0">
              <a:buNone/>
            </a:pPr>
            <a:r>
              <a:rPr lang="en-US" b="1" dirty="0"/>
              <a:t>Go to the GEMBA</a:t>
            </a:r>
          </a:p>
          <a:p>
            <a:r>
              <a:rPr lang="en-US" dirty="0"/>
              <a:t>Involve staff doing the work where the work takes place.</a:t>
            </a:r>
          </a:p>
          <a:p>
            <a:r>
              <a:rPr lang="en-US" dirty="0"/>
              <a:t>Are processes designed to make it easy to do the right thing?</a:t>
            </a:r>
          </a:p>
          <a:p>
            <a:r>
              <a:rPr lang="en-US" dirty="0"/>
              <a:t>Discuss solutions with staff</a:t>
            </a:r>
          </a:p>
        </p:txBody>
      </p:sp>
      <p:sp>
        <p:nvSpPr>
          <p:cNvPr id="2" name="TextBox 1">
            <a:extLst>
              <a:ext uri="{FF2B5EF4-FFF2-40B4-BE49-F238E27FC236}">
                <a16:creationId xmlns:a16="http://schemas.microsoft.com/office/drawing/2014/main" id="{5B33A269-5DE9-4439-B5D2-84D574E3D172}"/>
              </a:ext>
            </a:extLst>
          </p:cNvPr>
          <p:cNvSpPr txBox="1"/>
          <p:nvPr/>
        </p:nvSpPr>
        <p:spPr>
          <a:xfrm>
            <a:off x="581192" y="6155844"/>
            <a:ext cx="10142334" cy="369332"/>
          </a:xfrm>
          <a:prstGeom prst="rect">
            <a:avLst/>
          </a:prstGeom>
          <a:noFill/>
        </p:spPr>
        <p:txBody>
          <a:bodyPr wrap="square" rtlCol="0">
            <a:spAutoFit/>
          </a:bodyPr>
          <a:lstStyle/>
          <a:p>
            <a:r>
              <a:rPr lang="en-US" dirty="0"/>
              <a:t>https://www.lean.org/the-lean-post/articles/how-to-go-to-the-gemba-go-see-ask-why-show-respect/</a:t>
            </a:r>
          </a:p>
        </p:txBody>
      </p:sp>
      <p:pic>
        <p:nvPicPr>
          <p:cNvPr id="3" name="Picture 2">
            <a:extLst>
              <a:ext uri="{FF2B5EF4-FFF2-40B4-BE49-F238E27FC236}">
                <a16:creationId xmlns:a16="http://schemas.microsoft.com/office/drawing/2014/main" id="{084A4AB2-F869-4270-BAD7-4A7ECBE952BB}"/>
              </a:ext>
            </a:extLst>
          </p:cNvPr>
          <p:cNvPicPr>
            <a:picLocks noChangeAspect="1"/>
          </p:cNvPicPr>
          <p:nvPr/>
        </p:nvPicPr>
        <p:blipFill>
          <a:blip r:embed="rId3"/>
          <a:stretch>
            <a:fillRect/>
          </a:stretch>
        </p:blipFill>
        <p:spPr>
          <a:xfrm>
            <a:off x="3399973" y="4038706"/>
            <a:ext cx="5392053" cy="1894666"/>
          </a:xfrm>
          <a:prstGeom prst="rect">
            <a:avLst/>
          </a:prstGeom>
        </p:spPr>
      </p:pic>
    </p:spTree>
    <p:extLst>
      <p:ext uri="{BB962C8B-B14F-4D97-AF65-F5344CB8AC3E}">
        <p14:creationId xmlns:p14="http://schemas.microsoft.com/office/powerpoint/2010/main" val="3454194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Rules of engagement</a:t>
            </a:r>
          </a:p>
        </p:txBody>
      </p:sp>
      <p:sp>
        <p:nvSpPr>
          <p:cNvPr id="5" name="Content Placeholder 4">
            <a:extLst>
              <a:ext uri="{FF2B5EF4-FFF2-40B4-BE49-F238E27FC236}">
                <a16:creationId xmlns:a16="http://schemas.microsoft.com/office/drawing/2014/main" id="{FC728F0C-A843-40E0-A5A3-2203B3BA61DF}"/>
              </a:ext>
            </a:extLst>
          </p:cNvPr>
          <p:cNvSpPr>
            <a:spLocks noGrp="1"/>
          </p:cNvSpPr>
          <p:nvPr>
            <p:ph idx="1"/>
          </p:nvPr>
        </p:nvSpPr>
        <p:spPr>
          <a:xfrm>
            <a:off x="479592" y="2054318"/>
            <a:ext cx="11029615" cy="1900166"/>
          </a:xfrm>
        </p:spPr>
        <p:txBody>
          <a:bodyPr>
            <a:normAutofit/>
          </a:bodyPr>
          <a:lstStyle/>
          <a:p>
            <a:pPr marL="0" indent="0">
              <a:buNone/>
            </a:pPr>
            <a:r>
              <a:rPr lang="en-US" b="1" dirty="0"/>
              <a:t>Set Realistic Expectations</a:t>
            </a:r>
          </a:p>
          <a:p>
            <a:r>
              <a:rPr lang="en-US" dirty="0"/>
              <a:t>Set improvement goals in increments (</a:t>
            </a:r>
            <a:r>
              <a:rPr lang="en-US" dirty="0" err="1"/>
              <a:t>ie</a:t>
            </a:r>
            <a:r>
              <a:rPr lang="en-US" dirty="0"/>
              <a:t>. 10% improvement)</a:t>
            </a:r>
          </a:p>
          <a:p>
            <a:r>
              <a:rPr lang="en-US" dirty="0"/>
              <a:t>Focus on reducing risks.</a:t>
            </a:r>
          </a:p>
          <a:p>
            <a:r>
              <a:rPr lang="en-US" dirty="0"/>
              <a:t>“It is frustrating and demoralizing for clinicians to be asked to strive for an unattainable goal. A basic tenet of quality improvement is to set a goal that is lofty, but still attainable”</a:t>
            </a:r>
          </a:p>
        </p:txBody>
      </p:sp>
      <p:sp>
        <p:nvSpPr>
          <p:cNvPr id="6" name="TextBox 5">
            <a:extLst>
              <a:ext uri="{FF2B5EF4-FFF2-40B4-BE49-F238E27FC236}">
                <a16:creationId xmlns:a16="http://schemas.microsoft.com/office/drawing/2014/main" id="{1DAD2191-1CE2-4952-867A-D3F364FE9B66}"/>
              </a:ext>
            </a:extLst>
          </p:cNvPr>
          <p:cNvSpPr txBox="1"/>
          <p:nvPr/>
        </p:nvSpPr>
        <p:spPr>
          <a:xfrm>
            <a:off x="467716" y="6149946"/>
            <a:ext cx="11029616" cy="461665"/>
          </a:xfrm>
          <a:prstGeom prst="rect">
            <a:avLst/>
          </a:prstGeom>
          <a:noFill/>
        </p:spPr>
        <p:txBody>
          <a:bodyPr wrap="square" rtlCol="0">
            <a:spAutoFit/>
          </a:bodyPr>
          <a:lstStyle/>
          <a:p>
            <a:r>
              <a:rPr lang="en-US" sz="1200" dirty="0"/>
              <a:t>(1)Correspondence to Dr Eric J Thomas, McGovern Medical School at The University Texas Health Science Center at Houston, Houston, TX 77030, USA; </a:t>
            </a:r>
            <a:r>
              <a:rPr lang="en-US" sz="1200" dirty="0">
                <a:hlinkClick r:id="rId3"/>
              </a:rPr>
              <a:t>eric.thomas@uth.tmc.edu</a:t>
            </a:r>
            <a:r>
              <a:rPr lang="en-US" sz="1200" dirty="0"/>
              <a:t>   https://qualitysafety.bmj.com/content/29/1/4</a:t>
            </a:r>
          </a:p>
        </p:txBody>
      </p:sp>
    </p:spTree>
    <p:extLst>
      <p:ext uri="{BB962C8B-B14F-4D97-AF65-F5344CB8AC3E}">
        <p14:creationId xmlns:p14="http://schemas.microsoft.com/office/powerpoint/2010/main" val="201272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What is QAPI</a:t>
            </a:r>
          </a:p>
        </p:txBody>
      </p:sp>
      <p:graphicFrame>
        <p:nvGraphicFramePr>
          <p:cNvPr id="8" name="Diagram 7">
            <a:extLst>
              <a:ext uri="{FF2B5EF4-FFF2-40B4-BE49-F238E27FC236}">
                <a16:creationId xmlns:a16="http://schemas.microsoft.com/office/drawing/2014/main" id="{4DF0AFE9-7072-463E-8D77-26691C9C62A5}"/>
              </a:ext>
            </a:extLst>
          </p:cNvPr>
          <p:cNvGraphicFramePr/>
          <p:nvPr>
            <p:extLst>
              <p:ext uri="{D42A27DB-BD31-4B8C-83A1-F6EECF244321}">
                <p14:modId xmlns:p14="http://schemas.microsoft.com/office/powerpoint/2010/main" val="3912482082"/>
              </p:ext>
            </p:extLst>
          </p:nvPr>
        </p:nvGraphicFramePr>
        <p:xfrm>
          <a:off x="1963944" y="-218299"/>
          <a:ext cx="7985511" cy="5876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00F8E3A8-D1BA-46FD-AA1C-6E150CD38F59}"/>
              </a:ext>
            </a:extLst>
          </p:cNvPr>
          <p:cNvGraphicFramePr>
            <a:graphicFrameLocks noGrp="1"/>
          </p:cNvGraphicFramePr>
          <p:nvPr>
            <p:extLst>
              <p:ext uri="{D42A27DB-BD31-4B8C-83A1-F6EECF244321}">
                <p14:modId xmlns:p14="http://schemas.microsoft.com/office/powerpoint/2010/main" val="2533212023"/>
              </p:ext>
            </p:extLst>
          </p:nvPr>
        </p:nvGraphicFramePr>
        <p:xfrm>
          <a:off x="581192" y="3895750"/>
          <a:ext cx="11385394" cy="2489200"/>
        </p:xfrm>
        <a:graphic>
          <a:graphicData uri="http://schemas.openxmlformats.org/drawingml/2006/table">
            <a:tbl>
              <a:tblPr firstRow="1" bandRow="1">
                <a:tableStyleId>{74C1A8A3-306A-4EB7-A6B1-4F7E0EB9C5D6}</a:tableStyleId>
              </a:tblPr>
              <a:tblGrid>
                <a:gridCol w="1962615">
                  <a:extLst>
                    <a:ext uri="{9D8B030D-6E8A-4147-A177-3AD203B41FA5}">
                      <a16:colId xmlns:a16="http://schemas.microsoft.com/office/drawing/2014/main" val="3949972204"/>
                    </a:ext>
                  </a:extLst>
                </a:gridCol>
                <a:gridCol w="4594302">
                  <a:extLst>
                    <a:ext uri="{9D8B030D-6E8A-4147-A177-3AD203B41FA5}">
                      <a16:colId xmlns:a16="http://schemas.microsoft.com/office/drawing/2014/main" val="3675024992"/>
                    </a:ext>
                  </a:extLst>
                </a:gridCol>
                <a:gridCol w="4828477">
                  <a:extLst>
                    <a:ext uri="{9D8B030D-6E8A-4147-A177-3AD203B41FA5}">
                      <a16:colId xmlns:a16="http://schemas.microsoft.com/office/drawing/2014/main" val="2628720292"/>
                    </a:ext>
                  </a:extLst>
                </a:gridCol>
              </a:tblGrid>
              <a:tr h="0">
                <a:tc>
                  <a:txBody>
                    <a:bodyPr/>
                    <a:lstStyle/>
                    <a:p>
                      <a:endParaRPr lang="en-US" dirty="0"/>
                    </a:p>
                  </a:txBody>
                  <a:tcPr/>
                </a:tc>
                <a:tc>
                  <a:txBody>
                    <a:bodyPr/>
                    <a:lstStyle/>
                    <a:p>
                      <a:pPr algn="ctr"/>
                      <a:r>
                        <a:rPr lang="en-US" dirty="0"/>
                        <a:t>Quality Assessment</a:t>
                      </a:r>
                    </a:p>
                  </a:txBody>
                  <a:tcPr/>
                </a:tc>
                <a:tc>
                  <a:txBody>
                    <a:bodyPr/>
                    <a:lstStyle/>
                    <a:p>
                      <a:pPr algn="ctr"/>
                      <a:r>
                        <a:rPr lang="en-US" dirty="0"/>
                        <a:t>Performance Improvement</a:t>
                      </a:r>
                    </a:p>
                  </a:txBody>
                  <a:tcPr/>
                </a:tc>
                <a:extLst>
                  <a:ext uri="{0D108BD9-81ED-4DB2-BD59-A6C34878D82A}">
                    <a16:rowId xmlns:a16="http://schemas.microsoft.com/office/drawing/2014/main" val="2073161626"/>
                  </a:ext>
                </a:extLst>
              </a:tr>
              <a:tr h="370840">
                <a:tc>
                  <a:txBody>
                    <a:bodyPr/>
                    <a:lstStyle/>
                    <a:p>
                      <a:pPr algn="ctr"/>
                      <a:r>
                        <a:rPr lang="en-US" dirty="0"/>
                        <a:t>Motivation</a:t>
                      </a:r>
                      <a:endParaRPr lang="en-US" b="1" dirty="0"/>
                    </a:p>
                  </a:txBody>
                  <a:tcPr/>
                </a:tc>
                <a:tc>
                  <a:txBody>
                    <a:bodyPr/>
                    <a:lstStyle/>
                    <a:p>
                      <a:pPr algn="ctr"/>
                      <a:r>
                        <a:rPr lang="en-US" dirty="0"/>
                        <a:t>Measuring compliance with standards</a:t>
                      </a:r>
                      <a:endParaRPr lang="en-US" b="0" dirty="0"/>
                    </a:p>
                  </a:txBody>
                  <a:tcPr/>
                </a:tc>
                <a:tc>
                  <a:txBody>
                    <a:bodyPr/>
                    <a:lstStyle/>
                    <a:p>
                      <a:pPr algn="ctr"/>
                      <a:r>
                        <a:rPr lang="en-US" dirty="0"/>
                        <a:t>Continuously improving processes to meet standards</a:t>
                      </a:r>
                      <a:endParaRPr lang="en-US" b="0" dirty="0"/>
                    </a:p>
                  </a:txBody>
                  <a:tcPr/>
                </a:tc>
                <a:extLst>
                  <a:ext uri="{0D108BD9-81ED-4DB2-BD59-A6C34878D82A}">
                    <a16:rowId xmlns:a16="http://schemas.microsoft.com/office/drawing/2014/main" val="137461079"/>
                  </a:ext>
                </a:extLst>
              </a:tr>
              <a:tr h="370840">
                <a:tc>
                  <a:txBody>
                    <a:bodyPr/>
                    <a:lstStyle/>
                    <a:p>
                      <a:pPr algn="ctr"/>
                      <a:r>
                        <a:rPr lang="en-US" dirty="0"/>
                        <a:t>Means</a:t>
                      </a:r>
                      <a:endParaRPr lang="en-US" b="1" dirty="0"/>
                    </a:p>
                  </a:txBody>
                  <a:tcPr/>
                </a:tc>
                <a:tc>
                  <a:txBody>
                    <a:bodyPr/>
                    <a:lstStyle/>
                    <a:p>
                      <a:pPr algn="ctr"/>
                      <a:r>
                        <a:rPr lang="en-US" dirty="0"/>
                        <a:t>Inspection</a:t>
                      </a:r>
                      <a:endParaRPr lang="en-US" b="0" dirty="0"/>
                    </a:p>
                  </a:txBody>
                  <a:tcPr/>
                </a:tc>
                <a:tc>
                  <a:txBody>
                    <a:bodyPr/>
                    <a:lstStyle/>
                    <a:p>
                      <a:pPr algn="ctr"/>
                      <a:r>
                        <a:rPr lang="en-US" dirty="0"/>
                        <a:t>Prevention</a:t>
                      </a:r>
                      <a:endParaRPr lang="en-US" b="0" dirty="0"/>
                    </a:p>
                  </a:txBody>
                  <a:tcPr/>
                </a:tc>
                <a:extLst>
                  <a:ext uri="{0D108BD9-81ED-4DB2-BD59-A6C34878D82A}">
                    <a16:rowId xmlns:a16="http://schemas.microsoft.com/office/drawing/2014/main" val="1588353376"/>
                  </a:ext>
                </a:extLst>
              </a:tr>
              <a:tr h="370840">
                <a:tc>
                  <a:txBody>
                    <a:bodyPr/>
                    <a:lstStyle/>
                    <a:p>
                      <a:pPr algn="ctr"/>
                      <a:r>
                        <a:rPr lang="en-US" dirty="0"/>
                        <a:t>Attitude</a:t>
                      </a:r>
                      <a:endParaRPr lang="en-US" b="1" dirty="0"/>
                    </a:p>
                  </a:txBody>
                  <a:tcPr/>
                </a:tc>
                <a:tc>
                  <a:txBody>
                    <a:bodyPr/>
                    <a:lstStyle/>
                    <a:p>
                      <a:pPr algn="ctr"/>
                      <a:r>
                        <a:rPr lang="en-US" dirty="0"/>
                        <a:t>Reactive - Required</a:t>
                      </a:r>
                      <a:endParaRPr lang="en-US" b="0" dirty="0"/>
                    </a:p>
                  </a:txBody>
                  <a:tcPr/>
                </a:tc>
                <a:tc>
                  <a:txBody>
                    <a:bodyPr/>
                    <a:lstStyle/>
                    <a:p>
                      <a:pPr algn="ctr"/>
                      <a:r>
                        <a:rPr lang="en-US" dirty="0"/>
                        <a:t>Proactive - Chosen</a:t>
                      </a:r>
                      <a:endParaRPr lang="en-US" b="0" dirty="0"/>
                    </a:p>
                  </a:txBody>
                  <a:tcPr/>
                </a:tc>
                <a:extLst>
                  <a:ext uri="{0D108BD9-81ED-4DB2-BD59-A6C34878D82A}">
                    <a16:rowId xmlns:a16="http://schemas.microsoft.com/office/drawing/2014/main" val="2104683983"/>
                  </a:ext>
                </a:extLst>
              </a:tr>
              <a:tr h="370840">
                <a:tc>
                  <a:txBody>
                    <a:bodyPr/>
                    <a:lstStyle/>
                    <a:p>
                      <a:pPr algn="ctr"/>
                      <a:r>
                        <a:rPr lang="en-US" dirty="0"/>
                        <a:t>Focus</a:t>
                      </a:r>
                      <a:endParaRPr lang="en-US" b="1" dirty="0"/>
                    </a:p>
                  </a:txBody>
                  <a:tcPr/>
                </a:tc>
                <a:tc>
                  <a:txBody>
                    <a:bodyPr/>
                    <a:lstStyle/>
                    <a:p>
                      <a:pPr algn="ctr"/>
                      <a:r>
                        <a:rPr lang="en-US" dirty="0"/>
                        <a:t>Outlier or Individuals</a:t>
                      </a:r>
                      <a:endParaRPr lang="en-US" b="0" dirty="0"/>
                    </a:p>
                  </a:txBody>
                  <a:tcPr/>
                </a:tc>
                <a:tc>
                  <a:txBody>
                    <a:bodyPr/>
                    <a:lstStyle/>
                    <a:p>
                      <a:pPr algn="ctr"/>
                      <a:r>
                        <a:rPr lang="en-US" dirty="0"/>
                        <a:t>Processes or systems</a:t>
                      </a:r>
                      <a:endParaRPr lang="en-US" b="0" dirty="0"/>
                    </a:p>
                  </a:txBody>
                  <a:tcPr/>
                </a:tc>
                <a:extLst>
                  <a:ext uri="{0D108BD9-81ED-4DB2-BD59-A6C34878D82A}">
                    <a16:rowId xmlns:a16="http://schemas.microsoft.com/office/drawing/2014/main" val="2822662525"/>
                  </a:ext>
                </a:extLst>
              </a:tr>
              <a:tr h="370840">
                <a:tc>
                  <a:txBody>
                    <a:bodyPr/>
                    <a:lstStyle/>
                    <a:p>
                      <a:pPr algn="ctr"/>
                      <a:r>
                        <a:rPr lang="en-US" dirty="0"/>
                        <a:t>Responsibility</a:t>
                      </a:r>
                      <a:endParaRPr lang="en-US" b="1" dirty="0"/>
                    </a:p>
                  </a:txBody>
                  <a:tcPr/>
                </a:tc>
                <a:tc>
                  <a:txBody>
                    <a:bodyPr/>
                    <a:lstStyle/>
                    <a:p>
                      <a:pPr algn="ctr"/>
                      <a:r>
                        <a:rPr lang="en-US" dirty="0"/>
                        <a:t>Few</a:t>
                      </a:r>
                      <a:endParaRPr lang="en-US" b="0" dirty="0"/>
                    </a:p>
                  </a:txBody>
                  <a:tcPr/>
                </a:tc>
                <a:tc>
                  <a:txBody>
                    <a:bodyPr/>
                    <a:lstStyle/>
                    <a:p>
                      <a:pPr algn="ctr"/>
                      <a:r>
                        <a:rPr lang="en-US" dirty="0"/>
                        <a:t>All</a:t>
                      </a:r>
                      <a:endParaRPr lang="en-US" b="0" dirty="0"/>
                    </a:p>
                  </a:txBody>
                  <a:tcPr/>
                </a:tc>
                <a:extLst>
                  <a:ext uri="{0D108BD9-81ED-4DB2-BD59-A6C34878D82A}">
                    <a16:rowId xmlns:a16="http://schemas.microsoft.com/office/drawing/2014/main" val="4000282674"/>
                  </a:ext>
                </a:extLst>
              </a:tr>
            </a:tbl>
          </a:graphicData>
        </a:graphic>
      </p:graphicFrame>
    </p:spTree>
    <p:extLst>
      <p:ext uri="{BB962C8B-B14F-4D97-AF65-F5344CB8AC3E}">
        <p14:creationId xmlns:p14="http://schemas.microsoft.com/office/powerpoint/2010/main" val="327790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RULES OF Engagement</a:t>
            </a:r>
          </a:p>
        </p:txBody>
      </p:sp>
      <p:sp>
        <p:nvSpPr>
          <p:cNvPr id="5" name="Content Placeholder 4">
            <a:extLst>
              <a:ext uri="{FF2B5EF4-FFF2-40B4-BE49-F238E27FC236}">
                <a16:creationId xmlns:a16="http://schemas.microsoft.com/office/drawing/2014/main" id="{FC728F0C-A843-40E0-A5A3-2203B3BA61DF}"/>
              </a:ext>
            </a:extLst>
          </p:cNvPr>
          <p:cNvSpPr>
            <a:spLocks noGrp="1"/>
          </p:cNvSpPr>
          <p:nvPr>
            <p:ph idx="1"/>
          </p:nvPr>
        </p:nvSpPr>
        <p:spPr>
          <a:xfrm>
            <a:off x="479592" y="2091268"/>
            <a:ext cx="11029615" cy="425690"/>
          </a:xfrm>
        </p:spPr>
        <p:txBody>
          <a:bodyPr/>
          <a:lstStyle/>
          <a:p>
            <a:pPr marL="0" indent="0">
              <a:buNone/>
            </a:pPr>
            <a:r>
              <a:rPr lang="en-US" b="1" dirty="0"/>
              <a:t>Understand the audience and their personal learning and communication styles </a:t>
            </a:r>
          </a:p>
        </p:txBody>
      </p:sp>
      <p:sp>
        <p:nvSpPr>
          <p:cNvPr id="3" name="TextBox 2">
            <a:extLst>
              <a:ext uri="{FF2B5EF4-FFF2-40B4-BE49-F238E27FC236}">
                <a16:creationId xmlns:a16="http://schemas.microsoft.com/office/drawing/2014/main" id="{6621F339-E2B7-468F-96AF-A9C7AEDD9AC4}"/>
              </a:ext>
            </a:extLst>
          </p:cNvPr>
          <p:cNvSpPr txBox="1"/>
          <p:nvPr/>
        </p:nvSpPr>
        <p:spPr>
          <a:xfrm>
            <a:off x="1459980" y="6155844"/>
            <a:ext cx="3949831" cy="461665"/>
          </a:xfrm>
          <a:prstGeom prst="rect">
            <a:avLst/>
          </a:prstGeom>
          <a:noFill/>
        </p:spPr>
        <p:txBody>
          <a:bodyPr wrap="square" rtlCol="0">
            <a:spAutoFit/>
          </a:bodyPr>
          <a:lstStyle/>
          <a:p>
            <a:r>
              <a:rPr lang="en-US" sz="1200" dirty="0"/>
              <a:t>https://www.clickthrough-marketing.com/blog/merrill-reid-social-styles-model</a:t>
            </a:r>
          </a:p>
        </p:txBody>
      </p:sp>
      <p:pic>
        <p:nvPicPr>
          <p:cNvPr id="6" name="Picture 5">
            <a:extLst>
              <a:ext uri="{FF2B5EF4-FFF2-40B4-BE49-F238E27FC236}">
                <a16:creationId xmlns:a16="http://schemas.microsoft.com/office/drawing/2014/main" id="{C5917448-CA33-43F9-83D2-239B6233F1E0}"/>
              </a:ext>
            </a:extLst>
          </p:cNvPr>
          <p:cNvPicPr>
            <a:picLocks noChangeAspect="1"/>
          </p:cNvPicPr>
          <p:nvPr/>
        </p:nvPicPr>
        <p:blipFill>
          <a:blip r:embed="rId3"/>
          <a:stretch>
            <a:fillRect/>
          </a:stretch>
        </p:blipFill>
        <p:spPr>
          <a:xfrm>
            <a:off x="1459980" y="2452841"/>
            <a:ext cx="3825210" cy="3769626"/>
          </a:xfrm>
          <a:prstGeom prst="rect">
            <a:avLst/>
          </a:prstGeom>
        </p:spPr>
      </p:pic>
      <p:pic>
        <p:nvPicPr>
          <p:cNvPr id="7" name="Picture 6">
            <a:extLst>
              <a:ext uri="{FF2B5EF4-FFF2-40B4-BE49-F238E27FC236}">
                <a16:creationId xmlns:a16="http://schemas.microsoft.com/office/drawing/2014/main" id="{F43EB51C-728B-48DD-AD90-EF2D71617A51}"/>
              </a:ext>
            </a:extLst>
          </p:cNvPr>
          <p:cNvPicPr>
            <a:picLocks noChangeAspect="1"/>
          </p:cNvPicPr>
          <p:nvPr/>
        </p:nvPicPr>
        <p:blipFill>
          <a:blip r:embed="rId4"/>
          <a:stretch>
            <a:fillRect/>
          </a:stretch>
        </p:blipFill>
        <p:spPr>
          <a:xfrm>
            <a:off x="5994399" y="2594034"/>
            <a:ext cx="3721639" cy="3154654"/>
          </a:xfrm>
          <a:prstGeom prst="rect">
            <a:avLst/>
          </a:prstGeom>
        </p:spPr>
      </p:pic>
    </p:spTree>
    <p:extLst>
      <p:ext uri="{BB962C8B-B14F-4D97-AF65-F5344CB8AC3E}">
        <p14:creationId xmlns:p14="http://schemas.microsoft.com/office/powerpoint/2010/main" val="3778708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i="1" dirty="0"/>
              <a:t>Resistance Audit</a:t>
            </a:r>
          </a:p>
        </p:txBody>
      </p:sp>
      <p:sp>
        <p:nvSpPr>
          <p:cNvPr id="3" name="Content Placeholder 2">
            <a:extLst>
              <a:ext uri="{FF2B5EF4-FFF2-40B4-BE49-F238E27FC236}">
                <a16:creationId xmlns:a16="http://schemas.microsoft.com/office/drawing/2014/main" id="{EC0EA9B1-0FB8-4DB0-8416-B31A9C33ED66}"/>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C655B59-977F-44CC-9A30-9DDC2FDC740E}"/>
              </a:ext>
            </a:extLst>
          </p:cNvPr>
          <p:cNvPicPr>
            <a:picLocks noChangeAspect="1"/>
          </p:cNvPicPr>
          <p:nvPr/>
        </p:nvPicPr>
        <p:blipFill>
          <a:blip r:embed="rId3"/>
          <a:stretch>
            <a:fillRect/>
          </a:stretch>
        </p:blipFill>
        <p:spPr>
          <a:xfrm>
            <a:off x="250824" y="234268"/>
            <a:ext cx="11255375" cy="6306714"/>
          </a:xfrm>
          <a:prstGeom prst="rect">
            <a:avLst/>
          </a:prstGeom>
        </p:spPr>
      </p:pic>
    </p:spTree>
    <p:extLst>
      <p:ext uri="{BB962C8B-B14F-4D97-AF65-F5344CB8AC3E}">
        <p14:creationId xmlns:p14="http://schemas.microsoft.com/office/powerpoint/2010/main" val="206291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Rules of engagement</a:t>
            </a:r>
          </a:p>
        </p:txBody>
      </p:sp>
      <p:sp>
        <p:nvSpPr>
          <p:cNvPr id="2" name="Rectangle 1">
            <a:extLst>
              <a:ext uri="{FF2B5EF4-FFF2-40B4-BE49-F238E27FC236}">
                <a16:creationId xmlns:a16="http://schemas.microsoft.com/office/drawing/2014/main" id="{3AA245C2-0A56-4EAE-B69E-F6D7EEF18A4B}"/>
              </a:ext>
            </a:extLst>
          </p:cNvPr>
          <p:cNvSpPr/>
          <p:nvPr/>
        </p:nvSpPr>
        <p:spPr>
          <a:xfrm>
            <a:off x="357241" y="2153495"/>
            <a:ext cx="1874103" cy="369332"/>
          </a:xfrm>
          <a:prstGeom prst="rect">
            <a:avLst/>
          </a:prstGeom>
        </p:spPr>
        <p:txBody>
          <a:bodyPr wrap="none">
            <a:spAutoFit/>
          </a:bodyPr>
          <a:lstStyle/>
          <a:p>
            <a:r>
              <a:rPr lang="en-US" b="1" dirty="0"/>
              <a:t>Know the WHY</a:t>
            </a:r>
          </a:p>
        </p:txBody>
      </p:sp>
      <p:pic>
        <p:nvPicPr>
          <p:cNvPr id="3" name="Picture 2">
            <a:extLst>
              <a:ext uri="{FF2B5EF4-FFF2-40B4-BE49-F238E27FC236}">
                <a16:creationId xmlns:a16="http://schemas.microsoft.com/office/drawing/2014/main" id="{1F96F1B1-F748-4CE7-BEBF-085D13943330}"/>
              </a:ext>
            </a:extLst>
          </p:cNvPr>
          <p:cNvPicPr>
            <a:picLocks noChangeAspect="1"/>
          </p:cNvPicPr>
          <p:nvPr/>
        </p:nvPicPr>
        <p:blipFill>
          <a:blip r:embed="rId3"/>
          <a:stretch>
            <a:fillRect/>
          </a:stretch>
        </p:blipFill>
        <p:spPr>
          <a:xfrm>
            <a:off x="581192" y="2775891"/>
            <a:ext cx="3379953" cy="3379953"/>
          </a:xfrm>
          <a:prstGeom prst="rect">
            <a:avLst/>
          </a:prstGeom>
        </p:spPr>
      </p:pic>
      <p:sp>
        <p:nvSpPr>
          <p:cNvPr id="6" name="TextBox 5">
            <a:extLst>
              <a:ext uri="{FF2B5EF4-FFF2-40B4-BE49-F238E27FC236}">
                <a16:creationId xmlns:a16="http://schemas.microsoft.com/office/drawing/2014/main" id="{ED5151ED-CA29-4DA6-92EA-B721D577D1DD}"/>
              </a:ext>
            </a:extLst>
          </p:cNvPr>
          <p:cNvSpPr txBox="1"/>
          <p:nvPr/>
        </p:nvSpPr>
        <p:spPr>
          <a:xfrm>
            <a:off x="486203" y="6270408"/>
            <a:ext cx="4560810" cy="276999"/>
          </a:xfrm>
          <a:prstGeom prst="rect">
            <a:avLst/>
          </a:prstGeom>
          <a:noFill/>
        </p:spPr>
        <p:txBody>
          <a:bodyPr wrap="square" rtlCol="0">
            <a:spAutoFit/>
          </a:bodyPr>
          <a:lstStyle/>
          <a:p>
            <a:r>
              <a:rPr lang="en-US" sz="1200" dirty="0"/>
              <a:t>Simon Sinek’s Golden Circle: https://simonsinek.com/golden-circle/</a:t>
            </a:r>
          </a:p>
        </p:txBody>
      </p:sp>
      <p:sp>
        <p:nvSpPr>
          <p:cNvPr id="9" name="Rectangle 8">
            <a:extLst>
              <a:ext uri="{FF2B5EF4-FFF2-40B4-BE49-F238E27FC236}">
                <a16:creationId xmlns:a16="http://schemas.microsoft.com/office/drawing/2014/main" id="{2D8DE213-576C-4863-BAAE-372BC77B180D}"/>
              </a:ext>
            </a:extLst>
          </p:cNvPr>
          <p:cNvSpPr/>
          <p:nvPr/>
        </p:nvSpPr>
        <p:spPr>
          <a:xfrm>
            <a:off x="4436034" y="2047217"/>
            <a:ext cx="7308662" cy="4247317"/>
          </a:xfrm>
          <a:prstGeom prst="rect">
            <a:avLst/>
          </a:prstGeom>
        </p:spPr>
        <p:txBody>
          <a:bodyPr wrap="square">
            <a:spAutoFit/>
          </a:bodyPr>
          <a:lstStyle/>
          <a:p>
            <a:pPr algn="ctr"/>
            <a:r>
              <a:rPr lang="en-US" b="1" dirty="0"/>
              <a:t>WHY</a:t>
            </a:r>
          </a:p>
          <a:p>
            <a:r>
              <a:rPr lang="en-US" dirty="0"/>
              <a:t>Your WHY is your purpose, cause, or belief. When most organizations or people think, act, or communicate, they do so from the outside in (from WHAT to WHY). </a:t>
            </a:r>
          </a:p>
          <a:p>
            <a:endParaRPr lang="en-US" dirty="0"/>
          </a:p>
          <a:p>
            <a:pPr algn="ctr"/>
            <a:r>
              <a:rPr lang="en-US" b="1" dirty="0"/>
              <a:t>HOW</a:t>
            </a:r>
          </a:p>
          <a:p>
            <a:r>
              <a:rPr lang="en-US" dirty="0"/>
              <a:t>Companies and people know HOW they do what they do and can typically communicate these processes clearly. Our HOWs are the actions we take when we are at our natural best and are living out our WHY. </a:t>
            </a:r>
          </a:p>
          <a:p>
            <a:endParaRPr lang="en-US" dirty="0"/>
          </a:p>
          <a:p>
            <a:pPr algn="ctr"/>
            <a:r>
              <a:rPr lang="en-US" b="1" dirty="0"/>
              <a:t>WHAT</a:t>
            </a:r>
          </a:p>
          <a:p>
            <a:r>
              <a:rPr lang="en-US" dirty="0"/>
              <a:t>Every single company and organization on the planet knows WHAT they do. </a:t>
            </a:r>
          </a:p>
          <a:p>
            <a:endParaRPr lang="en-US" dirty="0"/>
          </a:p>
          <a:p>
            <a:pPr algn="ctr"/>
            <a:r>
              <a:rPr lang="en-US" b="1" dirty="0"/>
              <a:t>Communicate from the inside out - People don’t buy WHAT you do, they buy WHY you do it.</a:t>
            </a:r>
          </a:p>
        </p:txBody>
      </p:sp>
    </p:spTree>
    <p:extLst>
      <p:ext uri="{BB962C8B-B14F-4D97-AF65-F5344CB8AC3E}">
        <p14:creationId xmlns:p14="http://schemas.microsoft.com/office/powerpoint/2010/main" val="175556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RULES OF ENGAGEMENT</a:t>
            </a:r>
          </a:p>
        </p:txBody>
      </p:sp>
      <p:sp>
        <p:nvSpPr>
          <p:cNvPr id="6" name="Content Placeholder 5">
            <a:extLst>
              <a:ext uri="{FF2B5EF4-FFF2-40B4-BE49-F238E27FC236}">
                <a16:creationId xmlns:a16="http://schemas.microsoft.com/office/drawing/2014/main" id="{3A92A91F-3D1D-4A5E-97E7-2B6947592BF9}"/>
              </a:ext>
            </a:extLst>
          </p:cNvPr>
          <p:cNvSpPr>
            <a:spLocks noGrp="1"/>
          </p:cNvSpPr>
          <p:nvPr>
            <p:ph idx="1"/>
          </p:nvPr>
        </p:nvSpPr>
        <p:spPr>
          <a:xfrm>
            <a:off x="581191" y="1988289"/>
            <a:ext cx="11029615" cy="3513683"/>
          </a:xfrm>
        </p:spPr>
        <p:txBody>
          <a:bodyPr>
            <a:normAutofit/>
          </a:bodyPr>
          <a:lstStyle/>
          <a:p>
            <a:pPr marL="0" indent="0">
              <a:buNone/>
            </a:pPr>
            <a:r>
              <a:rPr lang="en-US" b="1" dirty="0"/>
              <a:t>CONNECT WITH STORIES</a:t>
            </a:r>
          </a:p>
          <a:p>
            <a:r>
              <a:rPr lang="en-US" dirty="0"/>
              <a:t>Stories can be used to communicate a problem, provide context, and present a solution. Storytelling is a science into itself and includes an arc of emotions, setting the stage of where the story takes place, who it affects, and how. (1)</a:t>
            </a:r>
          </a:p>
          <a:p>
            <a:r>
              <a:rPr lang="en-US" dirty="0"/>
              <a:t>Storytelling builds trust and engenders strong emotional connections. It helps your teams better understand where they fit inside your organization's vision and mission (2)</a:t>
            </a:r>
          </a:p>
          <a:p>
            <a:r>
              <a:rPr lang="en-US" dirty="0"/>
              <a:t>Stories help employees see your organization in a different light, and find a deeper sense of purpose in their work. (2)</a:t>
            </a:r>
          </a:p>
          <a:p>
            <a:r>
              <a:rPr lang="en-US" dirty="0"/>
              <a:t>Collect stories by asking employees, patients, and families to share their stories – “Share an example of a time when this process worked well or this process didn’t work well.”</a:t>
            </a:r>
          </a:p>
        </p:txBody>
      </p:sp>
      <p:sp>
        <p:nvSpPr>
          <p:cNvPr id="2" name="TextBox 1">
            <a:extLst>
              <a:ext uri="{FF2B5EF4-FFF2-40B4-BE49-F238E27FC236}">
                <a16:creationId xmlns:a16="http://schemas.microsoft.com/office/drawing/2014/main" id="{00F1F612-2001-4350-B4E5-71BB079AF04F}"/>
              </a:ext>
            </a:extLst>
          </p:cNvPr>
          <p:cNvSpPr txBox="1"/>
          <p:nvPr/>
        </p:nvSpPr>
        <p:spPr>
          <a:xfrm>
            <a:off x="333554" y="6155844"/>
            <a:ext cx="11524890" cy="461665"/>
          </a:xfrm>
          <a:prstGeom prst="rect">
            <a:avLst/>
          </a:prstGeom>
          <a:noFill/>
        </p:spPr>
        <p:txBody>
          <a:bodyPr wrap="square" rtlCol="0">
            <a:spAutoFit/>
          </a:bodyPr>
          <a:lstStyle/>
          <a:p>
            <a:r>
              <a:rPr lang="en-US" sz="1200" dirty="0"/>
              <a:t>(2)Susan Linder, How to use storytelling to increase employee engagement, January 2022, https://www.linkedin.com/pulse/how-use-storytelling-increase-employee-engagement-susan-lindner#:~:text=Storytelling%20builds%20trust%20and%20engenders,of%20purpose%20in%20their%20work.</a:t>
            </a:r>
          </a:p>
        </p:txBody>
      </p:sp>
      <p:sp>
        <p:nvSpPr>
          <p:cNvPr id="5" name="TextBox 4">
            <a:extLst>
              <a:ext uri="{FF2B5EF4-FFF2-40B4-BE49-F238E27FC236}">
                <a16:creationId xmlns:a16="http://schemas.microsoft.com/office/drawing/2014/main" id="{858387B6-8DD2-49CF-9F6C-560C2A06FDCC}"/>
              </a:ext>
            </a:extLst>
          </p:cNvPr>
          <p:cNvSpPr txBox="1"/>
          <p:nvPr/>
        </p:nvSpPr>
        <p:spPr>
          <a:xfrm>
            <a:off x="333554" y="5694179"/>
            <a:ext cx="11524890" cy="461665"/>
          </a:xfrm>
          <a:prstGeom prst="rect">
            <a:avLst/>
          </a:prstGeom>
          <a:noFill/>
        </p:spPr>
        <p:txBody>
          <a:bodyPr wrap="square" rtlCol="0">
            <a:spAutoFit/>
          </a:bodyPr>
          <a:lstStyle/>
          <a:p>
            <a:r>
              <a:rPr lang="en-US" sz="1200" dirty="0"/>
              <a:t>(1) Applying Storytelling to Health and Healthcare, American Nurse, January 2022 https://www.myamericannurse.com/applying-storytelling-to-health-and-healthcare/#:~:text=Storytelling%20is%20a%20critical%20part,who%20it%20affects%2C%20and%20how.</a:t>
            </a:r>
          </a:p>
        </p:txBody>
      </p:sp>
    </p:spTree>
    <p:extLst>
      <p:ext uri="{BB962C8B-B14F-4D97-AF65-F5344CB8AC3E}">
        <p14:creationId xmlns:p14="http://schemas.microsoft.com/office/powerpoint/2010/main" val="1983167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5056-309F-4363-9DAB-509256631FB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F9F8DAE-059E-49DA-BD73-D63674E69E4D}"/>
              </a:ext>
            </a:extLst>
          </p:cNvPr>
          <p:cNvPicPr>
            <a:picLocks noGrp="1" noChangeAspect="1"/>
          </p:cNvPicPr>
          <p:nvPr>
            <p:ph idx="1"/>
          </p:nvPr>
        </p:nvPicPr>
        <p:blipFill>
          <a:blip r:embed="rId2"/>
          <a:stretch>
            <a:fillRect/>
          </a:stretch>
        </p:blipFill>
        <p:spPr>
          <a:xfrm>
            <a:off x="698912" y="2056047"/>
            <a:ext cx="5844391" cy="4099797"/>
          </a:xfrm>
          <a:prstGeom prst="rect">
            <a:avLst/>
          </a:prstGeom>
        </p:spPr>
      </p:pic>
      <p:sp>
        <p:nvSpPr>
          <p:cNvPr id="5" name="TextBox 4">
            <a:extLst>
              <a:ext uri="{FF2B5EF4-FFF2-40B4-BE49-F238E27FC236}">
                <a16:creationId xmlns:a16="http://schemas.microsoft.com/office/drawing/2014/main" id="{C783DF87-EDE2-4373-A231-31FBEC05C40D}"/>
              </a:ext>
            </a:extLst>
          </p:cNvPr>
          <p:cNvSpPr txBox="1"/>
          <p:nvPr/>
        </p:nvSpPr>
        <p:spPr>
          <a:xfrm>
            <a:off x="6994566" y="2056047"/>
            <a:ext cx="4773881" cy="3816429"/>
          </a:xfrm>
          <a:prstGeom prst="rect">
            <a:avLst/>
          </a:prstGeom>
          <a:noFill/>
        </p:spPr>
        <p:txBody>
          <a:bodyPr wrap="square" rtlCol="0">
            <a:spAutoFit/>
          </a:bodyPr>
          <a:lstStyle/>
          <a:p>
            <a:r>
              <a:rPr lang="en-US" sz="2800" dirty="0"/>
              <a:t>“When people are financially invested, they want a return.</a:t>
            </a:r>
          </a:p>
          <a:p>
            <a:endParaRPr lang="en-US" sz="2800" dirty="0"/>
          </a:p>
          <a:p>
            <a:r>
              <a:rPr lang="en-US" sz="2800" dirty="0"/>
              <a:t> When people are emotionally invested, they want to contribute.” </a:t>
            </a:r>
          </a:p>
          <a:p>
            <a:endParaRPr lang="en-US" sz="2800" dirty="0"/>
          </a:p>
          <a:p>
            <a:r>
              <a:rPr lang="en-US" sz="2800" b="1" i="1" dirty="0"/>
              <a:t>Simon Sinek</a:t>
            </a:r>
            <a:endParaRPr lang="en-US" sz="2800" dirty="0"/>
          </a:p>
          <a:p>
            <a:endParaRPr lang="en-US" dirty="0"/>
          </a:p>
        </p:txBody>
      </p:sp>
    </p:spTree>
    <p:extLst>
      <p:ext uri="{BB962C8B-B14F-4D97-AF65-F5344CB8AC3E}">
        <p14:creationId xmlns:p14="http://schemas.microsoft.com/office/powerpoint/2010/main" val="250539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CDFB7-F3F3-4DF7-B4AC-21421BD8767B}"/>
              </a:ext>
            </a:extLst>
          </p:cNvPr>
          <p:cNvSpPr>
            <a:spLocks noGrp="1"/>
          </p:cNvSpPr>
          <p:nvPr>
            <p:ph type="title"/>
          </p:nvPr>
        </p:nvSpPr>
        <p:spPr/>
        <p:txBody>
          <a:bodyPr/>
          <a:lstStyle/>
          <a:p>
            <a:r>
              <a:rPr lang="en-US" dirty="0"/>
              <a:t>CAH Regulations</a:t>
            </a:r>
          </a:p>
        </p:txBody>
      </p:sp>
      <p:sp>
        <p:nvSpPr>
          <p:cNvPr id="5" name="Content Placeholder 4">
            <a:extLst>
              <a:ext uri="{FF2B5EF4-FFF2-40B4-BE49-F238E27FC236}">
                <a16:creationId xmlns:a16="http://schemas.microsoft.com/office/drawing/2014/main" id="{FC728F0C-A843-40E0-A5A3-2203B3BA61DF}"/>
              </a:ext>
            </a:extLst>
          </p:cNvPr>
          <p:cNvSpPr>
            <a:spLocks noGrp="1"/>
          </p:cNvSpPr>
          <p:nvPr>
            <p:ph idx="1"/>
          </p:nvPr>
        </p:nvSpPr>
        <p:spPr/>
        <p:txBody>
          <a:bodyPr anchor="t">
            <a:normAutofit/>
          </a:bodyPr>
          <a:lstStyle/>
          <a:p>
            <a:pPr marL="0" indent="0" fontAlgn="base">
              <a:buNone/>
            </a:pPr>
            <a:r>
              <a:rPr lang="en-US" b="1" dirty="0"/>
              <a:t>§ 485.641 Condition of Participation: Quality assessment and performance improvement program.</a:t>
            </a:r>
          </a:p>
          <a:p>
            <a:pPr marL="0" indent="0" fontAlgn="base">
              <a:buNone/>
            </a:pPr>
            <a:endParaRPr lang="en-US" dirty="0"/>
          </a:p>
          <a:p>
            <a:pPr marL="0" indent="0" fontAlgn="base">
              <a:buNone/>
            </a:pPr>
            <a:r>
              <a:rPr lang="en-US" dirty="0"/>
              <a:t>The CAH must develop, implement, and maintain an effective, ongoing, CAH-wide, data-driven quality assessment and performance improvement (QAPI) program. The CAH must maintain and demonstrate evidence of the effectiveness of its QAPI program.</a:t>
            </a:r>
          </a:p>
          <a:p>
            <a:pPr marL="0" indent="0" fontAlgn="base">
              <a:buNone/>
            </a:pPr>
            <a:endParaRPr lang="en-US" dirty="0"/>
          </a:p>
          <a:p>
            <a:pPr marL="0" indent="0" fontAlgn="base">
              <a:buNone/>
            </a:pPr>
            <a:r>
              <a:rPr lang="en-US" dirty="0"/>
              <a:t>This is </a:t>
            </a:r>
            <a:r>
              <a:rPr lang="en-US" b="1" dirty="0"/>
              <a:t>not updated</a:t>
            </a:r>
            <a:r>
              <a:rPr lang="en-US" dirty="0"/>
              <a:t> yet in the State Operations Manual.  Refer to the Federal Register posting at this link for guidance: https://www.ecfr.gov/current/title-42/chapter-IV/subchapter-G/part-485/subpart-F/section-485.641</a:t>
            </a:r>
          </a:p>
        </p:txBody>
      </p:sp>
    </p:spTree>
    <p:extLst>
      <p:ext uri="{BB962C8B-B14F-4D97-AF65-F5344CB8AC3E}">
        <p14:creationId xmlns:p14="http://schemas.microsoft.com/office/powerpoint/2010/main" val="167561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6655-3BB3-415C-8E56-56D6C86E56D0}"/>
              </a:ext>
            </a:extLst>
          </p:cNvPr>
          <p:cNvSpPr>
            <a:spLocks noGrp="1"/>
          </p:cNvSpPr>
          <p:nvPr>
            <p:ph type="title"/>
          </p:nvPr>
        </p:nvSpPr>
        <p:spPr/>
        <p:txBody>
          <a:bodyPr/>
          <a:lstStyle/>
          <a:p>
            <a:r>
              <a:rPr lang="en-US" dirty="0"/>
              <a:t>Design &amp; Scope </a:t>
            </a:r>
          </a:p>
        </p:txBody>
      </p:sp>
      <p:sp>
        <p:nvSpPr>
          <p:cNvPr id="3" name="Content Placeholder 2">
            <a:extLst>
              <a:ext uri="{FF2B5EF4-FFF2-40B4-BE49-F238E27FC236}">
                <a16:creationId xmlns:a16="http://schemas.microsoft.com/office/drawing/2014/main" id="{EF40DF2D-853F-4A2A-9975-7B5EF69B9C58}"/>
              </a:ext>
            </a:extLst>
          </p:cNvPr>
          <p:cNvSpPr>
            <a:spLocks noGrp="1"/>
          </p:cNvSpPr>
          <p:nvPr>
            <p:ph idx="1"/>
          </p:nvPr>
        </p:nvSpPr>
        <p:spPr/>
        <p:txBody>
          <a:bodyPr/>
          <a:lstStyle/>
          <a:p>
            <a:pPr marL="0" indent="0">
              <a:buNone/>
            </a:pPr>
            <a:r>
              <a:rPr lang="en-US" b="1" dirty="0"/>
              <a:t>QAPI Program Design and Scope</a:t>
            </a:r>
          </a:p>
          <a:p>
            <a:r>
              <a:rPr lang="en-US" dirty="0"/>
              <a:t>(1) Be appropriate for the complexity of the CAH's organization and services provided. </a:t>
            </a:r>
          </a:p>
          <a:p>
            <a:r>
              <a:rPr lang="en-US" dirty="0"/>
              <a:t>(2) Be ongoing and comprehensive. </a:t>
            </a:r>
          </a:p>
          <a:p>
            <a:r>
              <a:rPr lang="en-US" dirty="0"/>
              <a:t>(3) Involve all departments of the CAH and services (including those services furnished under contract or arrangement). </a:t>
            </a:r>
          </a:p>
          <a:p>
            <a:r>
              <a:rPr lang="en-US" dirty="0"/>
              <a:t>(4) Use objective measures to evaluate its organizational processes, functions and services. </a:t>
            </a:r>
          </a:p>
          <a:p>
            <a:r>
              <a:rPr lang="en-US" dirty="0"/>
              <a:t>(5) Address outcome indicators related to improved health outcomes and the prevention and reduction of medical errors, adverse events, CAH-acquired conditions, and transitions of care, including readmissions.</a:t>
            </a:r>
          </a:p>
          <a:p>
            <a:pPr marL="0" indent="0">
              <a:buNone/>
            </a:pPr>
            <a:endParaRPr lang="en-US" dirty="0"/>
          </a:p>
        </p:txBody>
      </p:sp>
    </p:spTree>
    <p:extLst>
      <p:ext uri="{BB962C8B-B14F-4D97-AF65-F5344CB8AC3E}">
        <p14:creationId xmlns:p14="http://schemas.microsoft.com/office/powerpoint/2010/main" val="46439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3D8B-09F6-48F8-935A-8759DA8B4685}"/>
              </a:ext>
            </a:extLst>
          </p:cNvPr>
          <p:cNvSpPr>
            <a:spLocks noGrp="1"/>
          </p:cNvSpPr>
          <p:nvPr>
            <p:ph type="title"/>
          </p:nvPr>
        </p:nvSpPr>
        <p:spPr/>
        <p:txBody>
          <a:bodyPr/>
          <a:lstStyle/>
          <a:p>
            <a:r>
              <a:rPr lang="en-US" dirty="0"/>
              <a:t>Governance &amp; Leadership</a:t>
            </a:r>
          </a:p>
        </p:txBody>
      </p:sp>
      <p:sp>
        <p:nvSpPr>
          <p:cNvPr id="3" name="Content Placeholder 2">
            <a:extLst>
              <a:ext uri="{FF2B5EF4-FFF2-40B4-BE49-F238E27FC236}">
                <a16:creationId xmlns:a16="http://schemas.microsoft.com/office/drawing/2014/main" id="{6BD823FE-A8A0-4FFD-990F-185536C34765}"/>
              </a:ext>
            </a:extLst>
          </p:cNvPr>
          <p:cNvSpPr>
            <a:spLocks noGrp="1"/>
          </p:cNvSpPr>
          <p:nvPr>
            <p:ph idx="1"/>
          </p:nvPr>
        </p:nvSpPr>
        <p:spPr/>
        <p:txBody>
          <a:bodyPr anchor="t"/>
          <a:lstStyle/>
          <a:p>
            <a:pPr marL="0" indent="0">
              <a:buNone/>
            </a:pPr>
            <a:r>
              <a:rPr lang="en-US" b="1" i="1" dirty="0"/>
              <a:t>Standard: Governance and leadership.</a:t>
            </a:r>
            <a:r>
              <a:rPr lang="en-US" dirty="0"/>
              <a:t> </a:t>
            </a:r>
          </a:p>
          <a:p>
            <a:pPr marL="0" indent="0">
              <a:buNone/>
            </a:pPr>
            <a:r>
              <a:rPr lang="en-US" dirty="0"/>
              <a:t>The CAH's governing body or responsible individual is ultimately responsible for the CAH's QAPI program and is responsible and accountable for ensuring that the QAPI program meets the requirements of </a:t>
            </a:r>
            <a:r>
              <a:rPr lang="en-US" dirty="0">
                <a:hlinkClick r:id="rId3"/>
              </a:rPr>
              <a:t>paragraph (b)</a:t>
            </a:r>
            <a:r>
              <a:rPr lang="en-US" dirty="0"/>
              <a:t> of this section.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004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66F0-8AEC-42A8-8460-2C89A1468C26}"/>
              </a:ext>
            </a:extLst>
          </p:cNvPr>
          <p:cNvSpPr>
            <a:spLocks noGrp="1"/>
          </p:cNvSpPr>
          <p:nvPr>
            <p:ph type="title"/>
          </p:nvPr>
        </p:nvSpPr>
        <p:spPr/>
        <p:txBody>
          <a:bodyPr/>
          <a:lstStyle/>
          <a:p>
            <a:r>
              <a:rPr lang="en-US" dirty="0"/>
              <a:t>Program activities</a:t>
            </a:r>
          </a:p>
        </p:txBody>
      </p:sp>
      <p:sp>
        <p:nvSpPr>
          <p:cNvPr id="3" name="Content Placeholder 2">
            <a:extLst>
              <a:ext uri="{FF2B5EF4-FFF2-40B4-BE49-F238E27FC236}">
                <a16:creationId xmlns:a16="http://schemas.microsoft.com/office/drawing/2014/main" id="{47A7866D-EA1B-4AA0-98A1-273752EC0105}"/>
              </a:ext>
            </a:extLst>
          </p:cNvPr>
          <p:cNvSpPr>
            <a:spLocks noGrp="1"/>
          </p:cNvSpPr>
          <p:nvPr>
            <p:ph idx="1"/>
          </p:nvPr>
        </p:nvSpPr>
        <p:spPr/>
        <p:txBody>
          <a:bodyPr anchor="t"/>
          <a:lstStyle/>
          <a:p>
            <a:pPr marL="0" indent="0">
              <a:buNone/>
            </a:pPr>
            <a:r>
              <a:rPr lang="en-US" b="1" i="1" dirty="0"/>
              <a:t>Standard: Program activities.</a:t>
            </a:r>
            <a:r>
              <a:rPr lang="en-US" dirty="0"/>
              <a:t> For each of the areas listed in </a:t>
            </a:r>
            <a:r>
              <a:rPr lang="en-US" dirty="0">
                <a:hlinkClick r:id="rId3"/>
              </a:rPr>
              <a:t>paragraph (b)</a:t>
            </a:r>
            <a:r>
              <a:rPr lang="en-US" dirty="0"/>
              <a:t> (Design &amp; Scope)of this section, the CAH must: </a:t>
            </a:r>
          </a:p>
          <a:p>
            <a:r>
              <a:rPr lang="en-US" dirty="0"/>
              <a:t>(1) Focus on measures related to improved health outcomes that are shown to be predictive of desired patient outcomes. </a:t>
            </a:r>
          </a:p>
          <a:p>
            <a:r>
              <a:rPr lang="en-US" dirty="0"/>
              <a:t>(2) Use the measures to analyze and track its performance. </a:t>
            </a:r>
          </a:p>
          <a:p>
            <a:r>
              <a:rPr lang="en-US" dirty="0"/>
              <a:t>(3) Set priorities for performance improvement, considering either high-volume, high-risk services, or problem-prone areas.</a:t>
            </a:r>
          </a:p>
          <a:p>
            <a:endParaRPr lang="en-US" dirty="0"/>
          </a:p>
        </p:txBody>
      </p:sp>
    </p:spTree>
    <p:extLst>
      <p:ext uri="{BB962C8B-B14F-4D97-AF65-F5344CB8AC3E}">
        <p14:creationId xmlns:p14="http://schemas.microsoft.com/office/powerpoint/2010/main" val="200568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66F0-8AEC-42A8-8460-2C89A1468C26}"/>
              </a:ext>
            </a:extLst>
          </p:cNvPr>
          <p:cNvSpPr>
            <a:spLocks noGrp="1"/>
          </p:cNvSpPr>
          <p:nvPr>
            <p:ph type="title"/>
          </p:nvPr>
        </p:nvSpPr>
        <p:spPr/>
        <p:txBody>
          <a:bodyPr/>
          <a:lstStyle/>
          <a:p>
            <a:r>
              <a:rPr lang="en-US" dirty="0"/>
              <a:t>Program data collection and analysis</a:t>
            </a:r>
          </a:p>
        </p:txBody>
      </p:sp>
      <p:sp>
        <p:nvSpPr>
          <p:cNvPr id="3" name="Content Placeholder 2">
            <a:extLst>
              <a:ext uri="{FF2B5EF4-FFF2-40B4-BE49-F238E27FC236}">
                <a16:creationId xmlns:a16="http://schemas.microsoft.com/office/drawing/2014/main" id="{47A7866D-EA1B-4AA0-98A1-273752EC0105}"/>
              </a:ext>
            </a:extLst>
          </p:cNvPr>
          <p:cNvSpPr>
            <a:spLocks noGrp="1"/>
          </p:cNvSpPr>
          <p:nvPr>
            <p:ph idx="1"/>
          </p:nvPr>
        </p:nvSpPr>
        <p:spPr/>
        <p:txBody>
          <a:bodyPr anchor="t"/>
          <a:lstStyle/>
          <a:p>
            <a:pPr marL="0" indent="0">
              <a:buNone/>
            </a:pPr>
            <a:r>
              <a:rPr lang="en-US" b="1" i="1" dirty="0"/>
              <a:t>Standard: Program data collection and analysis.</a:t>
            </a:r>
            <a:r>
              <a:rPr lang="en-US" dirty="0"/>
              <a:t> The program must incorporate quality indicator data including patient care data, and other relevant data, in order to achieve the goals of the QAPI program.</a:t>
            </a:r>
          </a:p>
          <a:p>
            <a:pPr lvl="1"/>
            <a:r>
              <a:rPr lang="en-US" dirty="0"/>
              <a:t>Input from staff, residents, families, and others as appropriate. </a:t>
            </a:r>
          </a:p>
          <a:p>
            <a:pPr lvl="1"/>
            <a:r>
              <a:rPr lang="en-US" dirty="0"/>
              <a:t>Using benchmarks and performance indicators to monitor a wide range of care processes and outcomes.</a:t>
            </a:r>
          </a:p>
          <a:p>
            <a:pPr lvl="1"/>
            <a:r>
              <a:rPr lang="en-US" dirty="0"/>
              <a:t>Review findings against benchmarks and/or targets the facility has established for performance. </a:t>
            </a:r>
          </a:p>
        </p:txBody>
      </p:sp>
    </p:spTree>
    <p:extLst>
      <p:ext uri="{BB962C8B-B14F-4D97-AF65-F5344CB8AC3E}">
        <p14:creationId xmlns:p14="http://schemas.microsoft.com/office/powerpoint/2010/main" val="5966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93A4-9891-4E48-88F7-F3EF35FF600F}"/>
              </a:ext>
            </a:extLst>
          </p:cNvPr>
          <p:cNvSpPr>
            <a:spLocks noGrp="1"/>
          </p:cNvSpPr>
          <p:nvPr>
            <p:ph type="title"/>
          </p:nvPr>
        </p:nvSpPr>
        <p:spPr/>
        <p:txBody>
          <a:bodyPr/>
          <a:lstStyle/>
          <a:p>
            <a:r>
              <a:rPr lang="en-US" b="1" i="1" dirty="0"/>
              <a:t>Unified and integrated QAPI </a:t>
            </a:r>
            <a:r>
              <a:rPr lang="en-US" b="1" i="1" dirty="0" err="1"/>
              <a:t>programS</a:t>
            </a:r>
            <a:endParaRPr lang="en-US" dirty="0"/>
          </a:p>
        </p:txBody>
      </p:sp>
      <p:sp>
        <p:nvSpPr>
          <p:cNvPr id="3" name="Content Placeholder 2">
            <a:extLst>
              <a:ext uri="{FF2B5EF4-FFF2-40B4-BE49-F238E27FC236}">
                <a16:creationId xmlns:a16="http://schemas.microsoft.com/office/drawing/2014/main" id="{59289553-4C4B-46C4-96A9-D44D4DDAEA8C}"/>
              </a:ext>
            </a:extLst>
          </p:cNvPr>
          <p:cNvSpPr>
            <a:spLocks noGrp="1"/>
          </p:cNvSpPr>
          <p:nvPr>
            <p:ph idx="1"/>
          </p:nvPr>
        </p:nvSpPr>
        <p:spPr>
          <a:xfrm>
            <a:off x="581191" y="1979774"/>
            <a:ext cx="11029615" cy="4398724"/>
          </a:xfrm>
        </p:spPr>
        <p:txBody>
          <a:bodyPr anchor="t">
            <a:normAutofit fontScale="92500" lnSpcReduction="10000"/>
          </a:bodyPr>
          <a:lstStyle/>
          <a:p>
            <a:pPr marL="0" indent="0">
              <a:buNone/>
            </a:pPr>
            <a:r>
              <a:rPr lang="en-US" b="1" i="1" dirty="0"/>
              <a:t>Standard: Unified and integrated QAPI program for a CAH in a multi-facility system.</a:t>
            </a:r>
            <a:r>
              <a:rPr lang="en-US" dirty="0"/>
              <a:t> </a:t>
            </a:r>
            <a:r>
              <a:rPr lang="en-US" sz="1900" dirty="0"/>
              <a:t>If a CAH is part of a system consisting of multiple separately certified hospitals, CAHs, and/or REHs using a system governing body that is legally responsible for the conduct of two or more hospitals, CAHs, and/or REHs, the system governing body can elect to have a unified and integrated QAPI program for all of its member facilities after determining that such a decision is in accordance with all applicable state and local laws. </a:t>
            </a:r>
          </a:p>
          <a:p>
            <a:pPr marL="0" indent="0">
              <a:buNone/>
            </a:pPr>
            <a:r>
              <a:rPr lang="en-US" sz="1900" u="sng" dirty="0"/>
              <a:t>The system governing body is responsible and accountable</a:t>
            </a:r>
            <a:r>
              <a:rPr lang="en-US" sz="1900" dirty="0"/>
              <a:t> for ensuring that each of its separately certified CAHs meets all of the requirements of this section. Each separately certified CAH subject to the system governing body must demonstrate that: </a:t>
            </a:r>
          </a:p>
          <a:p>
            <a:r>
              <a:rPr lang="en-US" sz="1900" dirty="0"/>
              <a:t>(1) The unified and integrated QAPI program is established in a manner that </a:t>
            </a:r>
            <a:r>
              <a:rPr lang="en-US" sz="1900" b="1" dirty="0"/>
              <a:t>takes into account each member CAH's unique circumstances and any significant differences in patient populations and services offered in each CAH</a:t>
            </a:r>
            <a:endParaRPr lang="en-US" sz="1900" dirty="0"/>
          </a:p>
          <a:p>
            <a:r>
              <a:rPr lang="en-US" sz="1900" dirty="0"/>
              <a:t>(2) The unified and integrated QAPI program establishes and implements policies and procedures to ensure that the needs and concerns of each of its separately certified CAHs, regardless of practice or location, are given due consideration, and that the unified and integrated QAPI program has mechanisms in place to ensure that issues localized to particular CAHs are duly considered and addressed.</a:t>
            </a:r>
          </a:p>
          <a:p>
            <a:pPr marL="0" indent="0">
              <a:buNone/>
            </a:pPr>
            <a:endParaRPr lang="en-US" dirty="0"/>
          </a:p>
        </p:txBody>
      </p:sp>
    </p:spTree>
    <p:extLst>
      <p:ext uri="{BB962C8B-B14F-4D97-AF65-F5344CB8AC3E}">
        <p14:creationId xmlns:p14="http://schemas.microsoft.com/office/powerpoint/2010/main" val="10730653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1115</TotalTime>
  <Words>2633</Words>
  <Application>Microsoft Office PowerPoint</Application>
  <PresentationFormat>Widescreen</PresentationFormat>
  <Paragraphs>268</Paragraphs>
  <Slides>34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Gill Sans MT</vt:lpstr>
      <vt:lpstr>Wingdings</vt:lpstr>
      <vt:lpstr>Wingdings 2</vt:lpstr>
      <vt:lpstr>Dividend</vt:lpstr>
      <vt:lpstr>QAPI</vt:lpstr>
      <vt:lpstr>What is QAPI?</vt:lpstr>
      <vt:lpstr>What is QAPI</vt:lpstr>
      <vt:lpstr>CAH Regulations</vt:lpstr>
      <vt:lpstr>Design &amp; Scope </vt:lpstr>
      <vt:lpstr>Governance &amp; Leadership</vt:lpstr>
      <vt:lpstr>Program activities</vt:lpstr>
      <vt:lpstr>Program data collection and analysis</vt:lpstr>
      <vt:lpstr>Unified and integrated QAPI programS</vt:lpstr>
      <vt:lpstr>Measure Prioritization</vt:lpstr>
      <vt:lpstr>CHOOSING measures</vt:lpstr>
      <vt:lpstr>PowerPoint Presentation</vt:lpstr>
      <vt:lpstr>Measure CROSSWALK</vt:lpstr>
      <vt:lpstr>Measure CROSSWALK</vt:lpstr>
      <vt:lpstr>Crosswalk </vt:lpstr>
      <vt:lpstr>MULTIDISCIPLINARY ENGAGEMENT</vt:lpstr>
      <vt:lpstr>QAPI DaSHBOARD</vt:lpstr>
      <vt:lpstr>Building a program</vt:lpstr>
      <vt:lpstr>Credit: Virginia Mason (From MHCC QAPI Session by Jamie moran)</vt:lpstr>
      <vt:lpstr>PowerPoint Presentation</vt:lpstr>
      <vt:lpstr>PowerPoint Presentation</vt:lpstr>
      <vt:lpstr>PowerPoint Presentation</vt:lpstr>
      <vt:lpstr>PowerPoint Presentation</vt:lpstr>
      <vt:lpstr>PowerPoint Presentation</vt:lpstr>
      <vt:lpstr>PowerPoint Presentation</vt:lpstr>
      <vt:lpstr>Engagement</vt:lpstr>
      <vt:lpstr>Why is QAPI Important?</vt:lpstr>
      <vt:lpstr>Rules of engagement</vt:lpstr>
      <vt:lpstr>Rules of engagement</vt:lpstr>
      <vt:lpstr>RULES OF Engagement</vt:lpstr>
      <vt:lpstr>Resistance Audit</vt:lpstr>
      <vt:lpstr>Rules of engagement</vt:lpstr>
      <vt:lpstr>RULES OF ENGAGEMENT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QIC &amp; DON Regional meetings</dc:title>
  <dc:creator>Jennifer Wagner</dc:creator>
  <cp:lastModifiedBy>Jennifer Wagner</cp:lastModifiedBy>
  <cp:revision>66</cp:revision>
  <cp:lastPrinted>2023-10-05T20:21:11Z</cp:lastPrinted>
  <dcterms:created xsi:type="dcterms:W3CDTF">2023-09-13T18:21:33Z</dcterms:created>
  <dcterms:modified xsi:type="dcterms:W3CDTF">2023-10-06T02:07:41Z</dcterms:modified>
</cp:coreProperties>
</file>