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sldIdLst>
    <p:sldId id="256" r:id="rId2"/>
    <p:sldId id="424" r:id="rId3"/>
    <p:sldId id="426" r:id="rId4"/>
    <p:sldId id="425" r:id="rId5"/>
    <p:sldId id="427" r:id="rId6"/>
    <p:sldId id="428" r:id="rId7"/>
    <p:sldId id="42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7" autoAdjust="0"/>
    <p:restoredTop sz="94660"/>
  </p:normalViewPr>
  <p:slideViewPr>
    <p:cSldViewPr snapToGrid="0">
      <p:cViewPr varScale="1">
        <p:scale>
          <a:sx n="83" d="100"/>
          <a:sy n="83" d="100"/>
        </p:scale>
        <p:origin x="126" y="1734"/>
      </p:cViewPr>
      <p:guideLst/>
    </p:cSldViewPr>
  </p:slideViewPr>
  <p:notesTextViewPr>
    <p:cViewPr>
      <p:scale>
        <a:sx n="1" d="1"/>
        <a:sy n="1" d="1"/>
      </p:scale>
      <p:origin x="0" y="0"/>
    </p:cViewPr>
  </p:notesTextViewPr>
  <p:notesViewPr>
    <p:cSldViewPr snapToGrid="0">
      <p:cViewPr varScale="1">
        <p:scale>
          <a:sx n="121" d="100"/>
          <a:sy n="121" d="100"/>
        </p:scale>
        <p:origin x="241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15990B-30A7-4933-8D10-47A475970BD5}" type="datetimeFigureOut">
              <a:rPr lang="en-US" smtClean="0"/>
              <a:t>10/5/2023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E685ED-D3E0-4690-9E0E-8E979280FD43}" type="slidenum">
              <a:rPr lang="en-US" smtClean="0"/>
              <a:t>‹#›</a:t>
            </a:fld>
            <a:endParaRPr lang="en-US"/>
          </a:p>
        </p:txBody>
      </p:sp>
    </p:spTree>
    <p:extLst>
      <p:ext uri="{BB962C8B-B14F-4D97-AF65-F5344CB8AC3E}">
        <p14:creationId xmlns:p14="http://schemas.microsoft.com/office/powerpoint/2010/main" val="2610117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10/5/2023</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10/5/2023</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9" name="Freeform 11"/>
          <p:cNvSpPr>
            <a:spLocks/>
          </p:cNvSpPr>
          <p:nvPr userDrawn="1"/>
        </p:nvSpPr>
        <p:spPr bwMode="auto">
          <a:xfrm>
            <a:off x="-6350" y="6355334"/>
            <a:ext cx="4796997" cy="502666"/>
          </a:xfrm>
          <a:custGeom>
            <a:avLst/>
            <a:gdLst>
              <a:gd name="T0" fmla="*/ 0 w 2214"/>
              <a:gd name="T1" fmla="*/ 0 h 232"/>
              <a:gd name="T2" fmla="*/ 0 w 2214"/>
              <a:gd name="T3" fmla="*/ 232 h 232"/>
              <a:gd name="T4" fmla="*/ 2214 w 2214"/>
              <a:gd name="T5" fmla="*/ 232 h 232"/>
              <a:gd name="T6" fmla="*/ 0 w 2214"/>
              <a:gd name="T7" fmla="*/ 0 h 232"/>
            </a:gdLst>
            <a:ahLst/>
            <a:cxnLst>
              <a:cxn ang="0">
                <a:pos x="T0" y="T1"/>
              </a:cxn>
              <a:cxn ang="0">
                <a:pos x="T2" y="T3"/>
              </a:cxn>
              <a:cxn ang="0">
                <a:pos x="T4" y="T5"/>
              </a:cxn>
              <a:cxn ang="0">
                <a:pos x="T6" y="T7"/>
              </a:cxn>
            </a:cxnLst>
            <a:rect l="0" t="0" r="r" b="b"/>
            <a:pathLst>
              <a:path w="2214" h="232">
                <a:moveTo>
                  <a:pt x="0" y="0"/>
                </a:moveTo>
                <a:lnTo>
                  <a:pt x="0" y="232"/>
                </a:lnTo>
                <a:lnTo>
                  <a:pt x="2214" y="232"/>
                </a:lnTo>
                <a:lnTo>
                  <a:pt x="0" y="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10" name="Freeform 12"/>
          <p:cNvSpPr>
            <a:spLocks/>
          </p:cNvSpPr>
          <p:nvPr userDrawn="1"/>
        </p:nvSpPr>
        <p:spPr bwMode="auto">
          <a:xfrm>
            <a:off x="-6350" y="6032500"/>
            <a:ext cx="12217826" cy="825500"/>
          </a:xfrm>
          <a:custGeom>
            <a:avLst/>
            <a:gdLst>
              <a:gd name="T0" fmla="*/ 5639 w 5639"/>
              <a:gd name="T1" fmla="*/ 0 h 381"/>
              <a:gd name="T2" fmla="*/ 0 w 5639"/>
              <a:gd name="T3" fmla="*/ 381 h 381"/>
              <a:gd name="T4" fmla="*/ 5639 w 5639"/>
              <a:gd name="T5" fmla="*/ 381 h 381"/>
              <a:gd name="T6" fmla="*/ 5639 w 5639"/>
              <a:gd name="T7" fmla="*/ 0 h 381"/>
            </a:gdLst>
            <a:ahLst/>
            <a:cxnLst>
              <a:cxn ang="0">
                <a:pos x="T0" y="T1"/>
              </a:cxn>
              <a:cxn ang="0">
                <a:pos x="T2" y="T3"/>
              </a:cxn>
              <a:cxn ang="0">
                <a:pos x="T4" y="T5"/>
              </a:cxn>
              <a:cxn ang="0">
                <a:pos x="T6" y="T7"/>
              </a:cxn>
            </a:cxnLst>
            <a:rect l="0" t="0" r="r" b="b"/>
            <a:pathLst>
              <a:path w="5639" h="381">
                <a:moveTo>
                  <a:pt x="5639" y="0"/>
                </a:moveTo>
                <a:lnTo>
                  <a:pt x="0" y="381"/>
                </a:lnTo>
                <a:lnTo>
                  <a:pt x="5639" y="381"/>
                </a:lnTo>
                <a:lnTo>
                  <a:pt x="5639" y="0"/>
                </a:lnTo>
                <a:close/>
              </a:path>
            </a:pathLst>
          </a:custGeom>
          <a:solidFill>
            <a:schemeClr val="tx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13"/>
          <p:cNvSpPr>
            <a:spLocks/>
          </p:cNvSpPr>
          <p:nvPr userDrawn="1"/>
        </p:nvSpPr>
        <p:spPr bwMode="auto">
          <a:xfrm>
            <a:off x="-6350" y="6260000"/>
            <a:ext cx="12217826" cy="598000"/>
          </a:xfrm>
          <a:custGeom>
            <a:avLst/>
            <a:gdLst>
              <a:gd name="T0" fmla="*/ 5639 w 5639"/>
              <a:gd name="T1" fmla="*/ 0 h 276"/>
              <a:gd name="T2" fmla="*/ 0 w 5639"/>
              <a:gd name="T3" fmla="*/ 276 h 276"/>
              <a:gd name="T4" fmla="*/ 5639 w 5639"/>
              <a:gd name="T5" fmla="*/ 276 h 276"/>
              <a:gd name="T6" fmla="*/ 5639 w 5639"/>
              <a:gd name="T7" fmla="*/ 0 h 276"/>
            </a:gdLst>
            <a:ahLst/>
            <a:cxnLst>
              <a:cxn ang="0">
                <a:pos x="T0" y="T1"/>
              </a:cxn>
              <a:cxn ang="0">
                <a:pos x="T2" y="T3"/>
              </a:cxn>
              <a:cxn ang="0">
                <a:pos x="T4" y="T5"/>
              </a:cxn>
              <a:cxn ang="0">
                <a:pos x="T6" y="T7"/>
              </a:cxn>
            </a:cxnLst>
            <a:rect l="0" t="0" r="r" b="b"/>
            <a:pathLst>
              <a:path w="5639" h="276">
                <a:moveTo>
                  <a:pt x="5639" y="0"/>
                </a:moveTo>
                <a:lnTo>
                  <a:pt x="0" y="276"/>
                </a:lnTo>
                <a:lnTo>
                  <a:pt x="5639" y="276"/>
                </a:lnTo>
                <a:lnTo>
                  <a:pt x="5639" y="0"/>
                </a:lnTo>
                <a:close/>
              </a:path>
            </a:pathLst>
          </a:custGeom>
          <a:gradFill>
            <a:gsLst>
              <a:gs pos="51000">
                <a:schemeClr val="accent1"/>
              </a:gs>
              <a:gs pos="100000">
                <a:schemeClr val="accent1">
                  <a:lumMod val="75000"/>
                </a:schemeClr>
              </a:gs>
            </a:gsLst>
            <a:lin ang="0" scaled="1"/>
          </a:gra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8"/>
          <p:cNvSpPr>
            <a:spLocks/>
          </p:cNvSpPr>
          <p:nvPr userDrawn="1"/>
        </p:nvSpPr>
        <p:spPr bwMode="auto">
          <a:xfrm flipH="1">
            <a:off x="1588" y="-22224"/>
            <a:ext cx="12193588" cy="254500"/>
          </a:xfrm>
          <a:custGeom>
            <a:avLst/>
            <a:gdLst>
              <a:gd name="T0" fmla="*/ 4374 w 7681"/>
              <a:gd name="T1" fmla="*/ 0 h 765"/>
              <a:gd name="T2" fmla="*/ 0 w 7681"/>
              <a:gd name="T3" fmla="*/ 55 h 765"/>
              <a:gd name="T4" fmla="*/ 0 w 7681"/>
              <a:gd name="T5" fmla="*/ 159 h 765"/>
              <a:gd name="T6" fmla="*/ 7681 w 7681"/>
              <a:gd name="T7" fmla="*/ 765 h 765"/>
              <a:gd name="T8" fmla="*/ 7681 w 7681"/>
              <a:gd name="T9" fmla="*/ 0 h 765"/>
              <a:gd name="T10" fmla="*/ 4374 w 7681"/>
              <a:gd name="T11" fmla="*/ 0 h 765"/>
            </a:gdLst>
            <a:ahLst/>
            <a:cxnLst>
              <a:cxn ang="0">
                <a:pos x="T0" y="T1"/>
              </a:cxn>
              <a:cxn ang="0">
                <a:pos x="T2" y="T3"/>
              </a:cxn>
              <a:cxn ang="0">
                <a:pos x="T4" y="T5"/>
              </a:cxn>
              <a:cxn ang="0">
                <a:pos x="T6" y="T7"/>
              </a:cxn>
              <a:cxn ang="0">
                <a:pos x="T8" y="T9"/>
              </a:cxn>
              <a:cxn ang="0">
                <a:pos x="T10" y="T11"/>
              </a:cxn>
            </a:cxnLst>
            <a:rect l="0" t="0" r="r" b="b"/>
            <a:pathLst>
              <a:path w="7681" h="765">
                <a:moveTo>
                  <a:pt x="4374" y="0"/>
                </a:moveTo>
                <a:lnTo>
                  <a:pt x="0" y="55"/>
                </a:lnTo>
                <a:lnTo>
                  <a:pt x="0" y="159"/>
                </a:lnTo>
                <a:lnTo>
                  <a:pt x="7681" y="765"/>
                </a:lnTo>
                <a:lnTo>
                  <a:pt x="7681" y="0"/>
                </a:lnTo>
                <a:lnTo>
                  <a:pt x="4374"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9"/>
          <p:cNvSpPr>
            <a:spLocks/>
          </p:cNvSpPr>
          <p:nvPr userDrawn="1"/>
        </p:nvSpPr>
        <p:spPr bwMode="auto">
          <a:xfrm>
            <a:off x="1588" y="-22225"/>
            <a:ext cx="12193588" cy="254500"/>
          </a:xfrm>
          <a:custGeom>
            <a:avLst/>
            <a:gdLst>
              <a:gd name="T0" fmla="*/ 0 w 7681"/>
              <a:gd name="T1" fmla="*/ 0 h 377"/>
              <a:gd name="T2" fmla="*/ 0 w 7681"/>
              <a:gd name="T3" fmla="*/ 81 h 377"/>
              <a:gd name="T4" fmla="*/ 7681 w 7681"/>
              <a:gd name="T5" fmla="*/ 377 h 377"/>
              <a:gd name="T6" fmla="*/ 7681 w 7681"/>
              <a:gd name="T7" fmla="*/ 0 h 377"/>
              <a:gd name="T8" fmla="*/ 0 w 7681"/>
              <a:gd name="T9" fmla="*/ 0 h 377"/>
            </a:gdLst>
            <a:ahLst/>
            <a:cxnLst>
              <a:cxn ang="0">
                <a:pos x="T0" y="T1"/>
              </a:cxn>
              <a:cxn ang="0">
                <a:pos x="T2" y="T3"/>
              </a:cxn>
              <a:cxn ang="0">
                <a:pos x="T4" y="T5"/>
              </a:cxn>
              <a:cxn ang="0">
                <a:pos x="T6" y="T7"/>
              </a:cxn>
              <a:cxn ang="0">
                <a:pos x="T8" y="T9"/>
              </a:cxn>
            </a:cxnLst>
            <a:rect l="0" t="0" r="r" b="b"/>
            <a:pathLst>
              <a:path w="7681" h="377">
                <a:moveTo>
                  <a:pt x="0" y="0"/>
                </a:moveTo>
                <a:lnTo>
                  <a:pt x="0" y="81"/>
                </a:lnTo>
                <a:lnTo>
                  <a:pt x="7681" y="377"/>
                </a:lnTo>
                <a:lnTo>
                  <a:pt x="7681" y="0"/>
                </a:lnTo>
                <a:lnTo>
                  <a:pt x="0"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Title 1"/>
          <p:cNvSpPr>
            <a:spLocks noGrp="1"/>
          </p:cNvSpPr>
          <p:nvPr userDrawn="1">
            <p:ph type="title"/>
          </p:nvPr>
        </p:nvSpPr>
        <p:spPr>
          <a:xfrm>
            <a:off x="381000" y="519601"/>
            <a:ext cx="10515600" cy="763588"/>
          </a:xfrm>
        </p:spPr>
        <p:txBody>
          <a:bodyPr>
            <a:normAutofit/>
          </a:bodyPr>
          <a:lstStyle>
            <a:lvl1pPr>
              <a:defRPr sz="4800" b="1"/>
            </a:lvl1pPr>
          </a:lstStyle>
          <a:p>
            <a:r>
              <a:rPr lang="en-US" dirty="0"/>
              <a:t>Click to edit Master title style</a:t>
            </a:r>
          </a:p>
        </p:txBody>
      </p:sp>
      <p:pic>
        <p:nvPicPr>
          <p:cNvPr id="12" name="Picture 11">
            <a:extLst>
              <a:ext uri="{FF2B5EF4-FFF2-40B4-BE49-F238E27FC236}">
                <a16:creationId xmlns:a16="http://schemas.microsoft.com/office/drawing/2014/main" id="{4CEEB79B-17BE-49E8-BE49-5DD791A9826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52632" y="5480148"/>
            <a:ext cx="2139516" cy="695343"/>
          </a:xfrm>
          <a:prstGeom prst="rect">
            <a:avLst/>
          </a:prstGeom>
        </p:spPr>
      </p:pic>
    </p:spTree>
    <p:extLst>
      <p:ext uri="{BB962C8B-B14F-4D97-AF65-F5344CB8AC3E}">
        <p14:creationId xmlns:p14="http://schemas.microsoft.com/office/powerpoint/2010/main" val="40714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10/5/2023</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10/5/2023</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10/5/2023</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qualitynet.cms.gov/inpatient/iqr/measures#tab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qualitynet.cms.gov/files/6269ba5b5e40610016f30237?filename=ScrnSocDrvrs_%20Scrn_Pos_Specs.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3135C-A919-485B-BF33-2D35C7B2B88F}"/>
              </a:ext>
            </a:extLst>
          </p:cNvPr>
          <p:cNvSpPr>
            <a:spLocks noGrp="1"/>
          </p:cNvSpPr>
          <p:nvPr>
            <p:ph type="ctrTitle"/>
          </p:nvPr>
        </p:nvSpPr>
        <p:spPr/>
        <p:txBody>
          <a:bodyPr/>
          <a:lstStyle/>
          <a:p>
            <a:r>
              <a:rPr lang="en-US" dirty="0"/>
              <a:t>SDOH Screening</a:t>
            </a:r>
          </a:p>
        </p:txBody>
      </p:sp>
      <p:sp>
        <p:nvSpPr>
          <p:cNvPr id="3" name="Subtitle 2">
            <a:extLst>
              <a:ext uri="{FF2B5EF4-FFF2-40B4-BE49-F238E27FC236}">
                <a16:creationId xmlns:a16="http://schemas.microsoft.com/office/drawing/2014/main" id="{F08F0661-A621-4A4A-AC2F-B4C3E7FD64B8}"/>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625153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866F0DF-A0F4-4CFB-BB08-AA0101D2DAC4}"/>
              </a:ext>
            </a:extLst>
          </p:cNvPr>
          <p:cNvPicPr>
            <a:picLocks noChangeAspect="1"/>
          </p:cNvPicPr>
          <p:nvPr/>
        </p:nvPicPr>
        <p:blipFill>
          <a:blip r:embed="rId2"/>
          <a:stretch>
            <a:fillRect/>
          </a:stretch>
        </p:blipFill>
        <p:spPr>
          <a:xfrm>
            <a:off x="142875" y="165790"/>
            <a:ext cx="11906250" cy="6692210"/>
          </a:xfrm>
          <a:prstGeom prst="rect">
            <a:avLst/>
          </a:prstGeom>
        </p:spPr>
      </p:pic>
      <p:sp>
        <p:nvSpPr>
          <p:cNvPr id="3" name="Oval 2">
            <a:extLst>
              <a:ext uri="{FF2B5EF4-FFF2-40B4-BE49-F238E27FC236}">
                <a16:creationId xmlns:a16="http://schemas.microsoft.com/office/drawing/2014/main" id="{F5E1A23A-94FF-443E-8ADD-510997404F0A}"/>
              </a:ext>
            </a:extLst>
          </p:cNvPr>
          <p:cNvSpPr/>
          <p:nvPr/>
        </p:nvSpPr>
        <p:spPr>
          <a:xfrm>
            <a:off x="7010400" y="2419350"/>
            <a:ext cx="2495550" cy="4438650"/>
          </a:xfrm>
          <a:prstGeom prst="ellipse">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48217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91257-5E91-4346-B871-83E832CE63F1}"/>
              </a:ext>
            </a:extLst>
          </p:cNvPr>
          <p:cNvSpPr>
            <a:spLocks noGrp="1"/>
          </p:cNvSpPr>
          <p:nvPr>
            <p:ph type="title"/>
          </p:nvPr>
        </p:nvSpPr>
        <p:spPr/>
        <p:txBody>
          <a:bodyPr/>
          <a:lstStyle/>
          <a:p>
            <a:r>
              <a:rPr lang="en-US" dirty="0"/>
              <a:t>Screening for Social Drivers of Health</a:t>
            </a:r>
          </a:p>
        </p:txBody>
      </p:sp>
      <p:sp>
        <p:nvSpPr>
          <p:cNvPr id="3" name="Content Placeholder 2">
            <a:extLst>
              <a:ext uri="{FF2B5EF4-FFF2-40B4-BE49-F238E27FC236}">
                <a16:creationId xmlns:a16="http://schemas.microsoft.com/office/drawing/2014/main" id="{85D4B1A8-69FA-499F-8709-E33DA1332232}"/>
              </a:ext>
            </a:extLst>
          </p:cNvPr>
          <p:cNvSpPr>
            <a:spLocks noGrp="1"/>
          </p:cNvSpPr>
          <p:nvPr>
            <p:ph idx="1"/>
          </p:nvPr>
        </p:nvSpPr>
        <p:spPr>
          <a:xfrm>
            <a:off x="390526" y="1876426"/>
            <a:ext cx="11220282" cy="3982374"/>
          </a:xfrm>
        </p:spPr>
        <p:txBody>
          <a:bodyPr>
            <a:normAutofit fontScale="92500" lnSpcReduction="20000"/>
          </a:bodyPr>
          <a:lstStyle/>
          <a:p>
            <a:pPr marL="0" indent="0">
              <a:buNone/>
            </a:pPr>
            <a:r>
              <a:rPr lang="en-US" b="1" dirty="0"/>
              <a:t>Background | New CMS Inpatient Quality Reporting (IQR) measure</a:t>
            </a:r>
            <a:endParaRPr lang="en-US" dirty="0"/>
          </a:p>
          <a:p>
            <a:pPr marL="0" indent="0">
              <a:buNone/>
            </a:pPr>
            <a:r>
              <a:rPr lang="en-US" b="1" dirty="0"/>
              <a:t>Submission | Annual numerator and denominator submission through HQR</a:t>
            </a:r>
          </a:p>
          <a:p>
            <a:pPr marL="0" indent="0">
              <a:buNone/>
            </a:pPr>
            <a:r>
              <a:rPr lang="en-US" b="1" dirty="0"/>
              <a:t>Description | Percent of patients 18 and older admitted for an inpatient stay that are screened for all of the following </a:t>
            </a:r>
            <a:r>
              <a:rPr lang="en-US" b="1" dirty="0">
                <a:solidFill>
                  <a:schemeClr val="accent2">
                    <a:lumMod val="75000"/>
                  </a:schemeClr>
                </a:solidFill>
              </a:rPr>
              <a:t>health-related social needs (HRSNs):</a:t>
            </a:r>
          </a:p>
          <a:p>
            <a:pPr lvl="1"/>
            <a:r>
              <a:rPr lang="en-US" dirty="0"/>
              <a:t>Food insecurity</a:t>
            </a:r>
          </a:p>
          <a:p>
            <a:pPr lvl="1"/>
            <a:r>
              <a:rPr lang="en-US" dirty="0"/>
              <a:t>Housing instability</a:t>
            </a:r>
          </a:p>
          <a:p>
            <a:pPr lvl="1"/>
            <a:r>
              <a:rPr lang="en-US" dirty="0"/>
              <a:t>Transportation needs</a:t>
            </a:r>
          </a:p>
          <a:p>
            <a:pPr lvl="1"/>
            <a:r>
              <a:rPr lang="en-US" dirty="0"/>
              <a:t>Utility difficulties</a:t>
            </a:r>
          </a:p>
          <a:p>
            <a:pPr lvl="1"/>
            <a:r>
              <a:rPr lang="en-US" dirty="0"/>
              <a:t>Interpersonal safety</a:t>
            </a:r>
          </a:p>
          <a:p>
            <a:pPr marL="0" indent="0">
              <a:buNone/>
            </a:pPr>
            <a:r>
              <a:rPr lang="en-US" b="1" dirty="0"/>
              <a:t>Additional information:</a:t>
            </a:r>
          </a:p>
          <a:p>
            <a:pPr lvl="1"/>
            <a:r>
              <a:rPr lang="en-US" dirty="0"/>
              <a:t>CMS is not requiring a specific screening tool be used, but all five areas of HRSN must be included. A list of suggested tools is available.</a:t>
            </a:r>
          </a:p>
          <a:p>
            <a:pPr lvl="1"/>
            <a:r>
              <a:rPr lang="en-US" dirty="0"/>
              <a:t>First available reporting timeline is spring 2024 (reflecting patients admitted in CY 2023)</a:t>
            </a:r>
          </a:p>
          <a:p>
            <a:pPr lvl="1"/>
            <a:r>
              <a:rPr lang="en-US" dirty="0">
                <a:hlinkClick r:id="rId2"/>
              </a:rPr>
              <a:t>Specifications</a:t>
            </a:r>
            <a:r>
              <a:rPr lang="en-US" dirty="0"/>
              <a:t> &amp; Frequently Asked Questions</a:t>
            </a:r>
          </a:p>
        </p:txBody>
      </p:sp>
    </p:spTree>
    <p:extLst>
      <p:ext uri="{BB962C8B-B14F-4D97-AF65-F5344CB8AC3E}">
        <p14:creationId xmlns:p14="http://schemas.microsoft.com/office/powerpoint/2010/main" val="659517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91257-5E91-4346-B871-83E832CE63F1}"/>
              </a:ext>
            </a:extLst>
          </p:cNvPr>
          <p:cNvSpPr>
            <a:spLocks noGrp="1"/>
          </p:cNvSpPr>
          <p:nvPr>
            <p:ph type="title"/>
          </p:nvPr>
        </p:nvSpPr>
        <p:spPr/>
        <p:txBody>
          <a:bodyPr/>
          <a:lstStyle/>
          <a:p>
            <a:r>
              <a:rPr lang="en-US" dirty="0"/>
              <a:t>Screen positive for social drivers of health</a:t>
            </a:r>
          </a:p>
        </p:txBody>
      </p:sp>
      <p:sp>
        <p:nvSpPr>
          <p:cNvPr id="3" name="Content Placeholder 2">
            <a:extLst>
              <a:ext uri="{FF2B5EF4-FFF2-40B4-BE49-F238E27FC236}">
                <a16:creationId xmlns:a16="http://schemas.microsoft.com/office/drawing/2014/main" id="{85D4B1A8-69FA-499F-8709-E33DA1332232}"/>
              </a:ext>
            </a:extLst>
          </p:cNvPr>
          <p:cNvSpPr>
            <a:spLocks noGrp="1"/>
          </p:cNvSpPr>
          <p:nvPr>
            <p:ph idx="1"/>
          </p:nvPr>
        </p:nvSpPr>
        <p:spPr>
          <a:xfrm>
            <a:off x="390526" y="2076451"/>
            <a:ext cx="11220282" cy="3982374"/>
          </a:xfrm>
        </p:spPr>
        <p:txBody>
          <a:bodyPr>
            <a:normAutofit fontScale="92500" lnSpcReduction="20000"/>
          </a:bodyPr>
          <a:lstStyle/>
          <a:p>
            <a:pPr marL="0" indent="0">
              <a:buNone/>
            </a:pPr>
            <a:r>
              <a:rPr lang="en-US" b="1" dirty="0"/>
              <a:t>Background | New CMS Inpatient Quality Reporting (IQR) measure</a:t>
            </a:r>
            <a:endParaRPr lang="en-US" dirty="0"/>
          </a:p>
          <a:p>
            <a:pPr marL="0" indent="0">
              <a:buNone/>
            </a:pPr>
            <a:r>
              <a:rPr lang="en-US" b="1" dirty="0"/>
              <a:t>Submission | Annual numerator and denominator submission through HQR</a:t>
            </a:r>
          </a:p>
          <a:p>
            <a:pPr marL="0" indent="0">
              <a:buNone/>
            </a:pPr>
            <a:r>
              <a:rPr lang="en-US" b="1" dirty="0"/>
              <a:t>Description | Screen positive rate for social drivers of health calculated as five separate rates. </a:t>
            </a:r>
          </a:p>
          <a:p>
            <a:pPr lvl="1"/>
            <a:r>
              <a:rPr lang="en-US" dirty="0"/>
              <a:t>Food insecurity</a:t>
            </a:r>
          </a:p>
          <a:p>
            <a:pPr lvl="1"/>
            <a:r>
              <a:rPr lang="en-US" dirty="0"/>
              <a:t>Housing instability</a:t>
            </a:r>
          </a:p>
          <a:p>
            <a:pPr lvl="1"/>
            <a:r>
              <a:rPr lang="en-US" dirty="0"/>
              <a:t>Transportation needs</a:t>
            </a:r>
          </a:p>
          <a:p>
            <a:pPr lvl="1"/>
            <a:r>
              <a:rPr lang="en-US" dirty="0"/>
              <a:t>Utility difficulties</a:t>
            </a:r>
          </a:p>
          <a:p>
            <a:pPr lvl="1"/>
            <a:r>
              <a:rPr lang="en-US" dirty="0"/>
              <a:t>Interpersonal safety</a:t>
            </a:r>
          </a:p>
          <a:p>
            <a:pPr marL="0" indent="0">
              <a:buNone/>
            </a:pPr>
            <a:r>
              <a:rPr lang="en-US" b="1" dirty="0"/>
              <a:t>Additional information:</a:t>
            </a:r>
          </a:p>
          <a:p>
            <a:pPr lvl="1"/>
            <a:r>
              <a:rPr lang="en-US" dirty="0"/>
              <a:t>Screen positive rate is </a:t>
            </a:r>
            <a:r>
              <a:rPr lang="en-US" b="1" dirty="0"/>
              <a:t>NOT</a:t>
            </a:r>
            <a:r>
              <a:rPr lang="en-US" dirty="0"/>
              <a:t> a measure of performance</a:t>
            </a:r>
          </a:p>
          <a:p>
            <a:pPr lvl="1"/>
            <a:r>
              <a:rPr lang="en-US" dirty="0"/>
              <a:t>Timeline aligns with SDOH Screening</a:t>
            </a:r>
          </a:p>
          <a:p>
            <a:pPr lvl="1"/>
            <a:r>
              <a:rPr lang="en-US" dirty="0">
                <a:hlinkClick r:id="rId2"/>
              </a:rPr>
              <a:t>Draft Specifications</a:t>
            </a:r>
            <a:endParaRPr lang="en-US" dirty="0"/>
          </a:p>
          <a:p>
            <a:endParaRPr lang="en-US" dirty="0"/>
          </a:p>
        </p:txBody>
      </p:sp>
      <p:sp>
        <p:nvSpPr>
          <p:cNvPr id="4" name="Rectangle: Rounded Corners 3">
            <a:extLst>
              <a:ext uri="{FF2B5EF4-FFF2-40B4-BE49-F238E27FC236}">
                <a16:creationId xmlns:a16="http://schemas.microsoft.com/office/drawing/2014/main" id="{1B17628F-58F8-41F0-8F72-DCB7BB7E2277}"/>
              </a:ext>
            </a:extLst>
          </p:cNvPr>
          <p:cNvSpPr/>
          <p:nvPr/>
        </p:nvSpPr>
        <p:spPr>
          <a:xfrm>
            <a:off x="7162633" y="3534238"/>
            <a:ext cx="4448175" cy="12854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Numerators: Number that screen positive for each of 5 HRSNs</a:t>
            </a:r>
          </a:p>
          <a:p>
            <a:pPr algn="ctr"/>
            <a:r>
              <a:rPr lang="en-US" dirty="0"/>
              <a:t>Denominator: Total number of patients 18 or older screened for an HRSN</a:t>
            </a:r>
          </a:p>
        </p:txBody>
      </p:sp>
    </p:spTree>
    <p:extLst>
      <p:ext uri="{BB962C8B-B14F-4D97-AF65-F5344CB8AC3E}">
        <p14:creationId xmlns:p14="http://schemas.microsoft.com/office/powerpoint/2010/main" val="3260275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05FB2-D1B8-405F-BD50-8FB026B5B054}"/>
              </a:ext>
            </a:extLst>
          </p:cNvPr>
          <p:cNvSpPr>
            <a:spLocks noGrp="1"/>
          </p:cNvSpPr>
          <p:nvPr>
            <p:ph type="title"/>
          </p:nvPr>
        </p:nvSpPr>
        <p:spPr/>
        <p:txBody>
          <a:bodyPr/>
          <a:lstStyle/>
          <a:p>
            <a:r>
              <a:rPr lang="en-US" dirty="0"/>
              <a:t>SDOH Screening Data Collection Tool</a:t>
            </a:r>
          </a:p>
        </p:txBody>
      </p:sp>
      <p:sp>
        <p:nvSpPr>
          <p:cNvPr id="3" name="Content Placeholder 2">
            <a:extLst>
              <a:ext uri="{FF2B5EF4-FFF2-40B4-BE49-F238E27FC236}">
                <a16:creationId xmlns:a16="http://schemas.microsoft.com/office/drawing/2014/main" id="{8C0BD41F-D396-4EBE-A495-9B8EFB22A673}"/>
              </a:ext>
            </a:extLst>
          </p:cNvPr>
          <p:cNvSpPr>
            <a:spLocks noGrp="1"/>
          </p:cNvSpPr>
          <p:nvPr>
            <p:ph idx="1"/>
          </p:nvPr>
        </p:nvSpPr>
        <p:spPr>
          <a:xfrm>
            <a:off x="476417" y="1970946"/>
            <a:ext cx="11029615" cy="3678303"/>
          </a:xfrm>
        </p:spPr>
        <p:txBody>
          <a:bodyPr>
            <a:normAutofit fontScale="85000" lnSpcReduction="10000"/>
          </a:bodyPr>
          <a:lstStyle/>
          <a:p>
            <a:pPr marL="0" indent="0">
              <a:buNone/>
            </a:pPr>
            <a:r>
              <a:rPr lang="en-US" dirty="0"/>
              <a:t>This spreadsheet includes </a:t>
            </a:r>
            <a:r>
              <a:rPr lang="en-US" b="1" dirty="0"/>
              <a:t>measure specifications</a:t>
            </a:r>
            <a:r>
              <a:rPr lang="en-US" dirty="0"/>
              <a:t>, </a:t>
            </a:r>
            <a:r>
              <a:rPr lang="en-US" b="1" dirty="0"/>
              <a:t>key dates</a:t>
            </a:r>
            <a:r>
              <a:rPr lang="en-US" dirty="0"/>
              <a:t>, and </a:t>
            </a:r>
            <a:r>
              <a:rPr lang="en-US" b="1" dirty="0"/>
              <a:t>frequently asked questions</a:t>
            </a:r>
            <a:r>
              <a:rPr lang="en-US" dirty="0"/>
              <a:t> regarding the </a:t>
            </a:r>
            <a:r>
              <a:rPr lang="en-US" b="1" dirty="0"/>
              <a:t>Hospital Commitment to Health Equity (HCHE) measure</a:t>
            </a:r>
            <a:r>
              <a:rPr lang="en-US" dirty="0"/>
              <a:t>, </a:t>
            </a:r>
            <a:r>
              <a:rPr lang="en-US" b="1" dirty="0"/>
              <a:t>SDOH-1</a:t>
            </a:r>
            <a:r>
              <a:rPr lang="en-US" dirty="0"/>
              <a:t> (Screening rate) and </a:t>
            </a:r>
            <a:r>
              <a:rPr lang="en-US" b="1" dirty="0"/>
              <a:t>SDOH-2</a:t>
            </a:r>
            <a:r>
              <a:rPr lang="en-US" dirty="0"/>
              <a:t> (Screen positive rate). It also includes an example of how you might track your screening rate over time to inform quality improvement efforts in your facility. </a:t>
            </a:r>
          </a:p>
          <a:p>
            <a:pPr marL="0" indent="0">
              <a:buNone/>
            </a:pPr>
            <a:endParaRPr lang="en-US" dirty="0"/>
          </a:p>
          <a:p>
            <a:pPr marL="0" indent="0">
              <a:buNone/>
            </a:pPr>
            <a:r>
              <a:rPr lang="en-US" dirty="0"/>
              <a:t>This template is a starting point to visualize the information you are required to gather, both so you can successfully meet CMS reporting requirements and also so you can begin to consider how to use these data for improvement activities within your facility.</a:t>
            </a:r>
          </a:p>
          <a:p>
            <a:pPr marL="0" indent="0">
              <a:buNone/>
            </a:pPr>
            <a:endParaRPr lang="en-US" dirty="0"/>
          </a:p>
          <a:p>
            <a:pPr marL="0" indent="0">
              <a:buNone/>
            </a:pPr>
            <a:r>
              <a:rPr lang="en-US" dirty="0"/>
              <a:t>Contact the Cynosure Health team with questions or suggestions on how to improve this tool. Email Natalie Graves - ngraves@cynosurehealth.org																</a:t>
            </a:r>
          </a:p>
          <a:p>
            <a:pPr marL="0" indent="0">
              <a:buNone/>
            </a:pPr>
            <a:r>
              <a:rPr lang="en-US" dirty="0"/>
              <a:t>Check out the Cynosure Health Social Drivers of Health Online Community for additional resources and to connect with peers: https://clic.thinkific.com/communities/Q29tbXVuaXR5LTMxODc5/																</a:t>
            </a:r>
          </a:p>
          <a:p>
            <a:pPr marL="0" indent="0">
              <a:buNone/>
            </a:pPr>
            <a:endParaRPr lang="en-US" dirty="0"/>
          </a:p>
        </p:txBody>
      </p:sp>
    </p:spTree>
    <p:extLst>
      <p:ext uri="{BB962C8B-B14F-4D97-AF65-F5344CB8AC3E}">
        <p14:creationId xmlns:p14="http://schemas.microsoft.com/office/powerpoint/2010/main" val="3215656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C14DC-22AE-4EE8-AEA0-8EE8BC81EA5A}"/>
              </a:ext>
            </a:extLst>
          </p:cNvPr>
          <p:cNvSpPr>
            <a:spLocks noGrp="1"/>
          </p:cNvSpPr>
          <p:nvPr>
            <p:ph type="title"/>
          </p:nvPr>
        </p:nvSpPr>
        <p:spPr/>
        <p:txBody>
          <a:bodyPr/>
          <a:lstStyle/>
          <a:p>
            <a:endParaRPr lang="en-US" dirty="0"/>
          </a:p>
        </p:txBody>
      </p:sp>
      <p:pic>
        <p:nvPicPr>
          <p:cNvPr id="4" name="Picture 3">
            <a:extLst>
              <a:ext uri="{FF2B5EF4-FFF2-40B4-BE49-F238E27FC236}">
                <a16:creationId xmlns:a16="http://schemas.microsoft.com/office/drawing/2014/main" id="{21D0C37E-BF41-4A26-9247-E6BECD935264}"/>
              </a:ext>
            </a:extLst>
          </p:cNvPr>
          <p:cNvPicPr>
            <a:picLocks noChangeAspect="1"/>
          </p:cNvPicPr>
          <p:nvPr/>
        </p:nvPicPr>
        <p:blipFill>
          <a:blip r:embed="rId2"/>
          <a:stretch>
            <a:fillRect/>
          </a:stretch>
        </p:blipFill>
        <p:spPr>
          <a:xfrm>
            <a:off x="2213222" y="499429"/>
            <a:ext cx="7559634" cy="6358571"/>
          </a:xfrm>
          <a:prstGeom prst="rect">
            <a:avLst/>
          </a:prstGeom>
        </p:spPr>
      </p:pic>
    </p:spTree>
    <p:extLst>
      <p:ext uri="{BB962C8B-B14F-4D97-AF65-F5344CB8AC3E}">
        <p14:creationId xmlns:p14="http://schemas.microsoft.com/office/powerpoint/2010/main" val="3644118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84D5D-9DF3-4808-A8F6-11353EBBF556}"/>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4119432587"/>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65359"/>
      </a:accent1>
      <a:accent2>
        <a:srgbClr val="ED8428"/>
      </a:accent2>
      <a:accent3>
        <a:srgbClr val="E6C46D"/>
      </a:accent3>
      <a:accent4>
        <a:srgbClr val="969FA7"/>
      </a:accent4>
      <a:accent5>
        <a:srgbClr val="A9C37C"/>
      </a:accent5>
      <a:accent6>
        <a:srgbClr val="5A8071"/>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293</TotalTime>
  <Words>415</Words>
  <Application>Microsoft Office PowerPoint</Application>
  <PresentationFormat>Widescreen</PresentationFormat>
  <Paragraphs>37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Calibri</vt:lpstr>
      <vt:lpstr>Gill Sans MT</vt:lpstr>
      <vt:lpstr>Wingdings 2</vt:lpstr>
      <vt:lpstr>Dividend</vt:lpstr>
      <vt:lpstr>SDOH Screening</vt:lpstr>
      <vt:lpstr>PowerPoint Presentation</vt:lpstr>
      <vt:lpstr>Screening for Social Drivers of Health</vt:lpstr>
      <vt:lpstr>Screen positive for social drivers of health</vt:lpstr>
      <vt:lpstr>SDOH Screening Data Collection Tool</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QIC &amp; DON Regional meetings</dc:title>
  <dc:creator>Jennifer Wagner</dc:creator>
  <cp:lastModifiedBy>Jennifer Wagner</cp:lastModifiedBy>
  <cp:revision>12</cp:revision>
  <dcterms:created xsi:type="dcterms:W3CDTF">2023-09-13T18:21:33Z</dcterms:created>
  <dcterms:modified xsi:type="dcterms:W3CDTF">2023-10-05T20:16:25Z</dcterms:modified>
</cp:coreProperties>
</file>