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422" r:id="rId3"/>
    <p:sldId id="423" r:id="rId4"/>
    <p:sldId id="424" r:id="rId5"/>
    <p:sldId id="426" r:id="rId6"/>
    <p:sldId id="425" r:id="rId7"/>
    <p:sldId id="427" r:id="rId8"/>
    <p:sldId id="428" r:id="rId9"/>
    <p:sldId id="429" r:id="rId10"/>
    <p:sldId id="430" r:id="rId11"/>
    <p:sldId id="431" r:id="rId12"/>
    <p:sldId id="43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7" autoAdjust="0"/>
    <p:restoredTop sz="94660"/>
  </p:normalViewPr>
  <p:slideViewPr>
    <p:cSldViewPr snapToGrid="0">
      <p:cViewPr varScale="1">
        <p:scale>
          <a:sx n="101" d="100"/>
          <a:sy n="101" d="100"/>
        </p:scale>
        <p:origin x="126" y="1158"/>
      </p:cViewPr>
      <p:guideLst/>
    </p:cSldViewPr>
  </p:slideViewPr>
  <p:notesTextViewPr>
    <p:cViewPr>
      <p:scale>
        <a:sx n="1" d="1"/>
        <a:sy n="1" d="1"/>
      </p:scale>
      <p:origin x="0" y="0"/>
    </p:cViewPr>
  </p:notesTextViewPr>
  <p:notesViewPr>
    <p:cSldViewPr snapToGrid="0">
      <p:cViewPr varScale="1">
        <p:scale>
          <a:sx n="121" d="100"/>
          <a:sy n="121" d="100"/>
        </p:scale>
        <p:origin x="241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D1852E-00F1-492D-82C3-02F5E5AFD8B8}" type="doc">
      <dgm:prSet loTypeId="urn:microsoft.com/office/officeart/2005/8/layout/chevron1" loCatId="process" qsTypeId="urn:microsoft.com/office/officeart/2005/8/quickstyle/simple1" qsCatId="simple" csTypeId="urn:microsoft.com/office/officeart/2005/8/colors/colorful3" csCatId="colorful" phldr="1"/>
      <dgm:spPr/>
      <dgm:t>
        <a:bodyPr/>
        <a:lstStyle/>
        <a:p>
          <a:endParaRPr lang="en-US"/>
        </a:p>
      </dgm:t>
    </dgm:pt>
    <dgm:pt modelId="{35BFE0EC-1926-4FFB-BBE7-B738C252C394}">
      <dgm:prSet phldrT="[Text]"/>
      <dgm:spPr/>
      <dgm:t>
        <a:bodyPr/>
        <a:lstStyle/>
        <a:p>
          <a:r>
            <a:rPr lang="en-US" dirty="0"/>
            <a:t>Sept 2023</a:t>
          </a:r>
        </a:p>
      </dgm:t>
    </dgm:pt>
    <dgm:pt modelId="{2A8488C0-9827-4028-84B0-CAAE74646DA5}" type="parTrans" cxnId="{6036F74F-FB70-4225-81B7-B032CE737FB7}">
      <dgm:prSet/>
      <dgm:spPr/>
      <dgm:t>
        <a:bodyPr/>
        <a:lstStyle/>
        <a:p>
          <a:endParaRPr lang="en-US"/>
        </a:p>
      </dgm:t>
    </dgm:pt>
    <dgm:pt modelId="{2C8D8C95-CA13-40E7-8E4A-F86A9A4E5446}" type="sibTrans" cxnId="{6036F74F-FB70-4225-81B7-B032CE737FB7}">
      <dgm:prSet/>
      <dgm:spPr/>
      <dgm:t>
        <a:bodyPr/>
        <a:lstStyle/>
        <a:p>
          <a:endParaRPr lang="en-US"/>
        </a:p>
      </dgm:t>
    </dgm:pt>
    <dgm:pt modelId="{E140D9E4-3CA2-4A1E-9105-1B9B3A318359}">
      <dgm:prSet phldrT="[Text]"/>
      <dgm:spPr/>
      <dgm:t>
        <a:bodyPr/>
        <a:lstStyle/>
        <a:p>
          <a:r>
            <a:rPr lang="en-US" dirty="0"/>
            <a:t>New MBQIP Core Measure Set shared with State Flex Programs</a:t>
          </a:r>
        </a:p>
      </dgm:t>
    </dgm:pt>
    <dgm:pt modelId="{B5DAA3ED-47AD-4E9A-A4F9-DACFDEE7D4EB}" type="parTrans" cxnId="{FAD3CF0E-B024-411C-B538-15D79C92F428}">
      <dgm:prSet/>
      <dgm:spPr/>
      <dgm:t>
        <a:bodyPr/>
        <a:lstStyle/>
        <a:p>
          <a:endParaRPr lang="en-US"/>
        </a:p>
      </dgm:t>
    </dgm:pt>
    <dgm:pt modelId="{F521EE6C-AE66-4324-9B6A-8E8B1D7B6FEF}" type="sibTrans" cxnId="{FAD3CF0E-B024-411C-B538-15D79C92F428}">
      <dgm:prSet/>
      <dgm:spPr/>
      <dgm:t>
        <a:bodyPr/>
        <a:lstStyle/>
        <a:p>
          <a:endParaRPr lang="en-US"/>
        </a:p>
      </dgm:t>
    </dgm:pt>
    <dgm:pt modelId="{43B3538A-4C50-4E1F-818F-1E40CB184ADA}">
      <dgm:prSet phldrT="[Text]"/>
      <dgm:spPr/>
      <dgm:t>
        <a:bodyPr/>
        <a:lstStyle/>
        <a:p>
          <a:r>
            <a:rPr lang="en-US" dirty="0"/>
            <a:t>Sept 2024</a:t>
          </a:r>
        </a:p>
      </dgm:t>
    </dgm:pt>
    <dgm:pt modelId="{46ECE9E1-897E-4427-86D4-8A898CDED30E}" type="parTrans" cxnId="{51A30A66-73EB-493D-993E-0D37EC204711}">
      <dgm:prSet/>
      <dgm:spPr/>
      <dgm:t>
        <a:bodyPr/>
        <a:lstStyle/>
        <a:p>
          <a:endParaRPr lang="en-US"/>
        </a:p>
      </dgm:t>
    </dgm:pt>
    <dgm:pt modelId="{4D4F1818-0D11-4E3D-8771-9EB708CFA5AD}" type="sibTrans" cxnId="{51A30A66-73EB-493D-993E-0D37EC204711}">
      <dgm:prSet/>
      <dgm:spPr/>
      <dgm:t>
        <a:bodyPr/>
        <a:lstStyle/>
        <a:p>
          <a:endParaRPr lang="en-US"/>
        </a:p>
      </dgm:t>
    </dgm:pt>
    <dgm:pt modelId="{E66423C5-B875-4C5F-B31A-00F71A395D1F}">
      <dgm:prSet phldrT="[Text]"/>
      <dgm:spPr/>
      <dgm:t>
        <a:bodyPr/>
        <a:lstStyle/>
        <a:p>
          <a:r>
            <a:rPr lang="en-US" dirty="0"/>
            <a:t>Prepare and support  CAHs in reporting</a:t>
          </a:r>
          <a:br>
            <a:rPr lang="en-US" dirty="0"/>
          </a:br>
          <a:endParaRPr lang="en-US" dirty="0"/>
        </a:p>
      </dgm:t>
    </dgm:pt>
    <dgm:pt modelId="{D4639EF2-DF4B-4F7E-9B40-4F73784A7361}" type="parTrans" cxnId="{F1E55A73-3E2E-4557-86AF-C9692A958B30}">
      <dgm:prSet/>
      <dgm:spPr/>
      <dgm:t>
        <a:bodyPr/>
        <a:lstStyle/>
        <a:p>
          <a:endParaRPr lang="en-US"/>
        </a:p>
      </dgm:t>
    </dgm:pt>
    <dgm:pt modelId="{A74AEB0C-74CA-41B4-9174-68640A109ADC}" type="sibTrans" cxnId="{F1E55A73-3E2E-4557-86AF-C9692A958B30}">
      <dgm:prSet/>
      <dgm:spPr/>
      <dgm:t>
        <a:bodyPr/>
        <a:lstStyle/>
        <a:p>
          <a:endParaRPr lang="en-US"/>
        </a:p>
      </dgm:t>
    </dgm:pt>
    <dgm:pt modelId="{0AB09B5C-CA20-4B30-BEE3-B09FCC5C627C}">
      <dgm:prSet phldrT="[Text]"/>
      <dgm:spPr/>
      <dgm:t>
        <a:bodyPr/>
        <a:lstStyle/>
        <a:p>
          <a:r>
            <a:rPr lang="en-US" dirty="0"/>
            <a:t>Sept 2025</a:t>
          </a:r>
        </a:p>
      </dgm:t>
    </dgm:pt>
    <dgm:pt modelId="{BB1D1A33-9259-4618-A9D1-8C7897E39156}" type="parTrans" cxnId="{80F459B7-2E63-41D7-AECE-FF830C4C1AC8}">
      <dgm:prSet/>
      <dgm:spPr/>
      <dgm:t>
        <a:bodyPr/>
        <a:lstStyle/>
        <a:p>
          <a:endParaRPr lang="en-US"/>
        </a:p>
      </dgm:t>
    </dgm:pt>
    <dgm:pt modelId="{1EC52BB4-7905-48FC-B0B2-A353C0734FEE}" type="sibTrans" cxnId="{80F459B7-2E63-41D7-AECE-FF830C4C1AC8}">
      <dgm:prSet/>
      <dgm:spPr/>
      <dgm:t>
        <a:bodyPr/>
        <a:lstStyle/>
        <a:p>
          <a:endParaRPr lang="en-US"/>
        </a:p>
      </dgm:t>
    </dgm:pt>
    <dgm:pt modelId="{F52B0A42-A521-45E8-A0B6-F34CED49E9BC}">
      <dgm:prSet phldrT="[Text]"/>
      <dgm:spPr/>
      <dgm:t>
        <a:bodyPr/>
        <a:lstStyle/>
        <a:p>
          <a:r>
            <a:rPr lang="en-US" dirty="0"/>
            <a:t>States track non-reporting CAHs.</a:t>
          </a:r>
          <a:br>
            <a:rPr lang="en-US" dirty="0"/>
          </a:br>
          <a:endParaRPr lang="en-US" dirty="0"/>
        </a:p>
      </dgm:t>
    </dgm:pt>
    <dgm:pt modelId="{ECF36D0A-A250-4D34-B09D-0F2A9F14336C}" type="parTrans" cxnId="{37A23092-3B36-4E50-9813-96901F2BBD34}">
      <dgm:prSet/>
      <dgm:spPr/>
      <dgm:t>
        <a:bodyPr/>
        <a:lstStyle/>
        <a:p>
          <a:endParaRPr lang="en-US"/>
        </a:p>
      </dgm:t>
    </dgm:pt>
    <dgm:pt modelId="{7A0D8FBC-D2BA-45C1-B028-7481CDC61A6E}" type="sibTrans" cxnId="{37A23092-3B36-4E50-9813-96901F2BBD34}">
      <dgm:prSet/>
      <dgm:spPr/>
      <dgm:t>
        <a:bodyPr/>
        <a:lstStyle/>
        <a:p>
          <a:endParaRPr lang="en-US"/>
        </a:p>
      </dgm:t>
    </dgm:pt>
    <dgm:pt modelId="{276274F3-EDA7-4EE7-8AA1-90EAD1D7F295}">
      <dgm:prSet phldrT="[Text]"/>
      <dgm:spPr/>
      <dgm:t>
        <a:bodyPr/>
        <a:lstStyle/>
        <a:p>
          <a:r>
            <a:rPr lang="en-US" dirty="0"/>
            <a:t>Share questions/feedback from hospitals to FORHP</a:t>
          </a:r>
        </a:p>
        <a:p>
          <a:endParaRPr lang="en-US" dirty="0"/>
        </a:p>
      </dgm:t>
    </dgm:pt>
    <dgm:pt modelId="{7E063C17-D0AD-4185-9741-886C4C8FA240}" type="parTrans" cxnId="{F1A0F8EF-9601-4FCA-ADBD-DE9B6836F73D}">
      <dgm:prSet/>
      <dgm:spPr/>
      <dgm:t>
        <a:bodyPr/>
        <a:lstStyle/>
        <a:p>
          <a:endParaRPr lang="en-US"/>
        </a:p>
      </dgm:t>
    </dgm:pt>
    <dgm:pt modelId="{D9602350-9DC9-4F35-AEAF-8DB4253CD2F0}" type="sibTrans" cxnId="{F1A0F8EF-9601-4FCA-ADBD-DE9B6836F73D}">
      <dgm:prSet/>
      <dgm:spPr/>
      <dgm:t>
        <a:bodyPr/>
        <a:lstStyle/>
        <a:p>
          <a:endParaRPr lang="en-US"/>
        </a:p>
      </dgm:t>
    </dgm:pt>
    <dgm:pt modelId="{37A42F1D-4271-4931-AA67-3B22F7D5A6EA}">
      <dgm:prSet phldrT="[Text]"/>
      <dgm:spPr/>
      <dgm:t>
        <a:bodyPr/>
        <a:lstStyle/>
        <a:p>
          <a:r>
            <a:rPr lang="en-US"/>
            <a:t>Start </a:t>
          </a:r>
          <a:r>
            <a:rPr lang="en-US" dirty="0"/>
            <a:t>collaborative and/or state specific QI cohort projects.</a:t>
          </a:r>
        </a:p>
      </dgm:t>
    </dgm:pt>
    <dgm:pt modelId="{20A93FCB-11DE-44C5-8229-40D5B5ACC207}" type="parTrans" cxnId="{824CE6C8-D02C-49B9-8C61-FD20AAC10EC0}">
      <dgm:prSet/>
      <dgm:spPr/>
      <dgm:t>
        <a:bodyPr/>
        <a:lstStyle/>
        <a:p>
          <a:endParaRPr lang="en-US"/>
        </a:p>
      </dgm:t>
    </dgm:pt>
    <dgm:pt modelId="{4F98E5B6-7CD7-462C-B089-6959E78A13CA}" type="sibTrans" cxnId="{824CE6C8-D02C-49B9-8C61-FD20AAC10EC0}">
      <dgm:prSet/>
      <dgm:spPr/>
      <dgm:t>
        <a:bodyPr/>
        <a:lstStyle/>
        <a:p>
          <a:endParaRPr lang="en-US"/>
        </a:p>
      </dgm:t>
    </dgm:pt>
    <dgm:pt modelId="{8E73461B-2145-4D8E-A2E2-5641A07068DD}" type="pres">
      <dgm:prSet presAssocID="{49D1852E-00F1-492D-82C3-02F5E5AFD8B8}" presName="Name0" presStyleCnt="0">
        <dgm:presLayoutVars>
          <dgm:dir/>
          <dgm:animLvl val="lvl"/>
          <dgm:resizeHandles val="exact"/>
        </dgm:presLayoutVars>
      </dgm:prSet>
      <dgm:spPr/>
    </dgm:pt>
    <dgm:pt modelId="{B8AE0645-E7C8-4F20-BD65-83D8165CDB48}" type="pres">
      <dgm:prSet presAssocID="{35BFE0EC-1926-4FFB-BBE7-B738C252C394}" presName="composite" presStyleCnt="0"/>
      <dgm:spPr/>
    </dgm:pt>
    <dgm:pt modelId="{FF8DF5FA-23E5-4004-914F-DC4D3BAD1DAD}" type="pres">
      <dgm:prSet presAssocID="{35BFE0EC-1926-4FFB-BBE7-B738C252C394}" presName="parTx" presStyleLbl="node1" presStyleIdx="0" presStyleCnt="3">
        <dgm:presLayoutVars>
          <dgm:chMax val="0"/>
          <dgm:chPref val="0"/>
          <dgm:bulletEnabled val="1"/>
        </dgm:presLayoutVars>
      </dgm:prSet>
      <dgm:spPr/>
    </dgm:pt>
    <dgm:pt modelId="{A1992C71-672C-4F03-A314-D3EBE312709F}" type="pres">
      <dgm:prSet presAssocID="{35BFE0EC-1926-4FFB-BBE7-B738C252C394}" presName="desTx" presStyleLbl="revTx" presStyleIdx="0" presStyleCnt="3">
        <dgm:presLayoutVars>
          <dgm:bulletEnabled val="1"/>
        </dgm:presLayoutVars>
      </dgm:prSet>
      <dgm:spPr/>
    </dgm:pt>
    <dgm:pt modelId="{5CC419AD-9340-43CB-B8E3-03B6B4DD1661}" type="pres">
      <dgm:prSet presAssocID="{2C8D8C95-CA13-40E7-8E4A-F86A9A4E5446}" presName="space" presStyleCnt="0"/>
      <dgm:spPr/>
    </dgm:pt>
    <dgm:pt modelId="{A1B13423-DDA5-4209-9406-00D9317EF948}" type="pres">
      <dgm:prSet presAssocID="{43B3538A-4C50-4E1F-818F-1E40CB184ADA}" presName="composite" presStyleCnt="0"/>
      <dgm:spPr/>
    </dgm:pt>
    <dgm:pt modelId="{C69E4A00-D5FE-4642-8507-B4DE592C0076}" type="pres">
      <dgm:prSet presAssocID="{43B3538A-4C50-4E1F-818F-1E40CB184ADA}" presName="parTx" presStyleLbl="node1" presStyleIdx="1" presStyleCnt="3">
        <dgm:presLayoutVars>
          <dgm:chMax val="0"/>
          <dgm:chPref val="0"/>
          <dgm:bulletEnabled val="1"/>
        </dgm:presLayoutVars>
      </dgm:prSet>
      <dgm:spPr/>
    </dgm:pt>
    <dgm:pt modelId="{3D32B50B-9AEB-4107-8D72-35417E261746}" type="pres">
      <dgm:prSet presAssocID="{43B3538A-4C50-4E1F-818F-1E40CB184ADA}" presName="desTx" presStyleLbl="revTx" presStyleIdx="1" presStyleCnt="3">
        <dgm:presLayoutVars>
          <dgm:bulletEnabled val="1"/>
        </dgm:presLayoutVars>
      </dgm:prSet>
      <dgm:spPr/>
    </dgm:pt>
    <dgm:pt modelId="{86611463-1B7D-4F50-ADB0-A6259B7B8C95}" type="pres">
      <dgm:prSet presAssocID="{4D4F1818-0D11-4E3D-8771-9EB708CFA5AD}" presName="space" presStyleCnt="0"/>
      <dgm:spPr/>
    </dgm:pt>
    <dgm:pt modelId="{7FB609DB-43CA-4E4D-A48B-556855545230}" type="pres">
      <dgm:prSet presAssocID="{0AB09B5C-CA20-4B30-BEE3-B09FCC5C627C}" presName="composite" presStyleCnt="0"/>
      <dgm:spPr/>
    </dgm:pt>
    <dgm:pt modelId="{25543A11-7164-4B6F-BF57-6E5CDAD1E1E1}" type="pres">
      <dgm:prSet presAssocID="{0AB09B5C-CA20-4B30-BEE3-B09FCC5C627C}" presName="parTx" presStyleLbl="node1" presStyleIdx="2" presStyleCnt="3">
        <dgm:presLayoutVars>
          <dgm:chMax val="0"/>
          <dgm:chPref val="0"/>
          <dgm:bulletEnabled val="1"/>
        </dgm:presLayoutVars>
      </dgm:prSet>
      <dgm:spPr/>
    </dgm:pt>
    <dgm:pt modelId="{10F4B98E-FDEF-49D3-A625-FEC54A01BB0A}" type="pres">
      <dgm:prSet presAssocID="{0AB09B5C-CA20-4B30-BEE3-B09FCC5C627C}" presName="desTx" presStyleLbl="revTx" presStyleIdx="2" presStyleCnt="3">
        <dgm:presLayoutVars>
          <dgm:bulletEnabled val="1"/>
        </dgm:presLayoutVars>
      </dgm:prSet>
      <dgm:spPr/>
    </dgm:pt>
  </dgm:ptLst>
  <dgm:cxnLst>
    <dgm:cxn modelId="{FAD3CF0E-B024-411C-B538-15D79C92F428}" srcId="{35BFE0EC-1926-4FFB-BBE7-B738C252C394}" destId="{E140D9E4-3CA2-4A1E-9105-1B9B3A318359}" srcOrd="0" destOrd="0" parTransId="{B5DAA3ED-47AD-4E9A-A4F9-DACFDEE7D4EB}" sibTransId="{F521EE6C-AE66-4324-9B6A-8E8B1D7B6FEF}"/>
    <dgm:cxn modelId="{73801F2E-926B-4463-8FD3-E2DEA2018F1C}" type="presOf" srcId="{276274F3-EDA7-4EE7-8AA1-90EAD1D7F295}" destId="{3D32B50B-9AEB-4107-8D72-35417E261746}" srcOrd="0" destOrd="1" presId="urn:microsoft.com/office/officeart/2005/8/layout/chevron1"/>
    <dgm:cxn modelId="{51A30A66-73EB-493D-993E-0D37EC204711}" srcId="{49D1852E-00F1-492D-82C3-02F5E5AFD8B8}" destId="{43B3538A-4C50-4E1F-818F-1E40CB184ADA}" srcOrd="1" destOrd="0" parTransId="{46ECE9E1-897E-4427-86D4-8A898CDED30E}" sibTransId="{4D4F1818-0D11-4E3D-8771-9EB708CFA5AD}"/>
    <dgm:cxn modelId="{6036F74F-FB70-4225-81B7-B032CE737FB7}" srcId="{49D1852E-00F1-492D-82C3-02F5E5AFD8B8}" destId="{35BFE0EC-1926-4FFB-BBE7-B738C252C394}" srcOrd="0" destOrd="0" parTransId="{2A8488C0-9827-4028-84B0-CAAE74646DA5}" sibTransId="{2C8D8C95-CA13-40E7-8E4A-F86A9A4E5446}"/>
    <dgm:cxn modelId="{F1E55A73-3E2E-4557-86AF-C9692A958B30}" srcId="{43B3538A-4C50-4E1F-818F-1E40CB184ADA}" destId="{E66423C5-B875-4C5F-B31A-00F71A395D1F}" srcOrd="0" destOrd="0" parTransId="{D4639EF2-DF4B-4F7E-9B40-4F73784A7361}" sibTransId="{A74AEB0C-74CA-41B4-9174-68640A109ADC}"/>
    <dgm:cxn modelId="{E53AA386-FD87-43A3-A887-D42037BD94E4}" type="presOf" srcId="{0AB09B5C-CA20-4B30-BEE3-B09FCC5C627C}" destId="{25543A11-7164-4B6F-BF57-6E5CDAD1E1E1}" srcOrd="0" destOrd="0" presId="urn:microsoft.com/office/officeart/2005/8/layout/chevron1"/>
    <dgm:cxn modelId="{DBDF708A-7791-411D-8F84-FF5BCEDC8554}" type="presOf" srcId="{49D1852E-00F1-492D-82C3-02F5E5AFD8B8}" destId="{8E73461B-2145-4D8E-A2E2-5641A07068DD}" srcOrd="0" destOrd="0" presId="urn:microsoft.com/office/officeart/2005/8/layout/chevron1"/>
    <dgm:cxn modelId="{37A23092-3B36-4E50-9813-96901F2BBD34}" srcId="{0AB09B5C-CA20-4B30-BEE3-B09FCC5C627C}" destId="{F52B0A42-A521-45E8-A0B6-F34CED49E9BC}" srcOrd="0" destOrd="0" parTransId="{ECF36D0A-A250-4D34-B09D-0F2A9F14336C}" sibTransId="{7A0D8FBC-D2BA-45C1-B028-7481CDC61A6E}"/>
    <dgm:cxn modelId="{575BDB9C-D1F4-495A-AD72-F7C959016DA1}" type="presOf" srcId="{F52B0A42-A521-45E8-A0B6-F34CED49E9BC}" destId="{10F4B98E-FDEF-49D3-A625-FEC54A01BB0A}" srcOrd="0" destOrd="0" presId="urn:microsoft.com/office/officeart/2005/8/layout/chevron1"/>
    <dgm:cxn modelId="{80F459B7-2E63-41D7-AECE-FF830C4C1AC8}" srcId="{49D1852E-00F1-492D-82C3-02F5E5AFD8B8}" destId="{0AB09B5C-CA20-4B30-BEE3-B09FCC5C627C}" srcOrd="2" destOrd="0" parTransId="{BB1D1A33-9259-4618-A9D1-8C7897E39156}" sibTransId="{1EC52BB4-7905-48FC-B0B2-A353C0734FEE}"/>
    <dgm:cxn modelId="{9A6ADFB8-AA05-4F4C-9290-2867170E4150}" type="presOf" srcId="{E140D9E4-3CA2-4A1E-9105-1B9B3A318359}" destId="{A1992C71-672C-4F03-A314-D3EBE312709F}" srcOrd="0" destOrd="0" presId="urn:microsoft.com/office/officeart/2005/8/layout/chevron1"/>
    <dgm:cxn modelId="{FC8078C0-1684-4552-9E81-633AE7E21CE0}" type="presOf" srcId="{35BFE0EC-1926-4FFB-BBE7-B738C252C394}" destId="{FF8DF5FA-23E5-4004-914F-DC4D3BAD1DAD}" srcOrd="0" destOrd="0" presId="urn:microsoft.com/office/officeart/2005/8/layout/chevron1"/>
    <dgm:cxn modelId="{824CE6C8-D02C-49B9-8C61-FD20AAC10EC0}" srcId="{0AB09B5C-CA20-4B30-BEE3-B09FCC5C627C}" destId="{37A42F1D-4271-4931-AA67-3B22F7D5A6EA}" srcOrd="1" destOrd="0" parTransId="{20A93FCB-11DE-44C5-8229-40D5B5ACC207}" sibTransId="{4F98E5B6-7CD7-462C-B089-6959E78A13CA}"/>
    <dgm:cxn modelId="{0F6FEFCF-4575-4126-8AD3-2D66663E3767}" type="presOf" srcId="{43B3538A-4C50-4E1F-818F-1E40CB184ADA}" destId="{C69E4A00-D5FE-4642-8507-B4DE592C0076}" srcOrd="0" destOrd="0" presId="urn:microsoft.com/office/officeart/2005/8/layout/chevron1"/>
    <dgm:cxn modelId="{FD939CD9-1CDD-4F41-9F16-091721F7611C}" type="presOf" srcId="{E66423C5-B875-4C5F-B31A-00F71A395D1F}" destId="{3D32B50B-9AEB-4107-8D72-35417E261746}" srcOrd="0" destOrd="0" presId="urn:microsoft.com/office/officeart/2005/8/layout/chevron1"/>
    <dgm:cxn modelId="{37D8E7E7-0A60-4C89-9B3E-56C99B7A3044}" type="presOf" srcId="{37A42F1D-4271-4931-AA67-3B22F7D5A6EA}" destId="{10F4B98E-FDEF-49D3-A625-FEC54A01BB0A}" srcOrd="0" destOrd="1" presId="urn:microsoft.com/office/officeart/2005/8/layout/chevron1"/>
    <dgm:cxn modelId="{F1A0F8EF-9601-4FCA-ADBD-DE9B6836F73D}" srcId="{43B3538A-4C50-4E1F-818F-1E40CB184ADA}" destId="{276274F3-EDA7-4EE7-8AA1-90EAD1D7F295}" srcOrd="1" destOrd="0" parTransId="{7E063C17-D0AD-4185-9741-886C4C8FA240}" sibTransId="{D9602350-9DC9-4F35-AEAF-8DB4253CD2F0}"/>
    <dgm:cxn modelId="{5246CCDC-1FBC-4FCA-BA0E-ACA4870C2633}" type="presParOf" srcId="{8E73461B-2145-4D8E-A2E2-5641A07068DD}" destId="{B8AE0645-E7C8-4F20-BD65-83D8165CDB48}" srcOrd="0" destOrd="0" presId="urn:microsoft.com/office/officeart/2005/8/layout/chevron1"/>
    <dgm:cxn modelId="{927256B7-B0C8-4091-95E7-322E3C4F1770}" type="presParOf" srcId="{B8AE0645-E7C8-4F20-BD65-83D8165CDB48}" destId="{FF8DF5FA-23E5-4004-914F-DC4D3BAD1DAD}" srcOrd="0" destOrd="0" presId="urn:microsoft.com/office/officeart/2005/8/layout/chevron1"/>
    <dgm:cxn modelId="{DD4C556B-D5F6-4262-9118-D878D751CF36}" type="presParOf" srcId="{B8AE0645-E7C8-4F20-BD65-83D8165CDB48}" destId="{A1992C71-672C-4F03-A314-D3EBE312709F}" srcOrd="1" destOrd="0" presId="urn:microsoft.com/office/officeart/2005/8/layout/chevron1"/>
    <dgm:cxn modelId="{59C9A47B-4AAF-4E96-A7D9-0B7CFB4525D7}" type="presParOf" srcId="{8E73461B-2145-4D8E-A2E2-5641A07068DD}" destId="{5CC419AD-9340-43CB-B8E3-03B6B4DD1661}" srcOrd="1" destOrd="0" presId="urn:microsoft.com/office/officeart/2005/8/layout/chevron1"/>
    <dgm:cxn modelId="{A33B56B9-A9C5-4616-8360-611F66253845}" type="presParOf" srcId="{8E73461B-2145-4D8E-A2E2-5641A07068DD}" destId="{A1B13423-DDA5-4209-9406-00D9317EF948}" srcOrd="2" destOrd="0" presId="urn:microsoft.com/office/officeart/2005/8/layout/chevron1"/>
    <dgm:cxn modelId="{FA0721FA-0EE9-4214-951D-047888F0939F}" type="presParOf" srcId="{A1B13423-DDA5-4209-9406-00D9317EF948}" destId="{C69E4A00-D5FE-4642-8507-B4DE592C0076}" srcOrd="0" destOrd="0" presId="urn:microsoft.com/office/officeart/2005/8/layout/chevron1"/>
    <dgm:cxn modelId="{66E91E02-8F20-4683-A9FD-DF8408618956}" type="presParOf" srcId="{A1B13423-DDA5-4209-9406-00D9317EF948}" destId="{3D32B50B-9AEB-4107-8D72-35417E261746}" srcOrd="1" destOrd="0" presId="urn:microsoft.com/office/officeart/2005/8/layout/chevron1"/>
    <dgm:cxn modelId="{6D6D3F95-D502-4625-AE70-6105E1B05F5E}" type="presParOf" srcId="{8E73461B-2145-4D8E-A2E2-5641A07068DD}" destId="{86611463-1B7D-4F50-ADB0-A6259B7B8C95}" srcOrd="3" destOrd="0" presId="urn:microsoft.com/office/officeart/2005/8/layout/chevron1"/>
    <dgm:cxn modelId="{D5B810DA-DBD1-4DDF-96FB-BF3A7A788E07}" type="presParOf" srcId="{8E73461B-2145-4D8E-A2E2-5641A07068DD}" destId="{7FB609DB-43CA-4E4D-A48B-556855545230}" srcOrd="4" destOrd="0" presId="urn:microsoft.com/office/officeart/2005/8/layout/chevron1"/>
    <dgm:cxn modelId="{32254F24-625D-4C6E-A5C5-6A989B365B7A}" type="presParOf" srcId="{7FB609DB-43CA-4E4D-A48B-556855545230}" destId="{25543A11-7164-4B6F-BF57-6E5CDAD1E1E1}" srcOrd="0" destOrd="0" presId="urn:microsoft.com/office/officeart/2005/8/layout/chevron1"/>
    <dgm:cxn modelId="{82BE35D1-7673-4F70-8E11-CA29C09392D0}" type="presParOf" srcId="{7FB609DB-43CA-4E4D-A48B-556855545230}" destId="{10F4B98E-FDEF-49D3-A625-FEC54A01BB0A}"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41EC1E-CEE3-49D2-9482-C31EFBEE63E9}"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9BE564F0-2985-45A0-8811-9770B374EDB8}">
      <dgm:prSet phldrT="[Text]"/>
      <dgm:spPr/>
      <dgm:t>
        <a:bodyPr/>
        <a:lstStyle/>
        <a:p>
          <a:r>
            <a:rPr lang="en-US" dirty="0"/>
            <a:t>Leadership Responsibility &amp; Accountability</a:t>
          </a:r>
        </a:p>
      </dgm:t>
    </dgm:pt>
    <dgm:pt modelId="{C1D4AF82-EE46-4F27-ACDB-6BCC3331D5FD}" type="parTrans" cxnId="{47ADAFCA-9026-4AD7-8BA7-76385BB4AAB7}">
      <dgm:prSet/>
      <dgm:spPr/>
      <dgm:t>
        <a:bodyPr/>
        <a:lstStyle/>
        <a:p>
          <a:endParaRPr lang="en-US"/>
        </a:p>
      </dgm:t>
    </dgm:pt>
    <dgm:pt modelId="{5D641284-23A6-4B68-A4D5-9C1A2CCE0C20}" type="sibTrans" cxnId="{47ADAFCA-9026-4AD7-8BA7-76385BB4AAB7}">
      <dgm:prSet/>
      <dgm:spPr/>
      <dgm:t>
        <a:bodyPr/>
        <a:lstStyle/>
        <a:p>
          <a:endParaRPr lang="en-US"/>
        </a:p>
      </dgm:t>
    </dgm:pt>
    <dgm:pt modelId="{2835F1DC-226B-47ED-8A61-36C3669E57B3}">
      <dgm:prSet phldrT="[Text]"/>
      <dgm:spPr/>
      <dgm:t>
        <a:bodyPr/>
        <a:lstStyle/>
        <a:p>
          <a:r>
            <a:rPr lang="en-US" dirty="0"/>
            <a:t>Culture of Continuous Improvement Through Behavior</a:t>
          </a:r>
        </a:p>
      </dgm:t>
    </dgm:pt>
    <dgm:pt modelId="{06E936E8-9056-4EC0-B48B-72705AD32977}" type="parTrans" cxnId="{1CFE65BE-7565-4602-824F-362F1173CD60}">
      <dgm:prSet/>
      <dgm:spPr/>
      <dgm:t>
        <a:bodyPr/>
        <a:lstStyle/>
        <a:p>
          <a:endParaRPr lang="en-US"/>
        </a:p>
      </dgm:t>
    </dgm:pt>
    <dgm:pt modelId="{B7D99BF2-7826-443D-93A9-703D8E361BFA}" type="sibTrans" cxnId="{1CFE65BE-7565-4602-824F-362F1173CD60}">
      <dgm:prSet/>
      <dgm:spPr/>
      <dgm:t>
        <a:bodyPr/>
        <a:lstStyle/>
        <a:p>
          <a:endParaRPr lang="en-US"/>
        </a:p>
      </dgm:t>
    </dgm:pt>
    <dgm:pt modelId="{FC991E0B-9AA2-4805-A4AB-D1B4672BE327}">
      <dgm:prSet phldrT="[Text]"/>
      <dgm:spPr/>
      <dgm:t>
        <a:bodyPr/>
        <a:lstStyle/>
        <a:p>
          <a:r>
            <a:rPr lang="en-US" dirty="0"/>
            <a:t>Quality Embedded within the Organizations Strategic Plan</a:t>
          </a:r>
        </a:p>
      </dgm:t>
    </dgm:pt>
    <dgm:pt modelId="{96279C5C-4A6F-40E7-9C18-8205BFCAC4F5}" type="parTrans" cxnId="{1EB07EF9-E26B-47B0-8347-027CFC84369E}">
      <dgm:prSet/>
      <dgm:spPr/>
      <dgm:t>
        <a:bodyPr/>
        <a:lstStyle/>
        <a:p>
          <a:endParaRPr lang="en-US"/>
        </a:p>
      </dgm:t>
    </dgm:pt>
    <dgm:pt modelId="{67C6CEB9-A2DA-48EC-B202-DB1F90933A97}" type="sibTrans" cxnId="{1EB07EF9-E26B-47B0-8347-027CFC84369E}">
      <dgm:prSet/>
      <dgm:spPr/>
      <dgm:t>
        <a:bodyPr/>
        <a:lstStyle/>
        <a:p>
          <a:endParaRPr lang="en-US"/>
        </a:p>
      </dgm:t>
    </dgm:pt>
    <dgm:pt modelId="{8881E00F-2552-4472-9DDE-88DE0EC7E465}">
      <dgm:prSet phldrT="[Text]"/>
      <dgm:spPr/>
      <dgm:t>
        <a:bodyPr/>
        <a:lstStyle/>
        <a:p>
          <a:r>
            <a:rPr lang="en-US" dirty="0"/>
            <a:t>Engagement of Patients, Partners &amp; Community</a:t>
          </a:r>
        </a:p>
      </dgm:t>
    </dgm:pt>
    <dgm:pt modelId="{27E1BFD4-71A1-43A0-A2DB-9787F433232E}" type="parTrans" cxnId="{0BAA205A-D264-4C62-8B75-F4968553327E}">
      <dgm:prSet/>
      <dgm:spPr/>
      <dgm:t>
        <a:bodyPr/>
        <a:lstStyle/>
        <a:p>
          <a:endParaRPr lang="en-US"/>
        </a:p>
      </dgm:t>
    </dgm:pt>
    <dgm:pt modelId="{EB1BE63F-6631-46C5-A854-58738A82D2F6}" type="sibTrans" cxnId="{0BAA205A-D264-4C62-8B75-F4968553327E}">
      <dgm:prSet/>
      <dgm:spPr/>
      <dgm:t>
        <a:bodyPr/>
        <a:lstStyle/>
        <a:p>
          <a:endParaRPr lang="en-US"/>
        </a:p>
      </dgm:t>
    </dgm:pt>
    <dgm:pt modelId="{3F47BEE0-AB9E-4A00-9740-253382F0CAF8}">
      <dgm:prSet phldrT="[Text]"/>
      <dgm:spPr/>
      <dgm:t>
        <a:bodyPr/>
        <a:lstStyle/>
        <a:p>
          <a:r>
            <a:rPr lang="en-US" dirty="0"/>
            <a:t>Collecting Meaningful &amp; Accurate Data</a:t>
          </a:r>
        </a:p>
      </dgm:t>
    </dgm:pt>
    <dgm:pt modelId="{55CD793D-B449-4266-AD24-CDD3C6C9AB4B}" type="parTrans" cxnId="{BE733797-0270-4107-A12D-8F5DF65CA311}">
      <dgm:prSet/>
      <dgm:spPr/>
      <dgm:t>
        <a:bodyPr/>
        <a:lstStyle/>
        <a:p>
          <a:endParaRPr lang="en-US"/>
        </a:p>
      </dgm:t>
    </dgm:pt>
    <dgm:pt modelId="{996EB518-4FA9-4B55-A283-F3936B32984E}" type="sibTrans" cxnId="{BE733797-0270-4107-A12D-8F5DF65CA311}">
      <dgm:prSet/>
      <dgm:spPr/>
      <dgm:t>
        <a:bodyPr/>
        <a:lstStyle/>
        <a:p>
          <a:endParaRPr lang="en-US"/>
        </a:p>
      </dgm:t>
    </dgm:pt>
    <dgm:pt modelId="{15E8D54D-D157-4F01-A9BC-EFE5BC974ED8}">
      <dgm:prSet phldrT="[Text]"/>
      <dgm:spPr/>
      <dgm:t>
        <a:bodyPr/>
        <a:lstStyle/>
        <a:p>
          <a:r>
            <a:rPr lang="en-US" dirty="0"/>
            <a:t>Culture of Continuous Improvement Through systems</a:t>
          </a:r>
        </a:p>
      </dgm:t>
    </dgm:pt>
    <dgm:pt modelId="{2E0536AA-10D4-4F25-83B3-10BEB5B5B455}" type="parTrans" cxnId="{C789674E-BCDE-48A8-B083-01E86611CA6E}">
      <dgm:prSet/>
      <dgm:spPr/>
      <dgm:t>
        <a:bodyPr/>
        <a:lstStyle/>
        <a:p>
          <a:endParaRPr lang="en-US"/>
        </a:p>
      </dgm:t>
    </dgm:pt>
    <dgm:pt modelId="{50162B2B-1FFF-40D7-9481-3535245097C0}" type="sibTrans" cxnId="{C789674E-BCDE-48A8-B083-01E86611CA6E}">
      <dgm:prSet/>
      <dgm:spPr/>
      <dgm:t>
        <a:bodyPr/>
        <a:lstStyle/>
        <a:p>
          <a:endParaRPr lang="en-US"/>
        </a:p>
      </dgm:t>
    </dgm:pt>
    <dgm:pt modelId="{7541791F-41B9-45C1-BCCB-D257B1B7C747}">
      <dgm:prSet phldrT="[Text]"/>
      <dgm:spPr/>
      <dgm:t>
        <a:bodyPr/>
        <a:lstStyle/>
        <a:p>
          <a:r>
            <a:rPr lang="en-US" dirty="0"/>
            <a:t>Workforce Engagement &amp; Ownership</a:t>
          </a:r>
        </a:p>
      </dgm:t>
    </dgm:pt>
    <dgm:pt modelId="{16A88336-BDFD-49A7-BE5F-5EB85431569E}" type="parTrans" cxnId="{0EDDA88D-DBB4-40FA-9D63-30AD72219CAD}">
      <dgm:prSet/>
      <dgm:spPr/>
      <dgm:t>
        <a:bodyPr/>
        <a:lstStyle/>
        <a:p>
          <a:endParaRPr lang="en-US"/>
        </a:p>
      </dgm:t>
    </dgm:pt>
    <dgm:pt modelId="{B7D284ED-D3F8-48F5-8F75-BB4B02044C9E}" type="sibTrans" cxnId="{0EDDA88D-DBB4-40FA-9D63-30AD72219CAD}">
      <dgm:prSet/>
      <dgm:spPr/>
      <dgm:t>
        <a:bodyPr/>
        <a:lstStyle/>
        <a:p>
          <a:endParaRPr lang="en-US"/>
        </a:p>
      </dgm:t>
    </dgm:pt>
    <dgm:pt modelId="{6834CD1E-32CB-4823-A0B9-52571615B226}">
      <dgm:prSet phldrT="[Text]"/>
      <dgm:spPr/>
      <dgm:t>
        <a:bodyPr/>
        <a:lstStyle/>
        <a:p>
          <a:r>
            <a:rPr lang="en-US" dirty="0"/>
            <a:t>Integrating Equity into Quality Practices</a:t>
          </a:r>
        </a:p>
      </dgm:t>
    </dgm:pt>
    <dgm:pt modelId="{9C24DCA0-51C7-431A-B0FE-4F44912DA726}" type="parTrans" cxnId="{19C0FB4F-C5E5-4803-B27A-37212169206A}">
      <dgm:prSet/>
      <dgm:spPr/>
      <dgm:t>
        <a:bodyPr/>
        <a:lstStyle/>
        <a:p>
          <a:endParaRPr lang="en-US"/>
        </a:p>
      </dgm:t>
    </dgm:pt>
    <dgm:pt modelId="{22A4FF32-C396-4F66-BB74-2D78220C2B58}" type="sibTrans" cxnId="{19C0FB4F-C5E5-4803-B27A-37212169206A}">
      <dgm:prSet/>
      <dgm:spPr/>
      <dgm:t>
        <a:bodyPr/>
        <a:lstStyle/>
        <a:p>
          <a:endParaRPr lang="en-US"/>
        </a:p>
      </dgm:t>
    </dgm:pt>
    <dgm:pt modelId="{F1BB157C-65B8-4867-BA1F-56AA219CD9ED}">
      <dgm:prSet phldrT="[Text]"/>
      <dgm:spPr/>
      <dgm:t>
        <a:bodyPr/>
        <a:lstStyle/>
        <a:p>
          <a:r>
            <a:rPr lang="en-US" dirty="0"/>
            <a:t>Using Data to Improve Quality</a:t>
          </a:r>
        </a:p>
      </dgm:t>
    </dgm:pt>
    <dgm:pt modelId="{380856A3-0045-491D-BC60-2DD64839001E}" type="parTrans" cxnId="{E7509752-868E-4234-A1CF-E2A284B79498}">
      <dgm:prSet/>
      <dgm:spPr/>
      <dgm:t>
        <a:bodyPr/>
        <a:lstStyle/>
        <a:p>
          <a:endParaRPr lang="en-US"/>
        </a:p>
      </dgm:t>
    </dgm:pt>
    <dgm:pt modelId="{2F5EBE8A-F190-408E-BFAB-A4C04BB3EE53}" type="sibTrans" cxnId="{E7509752-868E-4234-A1CF-E2A284B79498}">
      <dgm:prSet/>
      <dgm:spPr/>
      <dgm:t>
        <a:bodyPr/>
        <a:lstStyle/>
        <a:p>
          <a:endParaRPr lang="en-US"/>
        </a:p>
      </dgm:t>
    </dgm:pt>
    <dgm:pt modelId="{1A463248-707F-4328-A2A8-ECBECDD9340E}" type="pres">
      <dgm:prSet presAssocID="{6541EC1E-CEE3-49D2-9482-C31EFBEE63E9}" presName="diagram" presStyleCnt="0">
        <dgm:presLayoutVars>
          <dgm:dir/>
          <dgm:resizeHandles val="exact"/>
        </dgm:presLayoutVars>
      </dgm:prSet>
      <dgm:spPr/>
    </dgm:pt>
    <dgm:pt modelId="{FE85A581-EB3B-4F8F-8BD3-37D57AFA1ABB}" type="pres">
      <dgm:prSet presAssocID="{9BE564F0-2985-45A0-8811-9770B374EDB8}" presName="node" presStyleLbl="node1" presStyleIdx="0" presStyleCnt="9">
        <dgm:presLayoutVars>
          <dgm:bulletEnabled val="1"/>
        </dgm:presLayoutVars>
      </dgm:prSet>
      <dgm:spPr/>
    </dgm:pt>
    <dgm:pt modelId="{5B21A654-6471-4EE8-AA21-DD40124573E3}" type="pres">
      <dgm:prSet presAssocID="{5D641284-23A6-4B68-A4D5-9C1A2CCE0C20}" presName="sibTrans" presStyleCnt="0"/>
      <dgm:spPr/>
    </dgm:pt>
    <dgm:pt modelId="{2E3675D0-9678-4A79-A6CF-5D499A5D15A3}" type="pres">
      <dgm:prSet presAssocID="{2835F1DC-226B-47ED-8A61-36C3669E57B3}" presName="node" presStyleLbl="node1" presStyleIdx="1" presStyleCnt="9">
        <dgm:presLayoutVars>
          <dgm:bulletEnabled val="1"/>
        </dgm:presLayoutVars>
      </dgm:prSet>
      <dgm:spPr/>
    </dgm:pt>
    <dgm:pt modelId="{250BD19A-6967-40B9-B56D-1D724C98A7E3}" type="pres">
      <dgm:prSet presAssocID="{B7D99BF2-7826-443D-93A9-703D8E361BFA}" presName="sibTrans" presStyleCnt="0"/>
      <dgm:spPr/>
    </dgm:pt>
    <dgm:pt modelId="{45DA27B4-ED44-41A5-A715-9C901A4A28CC}" type="pres">
      <dgm:prSet presAssocID="{15E8D54D-D157-4F01-A9BC-EFE5BC974ED8}" presName="node" presStyleLbl="node1" presStyleIdx="2" presStyleCnt="9">
        <dgm:presLayoutVars>
          <dgm:bulletEnabled val="1"/>
        </dgm:presLayoutVars>
      </dgm:prSet>
      <dgm:spPr/>
    </dgm:pt>
    <dgm:pt modelId="{48C9A7E3-ED01-445F-A9E1-8BC861FC2EBD}" type="pres">
      <dgm:prSet presAssocID="{50162B2B-1FFF-40D7-9481-3535245097C0}" presName="sibTrans" presStyleCnt="0"/>
      <dgm:spPr/>
    </dgm:pt>
    <dgm:pt modelId="{8FF3EB63-77F3-473F-8F3E-6C406DFFB63D}" type="pres">
      <dgm:prSet presAssocID="{FC991E0B-9AA2-4805-A4AB-D1B4672BE327}" presName="node" presStyleLbl="node1" presStyleIdx="3" presStyleCnt="9">
        <dgm:presLayoutVars>
          <dgm:bulletEnabled val="1"/>
        </dgm:presLayoutVars>
      </dgm:prSet>
      <dgm:spPr/>
    </dgm:pt>
    <dgm:pt modelId="{C5550ABE-E7D9-4D9C-9821-DA8E5BF3E5D0}" type="pres">
      <dgm:prSet presAssocID="{67C6CEB9-A2DA-48EC-B202-DB1F90933A97}" presName="sibTrans" presStyleCnt="0"/>
      <dgm:spPr/>
    </dgm:pt>
    <dgm:pt modelId="{BDBCBC49-3498-4112-B7E3-2C685B4E4E29}" type="pres">
      <dgm:prSet presAssocID="{8881E00F-2552-4472-9DDE-88DE0EC7E465}" presName="node" presStyleLbl="node1" presStyleIdx="4" presStyleCnt="9">
        <dgm:presLayoutVars>
          <dgm:bulletEnabled val="1"/>
        </dgm:presLayoutVars>
      </dgm:prSet>
      <dgm:spPr/>
    </dgm:pt>
    <dgm:pt modelId="{7AC5AC5C-BE9A-4601-A8EC-C7B211897A59}" type="pres">
      <dgm:prSet presAssocID="{EB1BE63F-6631-46C5-A854-58738A82D2F6}" presName="sibTrans" presStyleCnt="0"/>
      <dgm:spPr/>
    </dgm:pt>
    <dgm:pt modelId="{1B917154-2310-4625-ACF5-9CC9D44F0192}" type="pres">
      <dgm:prSet presAssocID="{3F47BEE0-AB9E-4A00-9740-253382F0CAF8}" presName="node" presStyleLbl="node1" presStyleIdx="5" presStyleCnt="9">
        <dgm:presLayoutVars>
          <dgm:bulletEnabled val="1"/>
        </dgm:presLayoutVars>
      </dgm:prSet>
      <dgm:spPr/>
    </dgm:pt>
    <dgm:pt modelId="{5FC4F790-3493-4977-8D70-512B9F609A83}" type="pres">
      <dgm:prSet presAssocID="{996EB518-4FA9-4B55-A283-F3936B32984E}" presName="sibTrans" presStyleCnt="0"/>
      <dgm:spPr/>
    </dgm:pt>
    <dgm:pt modelId="{5E450772-BC5E-468E-B6AC-F89A4CF2A487}" type="pres">
      <dgm:prSet presAssocID="{7541791F-41B9-45C1-BCCB-D257B1B7C747}" presName="node" presStyleLbl="node1" presStyleIdx="6" presStyleCnt="9">
        <dgm:presLayoutVars>
          <dgm:bulletEnabled val="1"/>
        </dgm:presLayoutVars>
      </dgm:prSet>
      <dgm:spPr/>
    </dgm:pt>
    <dgm:pt modelId="{3E7DEB3A-D4F4-4D8A-B73C-A8F4242D1ADC}" type="pres">
      <dgm:prSet presAssocID="{B7D284ED-D3F8-48F5-8F75-BB4B02044C9E}" presName="sibTrans" presStyleCnt="0"/>
      <dgm:spPr/>
    </dgm:pt>
    <dgm:pt modelId="{65BAA812-810E-4903-9BA5-BE0A71A09F4D}" type="pres">
      <dgm:prSet presAssocID="{6834CD1E-32CB-4823-A0B9-52571615B226}" presName="node" presStyleLbl="node1" presStyleIdx="7" presStyleCnt="9">
        <dgm:presLayoutVars>
          <dgm:bulletEnabled val="1"/>
        </dgm:presLayoutVars>
      </dgm:prSet>
      <dgm:spPr/>
    </dgm:pt>
    <dgm:pt modelId="{05A1E6A5-15EF-4C8C-A960-0CE9E14E4DDB}" type="pres">
      <dgm:prSet presAssocID="{22A4FF32-C396-4F66-BB74-2D78220C2B58}" presName="sibTrans" presStyleCnt="0"/>
      <dgm:spPr/>
    </dgm:pt>
    <dgm:pt modelId="{117922FE-8A4A-4261-8B62-F2F27745D896}" type="pres">
      <dgm:prSet presAssocID="{F1BB157C-65B8-4867-BA1F-56AA219CD9ED}" presName="node" presStyleLbl="node1" presStyleIdx="8" presStyleCnt="9">
        <dgm:presLayoutVars>
          <dgm:bulletEnabled val="1"/>
        </dgm:presLayoutVars>
      </dgm:prSet>
      <dgm:spPr/>
    </dgm:pt>
  </dgm:ptLst>
  <dgm:cxnLst>
    <dgm:cxn modelId="{8A99F809-8D8B-4FED-BF91-D44556DCA0AD}" type="presOf" srcId="{7541791F-41B9-45C1-BCCB-D257B1B7C747}" destId="{5E450772-BC5E-468E-B6AC-F89A4CF2A487}" srcOrd="0" destOrd="0" presId="urn:microsoft.com/office/officeart/2005/8/layout/default"/>
    <dgm:cxn modelId="{472C4612-6F45-481E-8AAD-664098EE21CF}" type="presOf" srcId="{6541EC1E-CEE3-49D2-9482-C31EFBEE63E9}" destId="{1A463248-707F-4328-A2A8-ECBECDD9340E}" srcOrd="0" destOrd="0" presId="urn:microsoft.com/office/officeart/2005/8/layout/default"/>
    <dgm:cxn modelId="{2B939720-C930-4CD5-A016-804307F2C585}" type="presOf" srcId="{6834CD1E-32CB-4823-A0B9-52571615B226}" destId="{65BAA812-810E-4903-9BA5-BE0A71A09F4D}" srcOrd="0" destOrd="0" presId="urn:microsoft.com/office/officeart/2005/8/layout/default"/>
    <dgm:cxn modelId="{F433012D-C1E2-405B-89CD-3F586A151C21}" type="presOf" srcId="{2835F1DC-226B-47ED-8A61-36C3669E57B3}" destId="{2E3675D0-9678-4A79-A6CF-5D499A5D15A3}" srcOrd="0" destOrd="0" presId="urn:microsoft.com/office/officeart/2005/8/layout/default"/>
    <dgm:cxn modelId="{6B25F965-EA05-4B5C-B7BB-5D290D737AB7}" type="presOf" srcId="{9BE564F0-2985-45A0-8811-9770B374EDB8}" destId="{FE85A581-EB3B-4F8F-8BD3-37D57AFA1ABB}" srcOrd="0" destOrd="0" presId="urn:microsoft.com/office/officeart/2005/8/layout/default"/>
    <dgm:cxn modelId="{C789674E-BCDE-48A8-B083-01E86611CA6E}" srcId="{6541EC1E-CEE3-49D2-9482-C31EFBEE63E9}" destId="{15E8D54D-D157-4F01-A9BC-EFE5BC974ED8}" srcOrd="2" destOrd="0" parTransId="{2E0536AA-10D4-4F25-83B3-10BEB5B5B455}" sibTransId="{50162B2B-1FFF-40D7-9481-3535245097C0}"/>
    <dgm:cxn modelId="{19C0FB4F-C5E5-4803-B27A-37212169206A}" srcId="{6541EC1E-CEE3-49D2-9482-C31EFBEE63E9}" destId="{6834CD1E-32CB-4823-A0B9-52571615B226}" srcOrd="7" destOrd="0" parTransId="{9C24DCA0-51C7-431A-B0FE-4F44912DA726}" sibTransId="{22A4FF32-C396-4F66-BB74-2D78220C2B58}"/>
    <dgm:cxn modelId="{E7509752-868E-4234-A1CF-E2A284B79498}" srcId="{6541EC1E-CEE3-49D2-9482-C31EFBEE63E9}" destId="{F1BB157C-65B8-4867-BA1F-56AA219CD9ED}" srcOrd="8" destOrd="0" parTransId="{380856A3-0045-491D-BC60-2DD64839001E}" sibTransId="{2F5EBE8A-F190-408E-BFAB-A4C04BB3EE53}"/>
    <dgm:cxn modelId="{0BAA205A-D264-4C62-8B75-F4968553327E}" srcId="{6541EC1E-CEE3-49D2-9482-C31EFBEE63E9}" destId="{8881E00F-2552-4472-9DDE-88DE0EC7E465}" srcOrd="4" destOrd="0" parTransId="{27E1BFD4-71A1-43A0-A2DB-9787F433232E}" sibTransId="{EB1BE63F-6631-46C5-A854-58738A82D2F6}"/>
    <dgm:cxn modelId="{7A2D245A-2F22-446A-896B-2FB1CCF8B047}" type="presOf" srcId="{FC991E0B-9AA2-4805-A4AB-D1B4672BE327}" destId="{8FF3EB63-77F3-473F-8F3E-6C406DFFB63D}" srcOrd="0" destOrd="0" presId="urn:microsoft.com/office/officeart/2005/8/layout/default"/>
    <dgm:cxn modelId="{0EDDA88D-DBB4-40FA-9D63-30AD72219CAD}" srcId="{6541EC1E-CEE3-49D2-9482-C31EFBEE63E9}" destId="{7541791F-41B9-45C1-BCCB-D257B1B7C747}" srcOrd="6" destOrd="0" parTransId="{16A88336-BDFD-49A7-BE5F-5EB85431569E}" sibTransId="{B7D284ED-D3F8-48F5-8F75-BB4B02044C9E}"/>
    <dgm:cxn modelId="{31B2C08D-27BC-4602-B713-D4875E0B378B}" type="presOf" srcId="{15E8D54D-D157-4F01-A9BC-EFE5BC974ED8}" destId="{45DA27B4-ED44-41A5-A715-9C901A4A28CC}" srcOrd="0" destOrd="0" presId="urn:microsoft.com/office/officeart/2005/8/layout/default"/>
    <dgm:cxn modelId="{BE733797-0270-4107-A12D-8F5DF65CA311}" srcId="{6541EC1E-CEE3-49D2-9482-C31EFBEE63E9}" destId="{3F47BEE0-AB9E-4A00-9740-253382F0CAF8}" srcOrd="5" destOrd="0" parTransId="{55CD793D-B449-4266-AD24-CDD3C6C9AB4B}" sibTransId="{996EB518-4FA9-4B55-A283-F3936B32984E}"/>
    <dgm:cxn modelId="{4DD4B3B3-E49A-46FF-9E42-8D14D3887BFD}" type="presOf" srcId="{3F47BEE0-AB9E-4A00-9740-253382F0CAF8}" destId="{1B917154-2310-4625-ACF5-9CC9D44F0192}" srcOrd="0" destOrd="0" presId="urn:microsoft.com/office/officeart/2005/8/layout/default"/>
    <dgm:cxn modelId="{1CFE65BE-7565-4602-824F-362F1173CD60}" srcId="{6541EC1E-CEE3-49D2-9482-C31EFBEE63E9}" destId="{2835F1DC-226B-47ED-8A61-36C3669E57B3}" srcOrd="1" destOrd="0" parTransId="{06E936E8-9056-4EC0-B48B-72705AD32977}" sibTransId="{B7D99BF2-7826-443D-93A9-703D8E361BFA}"/>
    <dgm:cxn modelId="{47ADAFCA-9026-4AD7-8BA7-76385BB4AAB7}" srcId="{6541EC1E-CEE3-49D2-9482-C31EFBEE63E9}" destId="{9BE564F0-2985-45A0-8811-9770B374EDB8}" srcOrd="0" destOrd="0" parTransId="{C1D4AF82-EE46-4F27-ACDB-6BCC3331D5FD}" sibTransId="{5D641284-23A6-4B68-A4D5-9C1A2CCE0C20}"/>
    <dgm:cxn modelId="{45440BDF-460C-4A60-AA42-EFAB7A2110B3}" type="presOf" srcId="{8881E00F-2552-4472-9DDE-88DE0EC7E465}" destId="{BDBCBC49-3498-4112-B7E3-2C685B4E4E29}" srcOrd="0" destOrd="0" presId="urn:microsoft.com/office/officeart/2005/8/layout/default"/>
    <dgm:cxn modelId="{E92FF2F8-86A8-4874-B1A9-D5E4C34E01BC}" type="presOf" srcId="{F1BB157C-65B8-4867-BA1F-56AA219CD9ED}" destId="{117922FE-8A4A-4261-8B62-F2F27745D896}" srcOrd="0" destOrd="0" presId="urn:microsoft.com/office/officeart/2005/8/layout/default"/>
    <dgm:cxn modelId="{1EB07EF9-E26B-47B0-8347-027CFC84369E}" srcId="{6541EC1E-CEE3-49D2-9482-C31EFBEE63E9}" destId="{FC991E0B-9AA2-4805-A4AB-D1B4672BE327}" srcOrd="3" destOrd="0" parTransId="{96279C5C-4A6F-40E7-9C18-8205BFCAC4F5}" sibTransId="{67C6CEB9-A2DA-48EC-B202-DB1F90933A97}"/>
    <dgm:cxn modelId="{F52CD2F3-B4FA-4626-BF15-201C1DBDD3D1}" type="presParOf" srcId="{1A463248-707F-4328-A2A8-ECBECDD9340E}" destId="{FE85A581-EB3B-4F8F-8BD3-37D57AFA1ABB}" srcOrd="0" destOrd="0" presId="urn:microsoft.com/office/officeart/2005/8/layout/default"/>
    <dgm:cxn modelId="{4D2E7E30-F4E3-4BAF-94E6-87F52C2830A6}" type="presParOf" srcId="{1A463248-707F-4328-A2A8-ECBECDD9340E}" destId="{5B21A654-6471-4EE8-AA21-DD40124573E3}" srcOrd="1" destOrd="0" presId="urn:microsoft.com/office/officeart/2005/8/layout/default"/>
    <dgm:cxn modelId="{398B7629-241B-47A3-A32C-C2EC2C28C526}" type="presParOf" srcId="{1A463248-707F-4328-A2A8-ECBECDD9340E}" destId="{2E3675D0-9678-4A79-A6CF-5D499A5D15A3}" srcOrd="2" destOrd="0" presId="urn:microsoft.com/office/officeart/2005/8/layout/default"/>
    <dgm:cxn modelId="{BF78CBEE-7DEE-46A0-A569-F003C14BEDAE}" type="presParOf" srcId="{1A463248-707F-4328-A2A8-ECBECDD9340E}" destId="{250BD19A-6967-40B9-B56D-1D724C98A7E3}" srcOrd="3" destOrd="0" presId="urn:microsoft.com/office/officeart/2005/8/layout/default"/>
    <dgm:cxn modelId="{C22F93BA-E442-44A2-992E-5BEF4CBE147E}" type="presParOf" srcId="{1A463248-707F-4328-A2A8-ECBECDD9340E}" destId="{45DA27B4-ED44-41A5-A715-9C901A4A28CC}" srcOrd="4" destOrd="0" presId="urn:microsoft.com/office/officeart/2005/8/layout/default"/>
    <dgm:cxn modelId="{E64F9946-D6EF-4C5D-9CAC-C6736A648BA4}" type="presParOf" srcId="{1A463248-707F-4328-A2A8-ECBECDD9340E}" destId="{48C9A7E3-ED01-445F-A9E1-8BC861FC2EBD}" srcOrd="5" destOrd="0" presId="urn:microsoft.com/office/officeart/2005/8/layout/default"/>
    <dgm:cxn modelId="{DE0B70B8-9C5F-4C4F-936F-8576292A29C4}" type="presParOf" srcId="{1A463248-707F-4328-A2A8-ECBECDD9340E}" destId="{8FF3EB63-77F3-473F-8F3E-6C406DFFB63D}" srcOrd="6" destOrd="0" presId="urn:microsoft.com/office/officeart/2005/8/layout/default"/>
    <dgm:cxn modelId="{166364E1-A2F9-4D17-AF8B-3723BED30503}" type="presParOf" srcId="{1A463248-707F-4328-A2A8-ECBECDD9340E}" destId="{C5550ABE-E7D9-4D9C-9821-DA8E5BF3E5D0}" srcOrd="7" destOrd="0" presId="urn:microsoft.com/office/officeart/2005/8/layout/default"/>
    <dgm:cxn modelId="{0190D98D-5DD4-41FD-82DC-28CBD4243AD1}" type="presParOf" srcId="{1A463248-707F-4328-A2A8-ECBECDD9340E}" destId="{BDBCBC49-3498-4112-B7E3-2C685B4E4E29}" srcOrd="8" destOrd="0" presId="urn:microsoft.com/office/officeart/2005/8/layout/default"/>
    <dgm:cxn modelId="{66034BF6-6D62-4943-8170-4D210E73D5C9}" type="presParOf" srcId="{1A463248-707F-4328-A2A8-ECBECDD9340E}" destId="{7AC5AC5C-BE9A-4601-A8EC-C7B211897A59}" srcOrd="9" destOrd="0" presId="urn:microsoft.com/office/officeart/2005/8/layout/default"/>
    <dgm:cxn modelId="{7CB146AD-E554-4FF7-9D9A-71E6895691D0}" type="presParOf" srcId="{1A463248-707F-4328-A2A8-ECBECDD9340E}" destId="{1B917154-2310-4625-ACF5-9CC9D44F0192}" srcOrd="10" destOrd="0" presId="urn:microsoft.com/office/officeart/2005/8/layout/default"/>
    <dgm:cxn modelId="{0C53544B-ECF1-4D8B-A836-655D079ED79A}" type="presParOf" srcId="{1A463248-707F-4328-A2A8-ECBECDD9340E}" destId="{5FC4F790-3493-4977-8D70-512B9F609A83}" srcOrd="11" destOrd="0" presId="urn:microsoft.com/office/officeart/2005/8/layout/default"/>
    <dgm:cxn modelId="{E318F426-F9E6-452C-B877-C0178408430D}" type="presParOf" srcId="{1A463248-707F-4328-A2A8-ECBECDD9340E}" destId="{5E450772-BC5E-468E-B6AC-F89A4CF2A487}" srcOrd="12" destOrd="0" presId="urn:microsoft.com/office/officeart/2005/8/layout/default"/>
    <dgm:cxn modelId="{F407C49A-0AD4-48B2-9F58-7099952D0B1F}" type="presParOf" srcId="{1A463248-707F-4328-A2A8-ECBECDD9340E}" destId="{3E7DEB3A-D4F4-4D8A-B73C-A8F4242D1ADC}" srcOrd="13" destOrd="0" presId="urn:microsoft.com/office/officeart/2005/8/layout/default"/>
    <dgm:cxn modelId="{AC73FF71-CBA7-4C4D-AE83-1BF95B990817}" type="presParOf" srcId="{1A463248-707F-4328-A2A8-ECBECDD9340E}" destId="{65BAA812-810E-4903-9BA5-BE0A71A09F4D}" srcOrd="14" destOrd="0" presId="urn:microsoft.com/office/officeart/2005/8/layout/default"/>
    <dgm:cxn modelId="{8FF56713-1C12-4051-8D50-8F9137CA3E78}" type="presParOf" srcId="{1A463248-707F-4328-A2A8-ECBECDD9340E}" destId="{05A1E6A5-15EF-4C8C-A960-0CE9E14E4DDB}" srcOrd="15" destOrd="0" presId="urn:microsoft.com/office/officeart/2005/8/layout/default"/>
    <dgm:cxn modelId="{54704691-E2FE-49BC-8845-1101AB701868}" type="presParOf" srcId="{1A463248-707F-4328-A2A8-ECBECDD9340E}" destId="{117922FE-8A4A-4261-8B62-F2F27745D896}"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8DF5FA-23E5-4004-914F-DC4D3BAD1DAD}">
      <dsp:nvSpPr>
        <dsp:cNvPr id="0" name=""/>
        <dsp:cNvSpPr/>
      </dsp:nvSpPr>
      <dsp:spPr>
        <a:xfrm>
          <a:off x="4880" y="24428"/>
          <a:ext cx="3933485" cy="1350000"/>
        </a:xfrm>
        <a:prstGeom prst="chevron">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en-US" sz="2500" kern="1200" dirty="0"/>
            <a:t>Sept 2023</a:t>
          </a:r>
        </a:p>
      </dsp:txBody>
      <dsp:txXfrm>
        <a:off x="679880" y="24428"/>
        <a:ext cx="2583485" cy="1350000"/>
      </dsp:txXfrm>
    </dsp:sp>
    <dsp:sp modelId="{A1992C71-672C-4F03-A314-D3EBE312709F}">
      <dsp:nvSpPr>
        <dsp:cNvPr id="0" name=""/>
        <dsp:cNvSpPr/>
      </dsp:nvSpPr>
      <dsp:spPr>
        <a:xfrm>
          <a:off x="4880" y="1543178"/>
          <a:ext cx="3146788" cy="2784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New MBQIP Core Measure Set shared with State Flex Programs</a:t>
          </a:r>
        </a:p>
      </dsp:txBody>
      <dsp:txXfrm>
        <a:off x="4880" y="1543178"/>
        <a:ext cx="3146788" cy="2784375"/>
      </dsp:txXfrm>
    </dsp:sp>
    <dsp:sp modelId="{C69E4A00-D5FE-4642-8507-B4DE592C0076}">
      <dsp:nvSpPr>
        <dsp:cNvPr id="0" name=""/>
        <dsp:cNvSpPr/>
      </dsp:nvSpPr>
      <dsp:spPr>
        <a:xfrm>
          <a:off x="3722366" y="24428"/>
          <a:ext cx="3933485" cy="1350000"/>
        </a:xfrm>
        <a:prstGeom prst="chevron">
          <a:avLst/>
        </a:prstGeom>
        <a:solidFill>
          <a:schemeClr val="accent3">
            <a:hueOff val="4952981"/>
            <a:satOff val="-30976"/>
            <a:lumOff val="-2157"/>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en-US" sz="2500" kern="1200" dirty="0"/>
            <a:t>Sept 2024</a:t>
          </a:r>
        </a:p>
      </dsp:txBody>
      <dsp:txXfrm>
        <a:off x="4397366" y="24428"/>
        <a:ext cx="2583485" cy="1350000"/>
      </dsp:txXfrm>
    </dsp:sp>
    <dsp:sp modelId="{3D32B50B-9AEB-4107-8D72-35417E261746}">
      <dsp:nvSpPr>
        <dsp:cNvPr id="0" name=""/>
        <dsp:cNvSpPr/>
      </dsp:nvSpPr>
      <dsp:spPr>
        <a:xfrm>
          <a:off x="3722366" y="1543178"/>
          <a:ext cx="3146788" cy="2784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Prepare and support  CAHs in reporting</a:t>
          </a:r>
          <a:br>
            <a:rPr lang="en-US" sz="2500" kern="1200" dirty="0"/>
          </a:br>
          <a:endParaRPr lang="en-US" sz="2500" kern="1200" dirty="0"/>
        </a:p>
        <a:p>
          <a:pPr marL="228600" lvl="1" indent="-228600" algn="l" defTabSz="1111250">
            <a:lnSpc>
              <a:spcPct val="90000"/>
            </a:lnSpc>
            <a:spcBef>
              <a:spcPct val="0"/>
            </a:spcBef>
            <a:spcAft>
              <a:spcPct val="15000"/>
            </a:spcAft>
            <a:buChar char="•"/>
          </a:pPr>
          <a:r>
            <a:rPr lang="en-US" sz="2500" kern="1200" dirty="0"/>
            <a:t>Share questions/feedback from hospitals to FORHP</a:t>
          </a:r>
        </a:p>
        <a:p>
          <a:pPr marL="228600" lvl="1" indent="-228600" algn="l" defTabSz="1111250">
            <a:lnSpc>
              <a:spcPct val="90000"/>
            </a:lnSpc>
            <a:spcBef>
              <a:spcPct val="0"/>
            </a:spcBef>
            <a:spcAft>
              <a:spcPct val="15000"/>
            </a:spcAft>
            <a:buChar char="•"/>
          </a:pPr>
          <a:endParaRPr lang="en-US" sz="2500" kern="1200" dirty="0"/>
        </a:p>
      </dsp:txBody>
      <dsp:txXfrm>
        <a:off x="3722366" y="1543178"/>
        <a:ext cx="3146788" cy="2784375"/>
      </dsp:txXfrm>
    </dsp:sp>
    <dsp:sp modelId="{25543A11-7164-4B6F-BF57-6E5CDAD1E1E1}">
      <dsp:nvSpPr>
        <dsp:cNvPr id="0" name=""/>
        <dsp:cNvSpPr/>
      </dsp:nvSpPr>
      <dsp:spPr>
        <a:xfrm>
          <a:off x="7439852" y="24428"/>
          <a:ext cx="3933485" cy="1350000"/>
        </a:xfrm>
        <a:prstGeom prst="chevron">
          <a:avLst/>
        </a:prstGeom>
        <a:solidFill>
          <a:schemeClr val="accent3">
            <a:hueOff val="9905962"/>
            <a:satOff val="-61952"/>
            <a:lumOff val="-4314"/>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0013" tIns="33338" rIns="33338" bIns="33338" numCol="1" spcCol="1270" anchor="ctr" anchorCtr="0">
          <a:noAutofit/>
        </a:bodyPr>
        <a:lstStyle/>
        <a:p>
          <a:pPr marL="0" lvl="0" indent="0" algn="ctr" defTabSz="1111250">
            <a:lnSpc>
              <a:spcPct val="90000"/>
            </a:lnSpc>
            <a:spcBef>
              <a:spcPct val="0"/>
            </a:spcBef>
            <a:spcAft>
              <a:spcPct val="35000"/>
            </a:spcAft>
            <a:buNone/>
          </a:pPr>
          <a:r>
            <a:rPr lang="en-US" sz="2500" kern="1200" dirty="0"/>
            <a:t>Sept 2025</a:t>
          </a:r>
        </a:p>
      </dsp:txBody>
      <dsp:txXfrm>
        <a:off x="8114852" y="24428"/>
        <a:ext cx="2583485" cy="1350000"/>
      </dsp:txXfrm>
    </dsp:sp>
    <dsp:sp modelId="{10F4B98E-FDEF-49D3-A625-FEC54A01BB0A}">
      <dsp:nvSpPr>
        <dsp:cNvPr id="0" name=""/>
        <dsp:cNvSpPr/>
      </dsp:nvSpPr>
      <dsp:spPr>
        <a:xfrm>
          <a:off x="7439852" y="1543178"/>
          <a:ext cx="3146788" cy="27843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28600" lvl="1" indent="-228600" algn="l" defTabSz="1111250">
            <a:lnSpc>
              <a:spcPct val="90000"/>
            </a:lnSpc>
            <a:spcBef>
              <a:spcPct val="0"/>
            </a:spcBef>
            <a:spcAft>
              <a:spcPct val="15000"/>
            </a:spcAft>
            <a:buChar char="•"/>
          </a:pPr>
          <a:r>
            <a:rPr lang="en-US" sz="2500" kern="1200" dirty="0"/>
            <a:t>States track non-reporting CAHs.</a:t>
          </a:r>
          <a:br>
            <a:rPr lang="en-US" sz="2500" kern="1200" dirty="0"/>
          </a:br>
          <a:endParaRPr lang="en-US" sz="2500" kern="1200" dirty="0"/>
        </a:p>
        <a:p>
          <a:pPr marL="228600" lvl="1" indent="-228600" algn="l" defTabSz="1111250">
            <a:lnSpc>
              <a:spcPct val="90000"/>
            </a:lnSpc>
            <a:spcBef>
              <a:spcPct val="0"/>
            </a:spcBef>
            <a:spcAft>
              <a:spcPct val="15000"/>
            </a:spcAft>
            <a:buChar char="•"/>
          </a:pPr>
          <a:r>
            <a:rPr lang="en-US" sz="2500" kern="1200"/>
            <a:t>Start </a:t>
          </a:r>
          <a:r>
            <a:rPr lang="en-US" sz="2500" kern="1200" dirty="0"/>
            <a:t>collaborative and/or state specific QI cohort projects.</a:t>
          </a:r>
        </a:p>
      </dsp:txBody>
      <dsp:txXfrm>
        <a:off x="7439852" y="1543178"/>
        <a:ext cx="3146788" cy="27843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5A581-EB3B-4F8F-8BD3-37D57AFA1ABB}">
      <dsp:nvSpPr>
        <dsp:cNvPr id="0" name=""/>
        <dsp:cNvSpPr/>
      </dsp:nvSpPr>
      <dsp:spPr>
        <a:xfrm>
          <a:off x="658377" y="722"/>
          <a:ext cx="2285277" cy="1371166"/>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Leadership Responsibility &amp; Accountability</a:t>
          </a:r>
        </a:p>
      </dsp:txBody>
      <dsp:txXfrm>
        <a:off x="658377" y="722"/>
        <a:ext cx="2285277" cy="1371166"/>
      </dsp:txXfrm>
    </dsp:sp>
    <dsp:sp modelId="{2E3675D0-9678-4A79-A6CF-5D499A5D15A3}">
      <dsp:nvSpPr>
        <dsp:cNvPr id="0" name=""/>
        <dsp:cNvSpPr/>
      </dsp:nvSpPr>
      <dsp:spPr>
        <a:xfrm>
          <a:off x="3172182" y="722"/>
          <a:ext cx="2285277" cy="1371166"/>
        </a:xfrm>
        <a:prstGeom prst="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Culture of Continuous Improvement Through Behavior</a:t>
          </a:r>
        </a:p>
      </dsp:txBody>
      <dsp:txXfrm>
        <a:off x="3172182" y="722"/>
        <a:ext cx="2285277" cy="1371166"/>
      </dsp:txXfrm>
    </dsp:sp>
    <dsp:sp modelId="{45DA27B4-ED44-41A5-A715-9C901A4A28CC}">
      <dsp:nvSpPr>
        <dsp:cNvPr id="0" name=""/>
        <dsp:cNvSpPr/>
      </dsp:nvSpPr>
      <dsp:spPr>
        <a:xfrm>
          <a:off x="5685988" y="722"/>
          <a:ext cx="2285277" cy="1371166"/>
        </a:xfrm>
        <a:prstGeom prst="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Culture of Continuous Improvement Through systems</a:t>
          </a:r>
        </a:p>
      </dsp:txBody>
      <dsp:txXfrm>
        <a:off x="5685988" y="722"/>
        <a:ext cx="2285277" cy="1371166"/>
      </dsp:txXfrm>
    </dsp:sp>
    <dsp:sp modelId="{8FF3EB63-77F3-473F-8F3E-6C406DFFB63D}">
      <dsp:nvSpPr>
        <dsp:cNvPr id="0" name=""/>
        <dsp:cNvSpPr/>
      </dsp:nvSpPr>
      <dsp:spPr>
        <a:xfrm>
          <a:off x="8199793" y="722"/>
          <a:ext cx="2285277" cy="1371166"/>
        </a:xfrm>
        <a:prstGeom prst="rect">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Quality Embedded within the Organizations Strategic Plan</a:t>
          </a:r>
        </a:p>
      </dsp:txBody>
      <dsp:txXfrm>
        <a:off x="8199793" y="722"/>
        <a:ext cx="2285277" cy="1371166"/>
      </dsp:txXfrm>
    </dsp:sp>
    <dsp:sp modelId="{BDBCBC49-3498-4112-B7E3-2C685B4E4E29}">
      <dsp:nvSpPr>
        <dsp:cNvPr id="0" name=""/>
        <dsp:cNvSpPr/>
      </dsp:nvSpPr>
      <dsp:spPr>
        <a:xfrm>
          <a:off x="658377" y="1600416"/>
          <a:ext cx="2285277" cy="1371166"/>
        </a:xfrm>
        <a:prstGeom prst="rect">
          <a:avLst/>
        </a:prstGeom>
        <a:solidFill>
          <a:schemeClr val="accent6">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Engagement of Patients, Partners &amp; Community</a:t>
          </a:r>
        </a:p>
      </dsp:txBody>
      <dsp:txXfrm>
        <a:off x="658377" y="1600416"/>
        <a:ext cx="2285277" cy="1371166"/>
      </dsp:txXfrm>
    </dsp:sp>
    <dsp:sp modelId="{1B917154-2310-4625-ACF5-9CC9D44F0192}">
      <dsp:nvSpPr>
        <dsp:cNvPr id="0" name=""/>
        <dsp:cNvSpPr/>
      </dsp:nvSpPr>
      <dsp:spPr>
        <a:xfrm>
          <a:off x="3172182" y="1600416"/>
          <a:ext cx="2285277" cy="1371166"/>
        </a:xfrm>
        <a:prstGeom prst="rect">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Collecting Meaningful &amp; Accurate Data</a:t>
          </a:r>
        </a:p>
      </dsp:txBody>
      <dsp:txXfrm>
        <a:off x="3172182" y="1600416"/>
        <a:ext cx="2285277" cy="1371166"/>
      </dsp:txXfrm>
    </dsp:sp>
    <dsp:sp modelId="{5E450772-BC5E-468E-B6AC-F89A4CF2A487}">
      <dsp:nvSpPr>
        <dsp:cNvPr id="0" name=""/>
        <dsp:cNvSpPr/>
      </dsp:nvSpPr>
      <dsp:spPr>
        <a:xfrm>
          <a:off x="5685988" y="1600416"/>
          <a:ext cx="2285277" cy="1371166"/>
        </a:xfrm>
        <a:prstGeom prst="rect">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Workforce Engagement &amp; Ownership</a:t>
          </a:r>
        </a:p>
      </dsp:txBody>
      <dsp:txXfrm>
        <a:off x="5685988" y="1600416"/>
        <a:ext cx="2285277" cy="1371166"/>
      </dsp:txXfrm>
    </dsp:sp>
    <dsp:sp modelId="{65BAA812-810E-4903-9BA5-BE0A71A09F4D}">
      <dsp:nvSpPr>
        <dsp:cNvPr id="0" name=""/>
        <dsp:cNvSpPr/>
      </dsp:nvSpPr>
      <dsp:spPr>
        <a:xfrm>
          <a:off x="8199793" y="1600416"/>
          <a:ext cx="2285277" cy="1371166"/>
        </a:xfrm>
        <a:prstGeom prst="rect">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Integrating Equity into Quality Practices</a:t>
          </a:r>
        </a:p>
      </dsp:txBody>
      <dsp:txXfrm>
        <a:off x="8199793" y="1600416"/>
        <a:ext cx="2285277" cy="1371166"/>
      </dsp:txXfrm>
    </dsp:sp>
    <dsp:sp modelId="{117922FE-8A4A-4261-8B62-F2F27745D896}">
      <dsp:nvSpPr>
        <dsp:cNvPr id="0" name=""/>
        <dsp:cNvSpPr/>
      </dsp:nvSpPr>
      <dsp:spPr>
        <a:xfrm>
          <a:off x="4429085" y="3200111"/>
          <a:ext cx="2285277" cy="1371166"/>
        </a:xfrm>
        <a:prstGeom prst="rect">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Using Data to Improve Quality</a:t>
          </a:r>
        </a:p>
      </dsp:txBody>
      <dsp:txXfrm>
        <a:off x="4429085" y="3200111"/>
        <a:ext cx="2285277" cy="137116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15990B-30A7-4933-8D10-47A475970BD5}" type="datetimeFigureOut">
              <a:rPr lang="en-US" smtClean="0"/>
              <a:t>10/5/2023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E685ED-D3E0-4690-9E0E-8E979280FD43}" type="slidenum">
              <a:rPr lang="en-US" smtClean="0"/>
              <a:t>‹#›</a:t>
            </a:fld>
            <a:endParaRPr lang="en-US"/>
          </a:p>
        </p:txBody>
      </p:sp>
    </p:spTree>
    <p:extLst>
      <p:ext uri="{BB962C8B-B14F-4D97-AF65-F5344CB8AC3E}">
        <p14:creationId xmlns:p14="http://schemas.microsoft.com/office/powerpoint/2010/main" val="26101174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Used to help CAHs receive more tailored services, activities and technical assistance from State Flex Programs.</a:t>
            </a:r>
          </a:p>
          <a:p>
            <a:r>
              <a:rPr lang="en-US" dirty="0"/>
              <a:t>Measure will provide state and national comparison information to assess your CAH’s quality infrastructure, QI Processes, and areas of improvement for each facility.</a:t>
            </a:r>
          </a:p>
          <a:p>
            <a:endParaRPr lang="en-US" dirty="0"/>
          </a:p>
        </p:txBody>
      </p:sp>
      <p:sp>
        <p:nvSpPr>
          <p:cNvPr id="4" name="Slide Number Placeholder 3"/>
          <p:cNvSpPr>
            <a:spLocks noGrp="1"/>
          </p:cNvSpPr>
          <p:nvPr>
            <p:ph type="sldNum" sz="quarter" idx="5"/>
          </p:nvPr>
        </p:nvSpPr>
        <p:spPr/>
        <p:txBody>
          <a:bodyPr/>
          <a:lstStyle/>
          <a:p>
            <a:fld id="{1EE685ED-D3E0-4690-9E0E-8E979280FD43}" type="slidenum">
              <a:rPr lang="en-US" smtClean="0"/>
              <a:t>10</a:t>
            </a:fld>
            <a:endParaRPr lang="en-US"/>
          </a:p>
        </p:txBody>
      </p:sp>
    </p:spTree>
    <p:extLst>
      <p:ext uri="{BB962C8B-B14F-4D97-AF65-F5344CB8AC3E}">
        <p14:creationId xmlns:p14="http://schemas.microsoft.com/office/powerpoint/2010/main" val="191954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Used to help CAHs receive more tailored services, activities and technical assistance from State Flex Programs.</a:t>
            </a:r>
          </a:p>
          <a:p>
            <a:r>
              <a:rPr lang="en-US" dirty="0"/>
              <a:t>Measure will provide state and national comparison information to assess your CAH’s quality infrastructure, QI Processes, and areas of improvement for each facility.</a:t>
            </a:r>
          </a:p>
          <a:p>
            <a:endParaRPr lang="en-US" dirty="0"/>
          </a:p>
        </p:txBody>
      </p:sp>
      <p:sp>
        <p:nvSpPr>
          <p:cNvPr id="4" name="Slide Number Placeholder 3"/>
          <p:cNvSpPr>
            <a:spLocks noGrp="1"/>
          </p:cNvSpPr>
          <p:nvPr>
            <p:ph type="sldNum" sz="quarter" idx="5"/>
          </p:nvPr>
        </p:nvSpPr>
        <p:spPr/>
        <p:txBody>
          <a:bodyPr/>
          <a:lstStyle/>
          <a:p>
            <a:fld id="{1EE685ED-D3E0-4690-9E0E-8E979280FD43}" type="slidenum">
              <a:rPr lang="en-US" smtClean="0"/>
              <a:t>11</a:t>
            </a:fld>
            <a:endParaRPr lang="en-US"/>
          </a:p>
        </p:txBody>
      </p:sp>
    </p:spTree>
    <p:extLst>
      <p:ext uri="{BB962C8B-B14F-4D97-AF65-F5344CB8AC3E}">
        <p14:creationId xmlns:p14="http://schemas.microsoft.com/office/powerpoint/2010/main" val="169882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9" name="Freeform 11"/>
          <p:cNvSpPr>
            <a:spLocks/>
          </p:cNvSpPr>
          <p:nvPr userDrawn="1"/>
        </p:nvSpPr>
        <p:spPr bwMode="auto">
          <a:xfrm>
            <a:off x="-6350" y="6355334"/>
            <a:ext cx="4796997" cy="502666"/>
          </a:xfrm>
          <a:custGeom>
            <a:avLst/>
            <a:gdLst>
              <a:gd name="T0" fmla="*/ 0 w 2214"/>
              <a:gd name="T1" fmla="*/ 0 h 232"/>
              <a:gd name="T2" fmla="*/ 0 w 2214"/>
              <a:gd name="T3" fmla="*/ 232 h 232"/>
              <a:gd name="T4" fmla="*/ 2214 w 2214"/>
              <a:gd name="T5" fmla="*/ 232 h 232"/>
              <a:gd name="T6" fmla="*/ 0 w 2214"/>
              <a:gd name="T7" fmla="*/ 0 h 232"/>
            </a:gdLst>
            <a:ahLst/>
            <a:cxnLst>
              <a:cxn ang="0">
                <a:pos x="T0" y="T1"/>
              </a:cxn>
              <a:cxn ang="0">
                <a:pos x="T2" y="T3"/>
              </a:cxn>
              <a:cxn ang="0">
                <a:pos x="T4" y="T5"/>
              </a:cxn>
              <a:cxn ang="0">
                <a:pos x="T6" y="T7"/>
              </a:cxn>
            </a:cxnLst>
            <a:rect l="0" t="0" r="r" b="b"/>
            <a:pathLst>
              <a:path w="2214" h="232">
                <a:moveTo>
                  <a:pt x="0" y="0"/>
                </a:moveTo>
                <a:lnTo>
                  <a:pt x="0" y="232"/>
                </a:lnTo>
                <a:lnTo>
                  <a:pt x="2214" y="232"/>
                </a:lnTo>
                <a:lnTo>
                  <a:pt x="0" y="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Freeform 12"/>
          <p:cNvSpPr>
            <a:spLocks/>
          </p:cNvSpPr>
          <p:nvPr userDrawn="1"/>
        </p:nvSpPr>
        <p:spPr bwMode="auto">
          <a:xfrm>
            <a:off x="-6350" y="6032500"/>
            <a:ext cx="12217826" cy="825500"/>
          </a:xfrm>
          <a:custGeom>
            <a:avLst/>
            <a:gdLst>
              <a:gd name="T0" fmla="*/ 5639 w 5639"/>
              <a:gd name="T1" fmla="*/ 0 h 381"/>
              <a:gd name="T2" fmla="*/ 0 w 5639"/>
              <a:gd name="T3" fmla="*/ 381 h 381"/>
              <a:gd name="T4" fmla="*/ 5639 w 5639"/>
              <a:gd name="T5" fmla="*/ 381 h 381"/>
              <a:gd name="T6" fmla="*/ 5639 w 5639"/>
              <a:gd name="T7" fmla="*/ 0 h 381"/>
            </a:gdLst>
            <a:ahLst/>
            <a:cxnLst>
              <a:cxn ang="0">
                <a:pos x="T0" y="T1"/>
              </a:cxn>
              <a:cxn ang="0">
                <a:pos x="T2" y="T3"/>
              </a:cxn>
              <a:cxn ang="0">
                <a:pos x="T4" y="T5"/>
              </a:cxn>
              <a:cxn ang="0">
                <a:pos x="T6" y="T7"/>
              </a:cxn>
            </a:cxnLst>
            <a:rect l="0" t="0" r="r" b="b"/>
            <a:pathLst>
              <a:path w="5639" h="381">
                <a:moveTo>
                  <a:pt x="5639" y="0"/>
                </a:moveTo>
                <a:lnTo>
                  <a:pt x="0" y="381"/>
                </a:lnTo>
                <a:lnTo>
                  <a:pt x="5639" y="381"/>
                </a:lnTo>
                <a:lnTo>
                  <a:pt x="5639" y="0"/>
                </a:lnTo>
                <a:close/>
              </a:path>
            </a:pathLst>
          </a:custGeom>
          <a:solidFill>
            <a:schemeClr val="tx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3"/>
          <p:cNvSpPr>
            <a:spLocks/>
          </p:cNvSpPr>
          <p:nvPr userDrawn="1"/>
        </p:nvSpPr>
        <p:spPr bwMode="auto">
          <a:xfrm>
            <a:off x="-6350" y="6260000"/>
            <a:ext cx="12217826" cy="598000"/>
          </a:xfrm>
          <a:custGeom>
            <a:avLst/>
            <a:gdLst>
              <a:gd name="T0" fmla="*/ 5639 w 5639"/>
              <a:gd name="T1" fmla="*/ 0 h 276"/>
              <a:gd name="T2" fmla="*/ 0 w 5639"/>
              <a:gd name="T3" fmla="*/ 276 h 276"/>
              <a:gd name="T4" fmla="*/ 5639 w 5639"/>
              <a:gd name="T5" fmla="*/ 276 h 276"/>
              <a:gd name="T6" fmla="*/ 5639 w 5639"/>
              <a:gd name="T7" fmla="*/ 0 h 276"/>
            </a:gdLst>
            <a:ahLst/>
            <a:cxnLst>
              <a:cxn ang="0">
                <a:pos x="T0" y="T1"/>
              </a:cxn>
              <a:cxn ang="0">
                <a:pos x="T2" y="T3"/>
              </a:cxn>
              <a:cxn ang="0">
                <a:pos x="T4" y="T5"/>
              </a:cxn>
              <a:cxn ang="0">
                <a:pos x="T6" y="T7"/>
              </a:cxn>
            </a:cxnLst>
            <a:rect l="0" t="0" r="r" b="b"/>
            <a:pathLst>
              <a:path w="5639" h="276">
                <a:moveTo>
                  <a:pt x="5639" y="0"/>
                </a:moveTo>
                <a:lnTo>
                  <a:pt x="0" y="276"/>
                </a:lnTo>
                <a:lnTo>
                  <a:pt x="5639" y="276"/>
                </a:lnTo>
                <a:lnTo>
                  <a:pt x="5639" y="0"/>
                </a:lnTo>
                <a:close/>
              </a:path>
            </a:pathLst>
          </a:custGeom>
          <a:gradFill>
            <a:gsLst>
              <a:gs pos="51000">
                <a:schemeClr val="accent1"/>
              </a:gs>
              <a:gs pos="100000">
                <a:schemeClr val="accent1">
                  <a:lumMod val="75000"/>
                </a:schemeClr>
              </a:gs>
            </a:gsLst>
            <a:lin ang="0" scaled="1"/>
          </a:gra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8"/>
          <p:cNvSpPr>
            <a:spLocks/>
          </p:cNvSpPr>
          <p:nvPr userDrawn="1"/>
        </p:nvSpPr>
        <p:spPr bwMode="auto">
          <a:xfrm flipH="1">
            <a:off x="1588" y="-22224"/>
            <a:ext cx="12193588" cy="254500"/>
          </a:xfrm>
          <a:custGeom>
            <a:avLst/>
            <a:gdLst>
              <a:gd name="T0" fmla="*/ 4374 w 7681"/>
              <a:gd name="T1" fmla="*/ 0 h 765"/>
              <a:gd name="T2" fmla="*/ 0 w 7681"/>
              <a:gd name="T3" fmla="*/ 55 h 765"/>
              <a:gd name="T4" fmla="*/ 0 w 7681"/>
              <a:gd name="T5" fmla="*/ 159 h 765"/>
              <a:gd name="T6" fmla="*/ 7681 w 7681"/>
              <a:gd name="T7" fmla="*/ 765 h 765"/>
              <a:gd name="T8" fmla="*/ 7681 w 7681"/>
              <a:gd name="T9" fmla="*/ 0 h 765"/>
              <a:gd name="T10" fmla="*/ 4374 w 7681"/>
              <a:gd name="T11" fmla="*/ 0 h 765"/>
            </a:gdLst>
            <a:ahLst/>
            <a:cxnLst>
              <a:cxn ang="0">
                <a:pos x="T0" y="T1"/>
              </a:cxn>
              <a:cxn ang="0">
                <a:pos x="T2" y="T3"/>
              </a:cxn>
              <a:cxn ang="0">
                <a:pos x="T4" y="T5"/>
              </a:cxn>
              <a:cxn ang="0">
                <a:pos x="T6" y="T7"/>
              </a:cxn>
              <a:cxn ang="0">
                <a:pos x="T8" y="T9"/>
              </a:cxn>
              <a:cxn ang="0">
                <a:pos x="T10" y="T11"/>
              </a:cxn>
            </a:cxnLst>
            <a:rect l="0" t="0" r="r" b="b"/>
            <a:pathLst>
              <a:path w="7681" h="765">
                <a:moveTo>
                  <a:pt x="4374" y="0"/>
                </a:moveTo>
                <a:lnTo>
                  <a:pt x="0" y="55"/>
                </a:lnTo>
                <a:lnTo>
                  <a:pt x="0" y="159"/>
                </a:lnTo>
                <a:lnTo>
                  <a:pt x="7681" y="765"/>
                </a:lnTo>
                <a:lnTo>
                  <a:pt x="7681" y="0"/>
                </a:lnTo>
                <a:lnTo>
                  <a:pt x="4374"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9"/>
          <p:cNvSpPr>
            <a:spLocks/>
          </p:cNvSpPr>
          <p:nvPr userDrawn="1"/>
        </p:nvSpPr>
        <p:spPr bwMode="auto">
          <a:xfrm>
            <a:off x="1588" y="-22225"/>
            <a:ext cx="12193588" cy="254500"/>
          </a:xfrm>
          <a:custGeom>
            <a:avLst/>
            <a:gdLst>
              <a:gd name="T0" fmla="*/ 0 w 7681"/>
              <a:gd name="T1" fmla="*/ 0 h 377"/>
              <a:gd name="T2" fmla="*/ 0 w 7681"/>
              <a:gd name="T3" fmla="*/ 81 h 377"/>
              <a:gd name="T4" fmla="*/ 7681 w 7681"/>
              <a:gd name="T5" fmla="*/ 377 h 377"/>
              <a:gd name="T6" fmla="*/ 7681 w 7681"/>
              <a:gd name="T7" fmla="*/ 0 h 377"/>
              <a:gd name="T8" fmla="*/ 0 w 7681"/>
              <a:gd name="T9" fmla="*/ 0 h 377"/>
            </a:gdLst>
            <a:ahLst/>
            <a:cxnLst>
              <a:cxn ang="0">
                <a:pos x="T0" y="T1"/>
              </a:cxn>
              <a:cxn ang="0">
                <a:pos x="T2" y="T3"/>
              </a:cxn>
              <a:cxn ang="0">
                <a:pos x="T4" y="T5"/>
              </a:cxn>
              <a:cxn ang="0">
                <a:pos x="T6" y="T7"/>
              </a:cxn>
              <a:cxn ang="0">
                <a:pos x="T8" y="T9"/>
              </a:cxn>
            </a:cxnLst>
            <a:rect l="0" t="0" r="r" b="b"/>
            <a:pathLst>
              <a:path w="7681" h="377">
                <a:moveTo>
                  <a:pt x="0" y="0"/>
                </a:moveTo>
                <a:lnTo>
                  <a:pt x="0" y="81"/>
                </a:lnTo>
                <a:lnTo>
                  <a:pt x="7681" y="377"/>
                </a:lnTo>
                <a:lnTo>
                  <a:pt x="7681" y="0"/>
                </a:lnTo>
                <a:lnTo>
                  <a:pt x="0" y="0"/>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Title 1"/>
          <p:cNvSpPr>
            <a:spLocks noGrp="1"/>
          </p:cNvSpPr>
          <p:nvPr userDrawn="1">
            <p:ph type="title"/>
          </p:nvPr>
        </p:nvSpPr>
        <p:spPr>
          <a:xfrm>
            <a:off x="381000" y="519601"/>
            <a:ext cx="10515600" cy="763588"/>
          </a:xfrm>
        </p:spPr>
        <p:txBody>
          <a:bodyPr>
            <a:normAutofit/>
          </a:bodyPr>
          <a:lstStyle>
            <a:lvl1pPr>
              <a:defRPr sz="4800" b="1"/>
            </a:lvl1pPr>
          </a:lstStyle>
          <a:p>
            <a:r>
              <a:rPr lang="en-US" dirty="0"/>
              <a:t>Click to edit Master title style</a:t>
            </a:r>
          </a:p>
        </p:txBody>
      </p:sp>
      <p:pic>
        <p:nvPicPr>
          <p:cNvPr id="12" name="Picture 11">
            <a:extLst>
              <a:ext uri="{FF2B5EF4-FFF2-40B4-BE49-F238E27FC236}">
                <a16:creationId xmlns:a16="http://schemas.microsoft.com/office/drawing/2014/main" id="{4CEEB79B-17BE-49E8-BE49-5DD791A9826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52632" y="5480148"/>
            <a:ext cx="2139516" cy="695343"/>
          </a:xfrm>
          <a:prstGeom prst="rect">
            <a:avLst/>
          </a:prstGeom>
        </p:spPr>
      </p:pic>
    </p:spTree>
    <p:extLst>
      <p:ext uri="{BB962C8B-B14F-4D97-AF65-F5344CB8AC3E}">
        <p14:creationId xmlns:p14="http://schemas.microsoft.com/office/powerpoint/2010/main" val="40714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10/5/2023</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10/5/2023</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10/5/2023</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hyperlink" Target="https://qualitynet.cms.gov/inpatient/iqr/measures#tab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ruralcenter.org/resources/critical-access-hospital-ecqm-resource-lis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3135C-A919-485B-BF33-2D35C7B2B88F}"/>
              </a:ext>
            </a:extLst>
          </p:cNvPr>
          <p:cNvSpPr>
            <a:spLocks noGrp="1"/>
          </p:cNvSpPr>
          <p:nvPr>
            <p:ph type="ctrTitle"/>
          </p:nvPr>
        </p:nvSpPr>
        <p:spPr/>
        <p:txBody>
          <a:bodyPr/>
          <a:lstStyle/>
          <a:p>
            <a:r>
              <a:rPr lang="en-US" dirty="0"/>
              <a:t>MBQIP New Measures</a:t>
            </a:r>
          </a:p>
        </p:txBody>
      </p:sp>
      <p:sp>
        <p:nvSpPr>
          <p:cNvPr id="3" name="Subtitle 2">
            <a:extLst>
              <a:ext uri="{FF2B5EF4-FFF2-40B4-BE49-F238E27FC236}">
                <a16:creationId xmlns:a16="http://schemas.microsoft.com/office/drawing/2014/main" id="{F08F0661-A621-4A4A-AC2F-B4C3E7FD64B8}"/>
              </a:ext>
            </a:extLst>
          </p:cNvPr>
          <p:cNvSpPr>
            <a:spLocks noGrp="1"/>
          </p:cNvSpPr>
          <p:nvPr>
            <p:ph type="subTitle" idx="1"/>
          </p:nvPr>
        </p:nvSpPr>
        <p:spPr/>
        <p:txBody>
          <a:bodyPr/>
          <a:lstStyle/>
          <a:p>
            <a:r>
              <a:rPr lang="en-US" dirty="0"/>
              <a:t>Reporting to Start September 1, 2024</a:t>
            </a:r>
          </a:p>
        </p:txBody>
      </p:sp>
    </p:spTree>
    <p:extLst>
      <p:ext uri="{BB962C8B-B14F-4D97-AF65-F5344CB8AC3E}">
        <p14:creationId xmlns:p14="http://schemas.microsoft.com/office/powerpoint/2010/main" val="2625153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1257-5E91-4346-B871-83E832CE63F1}"/>
              </a:ext>
            </a:extLst>
          </p:cNvPr>
          <p:cNvSpPr>
            <a:spLocks noGrp="1"/>
          </p:cNvSpPr>
          <p:nvPr>
            <p:ph type="title"/>
          </p:nvPr>
        </p:nvSpPr>
        <p:spPr/>
        <p:txBody>
          <a:bodyPr/>
          <a:lstStyle/>
          <a:p>
            <a:r>
              <a:rPr lang="en-US" dirty="0"/>
              <a:t>CAH Quality Infrastructure</a:t>
            </a:r>
          </a:p>
        </p:txBody>
      </p:sp>
      <p:sp>
        <p:nvSpPr>
          <p:cNvPr id="8" name="Content Placeholder 7">
            <a:extLst>
              <a:ext uri="{FF2B5EF4-FFF2-40B4-BE49-F238E27FC236}">
                <a16:creationId xmlns:a16="http://schemas.microsoft.com/office/drawing/2014/main" id="{30AAB98C-82EC-4708-9B32-DA7644BFEF3F}"/>
              </a:ext>
            </a:extLst>
          </p:cNvPr>
          <p:cNvSpPr>
            <a:spLocks noGrp="1"/>
          </p:cNvSpPr>
          <p:nvPr>
            <p:ph idx="1"/>
          </p:nvPr>
        </p:nvSpPr>
        <p:spPr>
          <a:xfrm>
            <a:off x="581192" y="1994230"/>
            <a:ext cx="11029615" cy="4568495"/>
          </a:xfrm>
        </p:spPr>
        <p:txBody>
          <a:bodyPr>
            <a:normAutofit/>
          </a:bodyPr>
          <a:lstStyle/>
          <a:p>
            <a:pPr marL="0" indent="0">
              <a:buNone/>
            </a:pPr>
            <a:r>
              <a:rPr lang="en-US" b="1" dirty="0"/>
              <a:t>Background | New FORHP-collected measure through the National CAH Quality Inventory &amp; Assessment</a:t>
            </a:r>
            <a:endParaRPr lang="en-US" dirty="0"/>
          </a:p>
          <a:p>
            <a:pPr marL="0" indent="0">
              <a:buNone/>
            </a:pPr>
            <a:r>
              <a:rPr lang="en-US" b="1" dirty="0"/>
              <a:t>Submission | Annual through FMT-administered </a:t>
            </a:r>
            <a:r>
              <a:rPr lang="en-US" b="1" dirty="0" err="1"/>
              <a:t>Qualitrics</a:t>
            </a:r>
            <a:r>
              <a:rPr lang="en-US" b="1" dirty="0"/>
              <a:t> platform</a:t>
            </a:r>
            <a:endParaRPr lang="en-US" dirty="0"/>
          </a:p>
          <a:p>
            <a:pPr marL="0" indent="0">
              <a:buNone/>
            </a:pPr>
            <a:r>
              <a:rPr lang="en-US" b="1" dirty="0"/>
              <a:t>Description | Structural measure to assess CAH Quality Infrastructure based on the nine core elements of CAH quality infrastructure.</a:t>
            </a:r>
          </a:p>
          <a:p>
            <a:pPr marL="0" indent="0">
              <a:buNone/>
            </a:pPr>
            <a:r>
              <a:rPr lang="en-US" b="1" dirty="0"/>
              <a:t>Purpose: </a:t>
            </a:r>
            <a:endParaRPr lang="en-US" dirty="0"/>
          </a:p>
          <a:p>
            <a:pPr marL="342900" indent="-342900">
              <a:buAutoNum type="arabicParenR"/>
            </a:pPr>
            <a:r>
              <a:rPr lang="en-US" dirty="0"/>
              <a:t>Gather an inventory of hospital service lines and related quality measures to identify trends and help inform Flex initiatives at the state and national levels. </a:t>
            </a:r>
          </a:p>
          <a:p>
            <a:pPr marL="342900" indent="-342900">
              <a:buAutoNum type="arabicParenR"/>
            </a:pPr>
            <a:r>
              <a:rPr lang="en-US" dirty="0"/>
              <a:t>Assess CAH quality infrastructure to identify gaps and opportunities for enhancement.</a:t>
            </a:r>
          </a:p>
          <a:p>
            <a:endParaRPr lang="en-US" dirty="0"/>
          </a:p>
          <a:p>
            <a:pPr marL="0" indent="0">
              <a:buNone/>
            </a:pPr>
            <a:r>
              <a:rPr lang="en-US" b="1" dirty="0"/>
              <a:t>Additional information: </a:t>
            </a:r>
            <a:r>
              <a:rPr lang="en-US" dirty="0"/>
              <a:t>Hospital score can be a total of zero to nine points. Tool and instructions to be released this fall.</a:t>
            </a:r>
          </a:p>
        </p:txBody>
      </p:sp>
    </p:spTree>
    <p:extLst>
      <p:ext uri="{BB962C8B-B14F-4D97-AF65-F5344CB8AC3E}">
        <p14:creationId xmlns:p14="http://schemas.microsoft.com/office/powerpoint/2010/main" val="2094455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1257-5E91-4346-B871-83E832CE63F1}"/>
              </a:ext>
            </a:extLst>
          </p:cNvPr>
          <p:cNvSpPr>
            <a:spLocks noGrp="1"/>
          </p:cNvSpPr>
          <p:nvPr>
            <p:ph type="title"/>
          </p:nvPr>
        </p:nvSpPr>
        <p:spPr/>
        <p:txBody>
          <a:bodyPr/>
          <a:lstStyle/>
          <a:p>
            <a:r>
              <a:rPr lang="en-US" dirty="0"/>
              <a:t>CAH Quality Infrastructure</a:t>
            </a:r>
          </a:p>
        </p:txBody>
      </p:sp>
      <p:graphicFrame>
        <p:nvGraphicFramePr>
          <p:cNvPr id="5" name="Content Placeholder 4">
            <a:extLst>
              <a:ext uri="{FF2B5EF4-FFF2-40B4-BE49-F238E27FC236}">
                <a16:creationId xmlns:a16="http://schemas.microsoft.com/office/drawing/2014/main" id="{D5C85D96-1910-47C8-A890-06116A4CB084}"/>
              </a:ext>
            </a:extLst>
          </p:cNvPr>
          <p:cNvGraphicFramePr>
            <a:graphicFrameLocks noGrp="1"/>
          </p:cNvGraphicFramePr>
          <p:nvPr>
            <p:ph idx="1"/>
            <p:extLst>
              <p:ext uri="{D42A27DB-BD31-4B8C-83A1-F6EECF244321}">
                <p14:modId xmlns:p14="http://schemas.microsoft.com/office/powerpoint/2010/main" val="2243970041"/>
              </p:ext>
            </p:extLst>
          </p:nvPr>
        </p:nvGraphicFramePr>
        <p:xfrm>
          <a:off x="581191" y="1960880"/>
          <a:ext cx="11143449"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02967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B6203-F7D0-45A0-9BE5-8712459CAE37}"/>
              </a:ext>
            </a:extLst>
          </p:cNvPr>
          <p:cNvSpPr>
            <a:spLocks noGrp="1"/>
          </p:cNvSpPr>
          <p:nvPr>
            <p:ph type="title"/>
          </p:nvPr>
        </p:nvSpPr>
        <p:spPr/>
        <p:txBody>
          <a:bodyPr/>
          <a:lstStyle/>
          <a:p>
            <a:r>
              <a:rPr lang="en-US" dirty="0"/>
              <a:t>CAH Quality Infrastructure</a:t>
            </a:r>
          </a:p>
        </p:txBody>
      </p:sp>
      <p:sp>
        <p:nvSpPr>
          <p:cNvPr id="3" name="TextBox 2">
            <a:extLst>
              <a:ext uri="{FF2B5EF4-FFF2-40B4-BE49-F238E27FC236}">
                <a16:creationId xmlns:a16="http://schemas.microsoft.com/office/drawing/2014/main" id="{4E87D54F-1053-40A8-8D5E-0B0317ACB7ED}"/>
              </a:ext>
            </a:extLst>
          </p:cNvPr>
          <p:cNvSpPr txBox="1"/>
          <p:nvPr/>
        </p:nvSpPr>
        <p:spPr>
          <a:xfrm>
            <a:off x="375868" y="1962150"/>
            <a:ext cx="11682781" cy="4493538"/>
          </a:xfrm>
          <a:prstGeom prst="rect">
            <a:avLst/>
          </a:prstGeom>
          <a:noFill/>
        </p:spPr>
        <p:txBody>
          <a:bodyPr wrap="square" rtlCol="0">
            <a:spAutoFit/>
          </a:bodyPr>
          <a:lstStyle/>
          <a:p>
            <a:r>
              <a:rPr lang="en-US" b="1" dirty="0"/>
              <a:t>Benefits:  </a:t>
            </a:r>
            <a:r>
              <a:rPr lang="en-US" dirty="0"/>
              <a:t>By early 2024, each State Flex Program (SFP) will receive data from all of their CAHs, and this wealth of knowledge can in turn be used to help CAHs receive more tailored services from their SFP. Examples of benefits to CAHs participating in the Assessment include: </a:t>
            </a:r>
          </a:p>
          <a:p>
            <a:pPr marL="285750" indent="-285750">
              <a:buFont typeface="Arial" panose="020B0604020202020204" pitchFamily="34" charset="0"/>
              <a:buChar char="•"/>
            </a:pPr>
            <a:r>
              <a:rPr lang="en-US" dirty="0"/>
              <a:t>Gain access to an assessment of your CAH’s quality infrastructure, and information on areas for improvement for your facility. </a:t>
            </a:r>
          </a:p>
          <a:p>
            <a:pPr marL="285750" indent="-285750">
              <a:buFont typeface="Arial" panose="020B0604020202020204" pitchFamily="34" charset="0"/>
              <a:buChar char="•"/>
            </a:pPr>
            <a:r>
              <a:rPr lang="en-US" dirty="0"/>
              <a:t>Be able to compare your facility with others in your state and nationally on areas of infrastructure, service lines, general facility characteristics (e.g., patient volume, EHR vendor, participation in quality-related initiatives), and other important quality-related data. </a:t>
            </a:r>
          </a:p>
          <a:p>
            <a:pPr marL="285750" indent="-285750">
              <a:buFont typeface="Arial" panose="020B0604020202020204" pitchFamily="34" charset="0"/>
              <a:buChar char="•"/>
            </a:pPr>
            <a:r>
              <a:rPr lang="en-US" dirty="0"/>
              <a:t>Work with your State Flex Program to network and connect with other CAHs in your state or nationally that have similarities. This might include other CAHs with the same EHR vendors and those that provide less common services that either match the services your CAH currently provides or ones it may like to provide in the future (such as labor and delivery, Rural Health Clinics, or Swing Beds). </a:t>
            </a:r>
          </a:p>
          <a:p>
            <a:pPr marL="285750" indent="-285750">
              <a:buFont typeface="Arial" panose="020B0604020202020204" pitchFamily="34" charset="0"/>
              <a:buChar char="•"/>
            </a:pPr>
            <a:r>
              <a:rPr lang="en-US" dirty="0"/>
              <a:t>Receive more targeted technical assistance and activities through your State Flex Program based on your service lines, quality reporting, quality infrastructure, and other key needs (e.g., based on EHR vendor). </a:t>
            </a:r>
            <a:endParaRPr lang="en-US" i="1" dirty="0"/>
          </a:p>
          <a:p>
            <a:pPr marL="285750" indent="-285750">
              <a:buFont typeface="Arial" panose="020B0604020202020204" pitchFamily="34" charset="0"/>
              <a:buChar char="•"/>
            </a:pPr>
            <a:endParaRPr lang="en-US" i="1" dirty="0"/>
          </a:p>
          <a:p>
            <a:r>
              <a:rPr lang="en-US" sz="1400" dirty="0">
                <a:latin typeface="Arial" panose="020B0604020202020204" pitchFamily="34" charset="0"/>
                <a:cs typeface="Arial" panose="020B0604020202020204" pitchFamily="34" charset="0"/>
              </a:rPr>
              <a:t>Report: https://www.ruralcenter.org/sites/default/files/2023-08/CAH%20Quality%20Infrastructure%20Summit%20Report%20.pdf</a:t>
            </a:r>
          </a:p>
        </p:txBody>
      </p:sp>
    </p:spTree>
    <p:extLst>
      <p:ext uri="{BB962C8B-B14F-4D97-AF65-F5344CB8AC3E}">
        <p14:creationId xmlns:p14="http://schemas.microsoft.com/office/powerpoint/2010/main" val="3521031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ACDFB7-F3F3-4DF7-B4AC-21421BD8767B}"/>
              </a:ext>
            </a:extLst>
          </p:cNvPr>
          <p:cNvSpPr>
            <a:spLocks noGrp="1"/>
          </p:cNvSpPr>
          <p:nvPr>
            <p:ph type="title"/>
          </p:nvPr>
        </p:nvSpPr>
        <p:spPr/>
        <p:txBody>
          <a:bodyPr/>
          <a:lstStyle/>
          <a:p>
            <a:r>
              <a:rPr lang="en-US" dirty="0"/>
              <a:t>What is MBQIP?</a:t>
            </a:r>
          </a:p>
        </p:txBody>
      </p:sp>
      <p:sp>
        <p:nvSpPr>
          <p:cNvPr id="5" name="Content Placeholder 4">
            <a:extLst>
              <a:ext uri="{FF2B5EF4-FFF2-40B4-BE49-F238E27FC236}">
                <a16:creationId xmlns:a16="http://schemas.microsoft.com/office/drawing/2014/main" id="{FC728F0C-A843-40E0-A5A3-2203B3BA61DF}"/>
              </a:ext>
            </a:extLst>
          </p:cNvPr>
          <p:cNvSpPr>
            <a:spLocks noGrp="1"/>
          </p:cNvSpPr>
          <p:nvPr>
            <p:ph idx="1"/>
          </p:nvPr>
        </p:nvSpPr>
        <p:spPr/>
        <p:txBody>
          <a:bodyPr/>
          <a:lstStyle/>
          <a:p>
            <a:r>
              <a:rPr lang="en-US" dirty="0"/>
              <a:t>Medicare Beneficiary Quality Improvement Project</a:t>
            </a:r>
          </a:p>
          <a:p>
            <a:r>
              <a:rPr lang="en-US" dirty="0"/>
              <a:t>Used to demonstrate QI efforts in the Flex Program Quality Improvement program area</a:t>
            </a:r>
          </a:p>
          <a:p>
            <a:r>
              <a:rPr lang="en-US" dirty="0"/>
              <a:t>Purpose: Improve quality of care for rural populations by increasing quality data reporting on a set of rural relevant quality measures, and then encourage the use of data to drive quality improvement activities relevant to rural facilities.</a:t>
            </a:r>
          </a:p>
        </p:txBody>
      </p:sp>
    </p:spTree>
    <p:extLst>
      <p:ext uri="{BB962C8B-B14F-4D97-AF65-F5344CB8AC3E}">
        <p14:creationId xmlns:p14="http://schemas.microsoft.com/office/powerpoint/2010/main" val="485701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F85D39-7934-4761-AFDD-9796C25F9E0F}"/>
              </a:ext>
            </a:extLst>
          </p:cNvPr>
          <p:cNvPicPr>
            <a:picLocks noChangeAspect="1"/>
          </p:cNvPicPr>
          <p:nvPr/>
        </p:nvPicPr>
        <p:blipFill>
          <a:blip r:embed="rId2"/>
          <a:stretch>
            <a:fillRect/>
          </a:stretch>
        </p:blipFill>
        <p:spPr>
          <a:xfrm>
            <a:off x="121788" y="77343"/>
            <a:ext cx="11946387" cy="6704457"/>
          </a:xfrm>
          <a:prstGeom prst="rect">
            <a:avLst/>
          </a:prstGeom>
        </p:spPr>
      </p:pic>
    </p:spTree>
    <p:extLst>
      <p:ext uri="{BB962C8B-B14F-4D97-AF65-F5344CB8AC3E}">
        <p14:creationId xmlns:p14="http://schemas.microsoft.com/office/powerpoint/2010/main" val="2728448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866F0DF-A0F4-4CFB-BB08-AA0101D2DAC4}"/>
              </a:ext>
            </a:extLst>
          </p:cNvPr>
          <p:cNvPicPr>
            <a:picLocks noChangeAspect="1"/>
          </p:cNvPicPr>
          <p:nvPr/>
        </p:nvPicPr>
        <p:blipFill>
          <a:blip r:embed="rId2"/>
          <a:stretch>
            <a:fillRect/>
          </a:stretch>
        </p:blipFill>
        <p:spPr>
          <a:xfrm>
            <a:off x="142875" y="165790"/>
            <a:ext cx="11906250" cy="6692210"/>
          </a:xfrm>
          <a:prstGeom prst="rect">
            <a:avLst/>
          </a:prstGeom>
        </p:spPr>
      </p:pic>
    </p:spTree>
    <p:extLst>
      <p:ext uri="{BB962C8B-B14F-4D97-AF65-F5344CB8AC3E}">
        <p14:creationId xmlns:p14="http://schemas.microsoft.com/office/powerpoint/2010/main" val="27482172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7F64C-84BB-4304-8251-B34FBEC6F956}"/>
              </a:ext>
            </a:extLst>
          </p:cNvPr>
          <p:cNvSpPr>
            <a:spLocks noGrp="1"/>
          </p:cNvSpPr>
          <p:nvPr>
            <p:ph type="title"/>
          </p:nvPr>
        </p:nvSpPr>
        <p:spPr/>
        <p:txBody>
          <a:bodyPr/>
          <a:lstStyle/>
          <a:p>
            <a:r>
              <a:rPr lang="en-US" dirty="0"/>
              <a:t>Implementation timeline</a:t>
            </a:r>
          </a:p>
        </p:txBody>
      </p:sp>
      <p:graphicFrame>
        <p:nvGraphicFramePr>
          <p:cNvPr id="4" name="Content Placeholder 3">
            <a:extLst>
              <a:ext uri="{FF2B5EF4-FFF2-40B4-BE49-F238E27FC236}">
                <a16:creationId xmlns:a16="http://schemas.microsoft.com/office/drawing/2014/main" id="{0528A8E1-4D55-49FC-B4CE-D935F2E3BF79}"/>
              </a:ext>
            </a:extLst>
          </p:cNvPr>
          <p:cNvGraphicFramePr>
            <a:graphicFrameLocks noGrp="1"/>
          </p:cNvGraphicFramePr>
          <p:nvPr>
            <p:ph idx="1"/>
            <p:extLst>
              <p:ext uri="{D42A27DB-BD31-4B8C-83A1-F6EECF244321}">
                <p14:modId xmlns:p14="http://schemas.microsoft.com/office/powerpoint/2010/main" val="1819555708"/>
              </p:ext>
            </p:extLst>
          </p:nvPr>
        </p:nvGraphicFramePr>
        <p:xfrm>
          <a:off x="406890" y="1928553"/>
          <a:ext cx="11378219" cy="4351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a:extLst>
              <a:ext uri="{FF2B5EF4-FFF2-40B4-BE49-F238E27FC236}">
                <a16:creationId xmlns:a16="http://schemas.microsoft.com/office/drawing/2014/main" id="{2E5C0240-75BA-45F6-9266-323EA7889A2D}"/>
              </a:ext>
            </a:extLst>
          </p:cNvPr>
          <p:cNvPicPr>
            <a:picLocks noChangeAspect="1"/>
          </p:cNvPicPr>
          <p:nvPr/>
        </p:nvPicPr>
        <p:blipFill>
          <a:blip r:embed="rId7"/>
          <a:stretch>
            <a:fillRect/>
          </a:stretch>
        </p:blipFill>
        <p:spPr>
          <a:xfrm rot="19989128">
            <a:off x="406890" y="1928553"/>
            <a:ext cx="1014039" cy="1334539"/>
          </a:xfrm>
          <a:prstGeom prst="rect">
            <a:avLst/>
          </a:prstGeom>
        </p:spPr>
      </p:pic>
    </p:spTree>
    <p:extLst>
      <p:ext uri="{BB962C8B-B14F-4D97-AF65-F5344CB8AC3E}">
        <p14:creationId xmlns:p14="http://schemas.microsoft.com/office/powerpoint/2010/main" val="969958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1257-5E91-4346-B871-83E832CE63F1}"/>
              </a:ext>
            </a:extLst>
          </p:cNvPr>
          <p:cNvSpPr>
            <a:spLocks noGrp="1"/>
          </p:cNvSpPr>
          <p:nvPr>
            <p:ph type="title"/>
          </p:nvPr>
        </p:nvSpPr>
        <p:spPr/>
        <p:txBody>
          <a:bodyPr/>
          <a:lstStyle/>
          <a:p>
            <a:r>
              <a:rPr lang="en-US" dirty="0"/>
              <a:t>Hospital Commitment to Health Equity</a:t>
            </a:r>
          </a:p>
        </p:txBody>
      </p:sp>
      <p:sp>
        <p:nvSpPr>
          <p:cNvPr id="3" name="Content Placeholder 2">
            <a:extLst>
              <a:ext uri="{FF2B5EF4-FFF2-40B4-BE49-F238E27FC236}">
                <a16:creationId xmlns:a16="http://schemas.microsoft.com/office/drawing/2014/main" id="{85D4B1A8-69FA-499F-8709-E33DA1332232}"/>
              </a:ext>
            </a:extLst>
          </p:cNvPr>
          <p:cNvSpPr>
            <a:spLocks noGrp="1"/>
          </p:cNvSpPr>
          <p:nvPr>
            <p:ph idx="1"/>
          </p:nvPr>
        </p:nvSpPr>
        <p:spPr>
          <a:xfrm>
            <a:off x="485859" y="1967866"/>
            <a:ext cx="11220282" cy="4554854"/>
          </a:xfrm>
        </p:spPr>
        <p:txBody>
          <a:bodyPr>
            <a:normAutofit fontScale="77500" lnSpcReduction="20000"/>
          </a:bodyPr>
          <a:lstStyle/>
          <a:p>
            <a:pPr marL="0" indent="0">
              <a:buNone/>
            </a:pPr>
            <a:r>
              <a:rPr lang="en-US" sz="2300" b="1" dirty="0"/>
              <a:t>Background | New CMS Inpatient Quality Reporting (IQR) measure</a:t>
            </a:r>
            <a:endParaRPr lang="en-US" sz="2300" dirty="0"/>
          </a:p>
          <a:p>
            <a:pPr marL="0" indent="0">
              <a:buNone/>
            </a:pPr>
            <a:r>
              <a:rPr lang="en-US" sz="2300" b="1" dirty="0"/>
              <a:t>Submission | Annual attestation via HQR secure portal</a:t>
            </a:r>
            <a:endParaRPr lang="en-US" sz="2300" dirty="0"/>
          </a:p>
          <a:p>
            <a:pPr marL="0" indent="0">
              <a:buNone/>
            </a:pPr>
            <a:r>
              <a:rPr lang="en-US" sz="2300" b="1" dirty="0"/>
              <a:t>Description | Structural measure to assess hospital commitment to health equity across five domains:</a:t>
            </a:r>
          </a:p>
          <a:p>
            <a:pPr lvl="1"/>
            <a:r>
              <a:rPr lang="en-US" sz="2100" dirty="0"/>
              <a:t>Domain 1 – Equity is a Strategic Priority</a:t>
            </a:r>
          </a:p>
          <a:p>
            <a:pPr lvl="1"/>
            <a:r>
              <a:rPr lang="en-US" sz="2100" dirty="0"/>
              <a:t>Domain 2 – Data Collection</a:t>
            </a:r>
          </a:p>
          <a:p>
            <a:pPr lvl="1"/>
            <a:r>
              <a:rPr lang="en-US" sz="2100" dirty="0"/>
              <a:t>Domain 3 – Data Analysis</a:t>
            </a:r>
          </a:p>
          <a:p>
            <a:pPr lvl="1"/>
            <a:r>
              <a:rPr lang="en-US" sz="2100" dirty="0"/>
              <a:t>Domain 4 – Quality Improvement</a:t>
            </a:r>
          </a:p>
          <a:p>
            <a:pPr lvl="1"/>
            <a:r>
              <a:rPr lang="en-US" sz="2100" dirty="0"/>
              <a:t>Domain 5 – Leadership Engagement</a:t>
            </a:r>
          </a:p>
          <a:p>
            <a:pPr marL="0" indent="0">
              <a:buNone/>
            </a:pPr>
            <a:r>
              <a:rPr lang="en-US" sz="2300" b="1" dirty="0"/>
              <a:t>Additional information:</a:t>
            </a:r>
          </a:p>
          <a:p>
            <a:pPr lvl="1"/>
            <a:r>
              <a:rPr lang="en-US" sz="2100" dirty="0"/>
              <a:t>Hospital score can be a total of zero to five points (one point for each domain, must attest “yes” to all sub-questions in each domain, no partial-credit)</a:t>
            </a:r>
          </a:p>
          <a:p>
            <a:pPr lvl="1"/>
            <a:r>
              <a:rPr lang="en-US" sz="2100" dirty="0"/>
              <a:t>First available reporting timeline is spring 2024 (reflecting CY 2023 activity)</a:t>
            </a:r>
          </a:p>
          <a:p>
            <a:pPr lvl="1"/>
            <a:r>
              <a:rPr lang="en-US" sz="2100" dirty="0">
                <a:hlinkClick r:id="rId2"/>
              </a:rPr>
              <a:t>Specifications and Attestation Guidance</a:t>
            </a:r>
            <a:endParaRPr lang="en-US" sz="2100" dirty="0"/>
          </a:p>
          <a:p>
            <a:endParaRPr lang="en-US" dirty="0"/>
          </a:p>
        </p:txBody>
      </p:sp>
    </p:spTree>
    <p:extLst>
      <p:ext uri="{BB962C8B-B14F-4D97-AF65-F5344CB8AC3E}">
        <p14:creationId xmlns:p14="http://schemas.microsoft.com/office/powerpoint/2010/main" val="3260275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1257-5E91-4346-B871-83E832CE63F1}"/>
              </a:ext>
            </a:extLst>
          </p:cNvPr>
          <p:cNvSpPr>
            <a:spLocks noGrp="1"/>
          </p:cNvSpPr>
          <p:nvPr>
            <p:ph type="title"/>
          </p:nvPr>
        </p:nvSpPr>
        <p:spPr/>
        <p:txBody>
          <a:bodyPr/>
          <a:lstStyle/>
          <a:p>
            <a:r>
              <a:rPr lang="en-US" dirty="0"/>
              <a:t>Hybrid Hospital-Wide All-Cause readmissions</a:t>
            </a:r>
          </a:p>
        </p:txBody>
      </p:sp>
      <p:sp>
        <p:nvSpPr>
          <p:cNvPr id="3" name="Content Placeholder 2">
            <a:extLst>
              <a:ext uri="{FF2B5EF4-FFF2-40B4-BE49-F238E27FC236}">
                <a16:creationId xmlns:a16="http://schemas.microsoft.com/office/drawing/2014/main" id="{85D4B1A8-69FA-499F-8709-E33DA1332232}"/>
              </a:ext>
            </a:extLst>
          </p:cNvPr>
          <p:cNvSpPr>
            <a:spLocks noGrp="1"/>
          </p:cNvSpPr>
          <p:nvPr>
            <p:ph idx="1"/>
          </p:nvPr>
        </p:nvSpPr>
        <p:spPr>
          <a:xfrm>
            <a:off x="390526" y="1876426"/>
            <a:ext cx="11220282" cy="3982374"/>
          </a:xfrm>
        </p:spPr>
        <p:txBody>
          <a:bodyPr>
            <a:normAutofit/>
          </a:bodyPr>
          <a:lstStyle/>
          <a:p>
            <a:endParaRPr lang="en-US" dirty="0"/>
          </a:p>
          <a:p>
            <a:pPr marL="0" indent="0">
              <a:buNone/>
            </a:pPr>
            <a:r>
              <a:rPr lang="en-US" b="1" dirty="0"/>
              <a:t>Background | New CMS Inpatient Quality Reporting (IQR) measure</a:t>
            </a:r>
            <a:endParaRPr lang="en-US" dirty="0"/>
          </a:p>
          <a:p>
            <a:pPr marL="0" indent="0">
              <a:buNone/>
            </a:pPr>
            <a:r>
              <a:rPr lang="en-US" b="1" dirty="0"/>
              <a:t>Submission | Annual – Patient level file in QRDA 1 format to HQR</a:t>
            </a:r>
            <a:endParaRPr lang="en-US" dirty="0"/>
          </a:p>
          <a:p>
            <a:pPr marL="0" indent="0">
              <a:buNone/>
            </a:pPr>
            <a:r>
              <a:rPr lang="en-US" b="1" dirty="0"/>
              <a:t>Description | Hospital-level, all-cause, risk-standardized readmission measure that focuses on unplanned readmissions 30 days of discharge from an acute hospitalization</a:t>
            </a:r>
          </a:p>
          <a:p>
            <a:pPr marL="0" indent="0">
              <a:buNone/>
            </a:pPr>
            <a:r>
              <a:rPr lang="en-US" b="1" dirty="0"/>
              <a:t>Additional information:</a:t>
            </a:r>
          </a:p>
          <a:p>
            <a:pPr lvl="1"/>
            <a:r>
              <a:rPr lang="en-US" dirty="0"/>
              <a:t>Hybrid HWR will be publicly reported starting with July 2025 refresh of Care Compare (replacing claims-based HWR measure)</a:t>
            </a:r>
          </a:p>
          <a:p>
            <a:pPr lvl="1"/>
            <a:r>
              <a:rPr lang="en-US" dirty="0"/>
              <a:t>Next reporting deadline is September 30, 2024 for July 1, 2023 through June 30, 2024 hospitalizations.</a:t>
            </a:r>
          </a:p>
          <a:p>
            <a:pPr lvl="1"/>
            <a:r>
              <a:rPr lang="en-US" dirty="0"/>
              <a:t>Overview: https://qualitynet.cms.gov/inpatient/measures/hybrid</a:t>
            </a:r>
          </a:p>
          <a:p>
            <a:endParaRPr lang="en-US" dirty="0"/>
          </a:p>
          <a:p>
            <a:endParaRPr lang="en-US" dirty="0"/>
          </a:p>
        </p:txBody>
      </p:sp>
    </p:spTree>
    <p:extLst>
      <p:ext uri="{BB962C8B-B14F-4D97-AF65-F5344CB8AC3E}">
        <p14:creationId xmlns:p14="http://schemas.microsoft.com/office/powerpoint/2010/main" val="1554299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1257-5E91-4346-B871-83E832CE63F1}"/>
              </a:ext>
            </a:extLst>
          </p:cNvPr>
          <p:cNvSpPr>
            <a:spLocks noGrp="1"/>
          </p:cNvSpPr>
          <p:nvPr>
            <p:ph type="title"/>
          </p:nvPr>
        </p:nvSpPr>
        <p:spPr/>
        <p:txBody>
          <a:bodyPr/>
          <a:lstStyle/>
          <a:p>
            <a:r>
              <a:rPr lang="en-US" dirty="0"/>
              <a:t>Hybrid Hospital-Wide All-Cause readmissions</a:t>
            </a:r>
          </a:p>
        </p:txBody>
      </p:sp>
      <p:sp>
        <p:nvSpPr>
          <p:cNvPr id="3" name="Content Placeholder 2">
            <a:extLst>
              <a:ext uri="{FF2B5EF4-FFF2-40B4-BE49-F238E27FC236}">
                <a16:creationId xmlns:a16="http://schemas.microsoft.com/office/drawing/2014/main" id="{85D4B1A8-69FA-499F-8709-E33DA1332232}"/>
              </a:ext>
            </a:extLst>
          </p:cNvPr>
          <p:cNvSpPr>
            <a:spLocks noGrp="1"/>
          </p:cNvSpPr>
          <p:nvPr>
            <p:ph idx="1"/>
          </p:nvPr>
        </p:nvSpPr>
        <p:spPr>
          <a:xfrm>
            <a:off x="465343" y="1876427"/>
            <a:ext cx="11220282" cy="800272"/>
          </a:xfrm>
          <a:ln w="28575">
            <a:solidFill>
              <a:schemeClr val="accent6"/>
            </a:solidFill>
          </a:ln>
        </p:spPr>
        <p:txBody>
          <a:bodyPr>
            <a:normAutofit/>
          </a:bodyPr>
          <a:lstStyle/>
          <a:p>
            <a:pPr marL="0" indent="0" algn="ctr">
              <a:buNone/>
            </a:pPr>
            <a:r>
              <a:rPr lang="en-US" dirty="0"/>
              <a:t>A hybrid measure uses both </a:t>
            </a:r>
            <a:r>
              <a:rPr lang="en-US" b="1" dirty="0"/>
              <a:t>claims data and clinical data</a:t>
            </a:r>
            <a:r>
              <a:rPr lang="en-US" dirty="0"/>
              <a:t> from EHRs for calculating a quality measure.</a:t>
            </a:r>
          </a:p>
        </p:txBody>
      </p:sp>
      <p:sp>
        <p:nvSpPr>
          <p:cNvPr id="4" name="TextBox 3">
            <a:extLst>
              <a:ext uri="{FF2B5EF4-FFF2-40B4-BE49-F238E27FC236}">
                <a16:creationId xmlns:a16="http://schemas.microsoft.com/office/drawing/2014/main" id="{904AC7C8-A0EF-430D-AF01-BD0749967CB2}"/>
              </a:ext>
            </a:extLst>
          </p:cNvPr>
          <p:cNvSpPr txBox="1"/>
          <p:nvPr/>
        </p:nvSpPr>
        <p:spPr>
          <a:xfrm>
            <a:off x="474894" y="2901141"/>
            <a:ext cx="3549704" cy="3139321"/>
          </a:xfrm>
          <a:prstGeom prst="rect">
            <a:avLst/>
          </a:prstGeom>
          <a:noFill/>
        </p:spPr>
        <p:txBody>
          <a:bodyPr wrap="square" rtlCol="0">
            <a:spAutoFit/>
          </a:bodyPr>
          <a:lstStyle/>
          <a:p>
            <a:r>
              <a:rPr lang="en-US" b="1" dirty="0">
                <a:solidFill>
                  <a:schemeClr val="accent2"/>
                </a:solidFill>
              </a:rPr>
              <a:t>Which patients are included?</a:t>
            </a:r>
          </a:p>
          <a:p>
            <a:pPr marL="285750" indent="-285750">
              <a:buFont typeface="Arial" panose="020B0604020202020204" pitchFamily="34" charset="0"/>
              <a:buChar char="•"/>
            </a:pPr>
            <a:r>
              <a:rPr lang="en-US" dirty="0"/>
              <a:t>Patients age 65+</a:t>
            </a:r>
          </a:p>
          <a:p>
            <a:pPr marL="285750" indent="-285750">
              <a:buFont typeface="Arial" panose="020B0604020202020204" pitchFamily="34" charset="0"/>
              <a:buChar char="•"/>
            </a:pPr>
            <a:r>
              <a:rPr lang="en-US" dirty="0"/>
              <a:t>Medicare FFS Beneficiaries</a:t>
            </a:r>
          </a:p>
          <a:p>
            <a:pPr marL="285750" indent="-285750">
              <a:buFont typeface="Arial" panose="020B0604020202020204" pitchFamily="34" charset="0"/>
              <a:buChar char="•"/>
            </a:pPr>
            <a:r>
              <a:rPr lang="en-US" dirty="0"/>
              <a:t>Patients discharged alive from a non-federal acute care hospital</a:t>
            </a:r>
          </a:p>
          <a:p>
            <a:pPr marL="285750" indent="-285750">
              <a:buFont typeface="Arial" panose="020B0604020202020204" pitchFamily="34" charset="0"/>
              <a:buChar char="•"/>
            </a:pPr>
            <a:r>
              <a:rPr lang="en-US" dirty="0"/>
              <a:t>Patients not transferred to another acute care facility</a:t>
            </a:r>
          </a:p>
          <a:p>
            <a:pPr marL="285750" indent="-285750">
              <a:buFont typeface="Arial" panose="020B0604020202020204" pitchFamily="34" charset="0"/>
              <a:buChar char="•"/>
            </a:pPr>
            <a:endParaRPr lang="en-US" dirty="0"/>
          </a:p>
          <a:p>
            <a:r>
              <a:rPr lang="en-US" b="1" dirty="0">
                <a:solidFill>
                  <a:schemeClr val="accent2"/>
                </a:solidFill>
              </a:rPr>
              <a:t>What data are used?</a:t>
            </a:r>
          </a:p>
          <a:p>
            <a:pPr marL="285750" indent="-285750">
              <a:buFont typeface="Arial" panose="020B0604020202020204" pitchFamily="34" charset="0"/>
              <a:buChar char="•"/>
            </a:pPr>
            <a:r>
              <a:rPr lang="en-US" dirty="0"/>
              <a:t>Medicare claims data</a:t>
            </a:r>
          </a:p>
          <a:p>
            <a:pPr marL="285750" indent="-285750">
              <a:buFont typeface="Arial" panose="020B0604020202020204" pitchFamily="34" charset="0"/>
              <a:buChar char="•"/>
            </a:pPr>
            <a:r>
              <a:rPr lang="en-US" dirty="0"/>
              <a:t>EHR data submitted by hospitals</a:t>
            </a:r>
          </a:p>
        </p:txBody>
      </p:sp>
      <p:sp>
        <p:nvSpPr>
          <p:cNvPr id="5" name="TextBox 4">
            <a:extLst>
              <a:ext uri="{FF2B5EF4-FFF2-40B4-BE49-F238E27FC236}">
                <a16:creationId xmlns:a16="http://schemas.microsoft.com/office/drawing/2014/main" id="{F34C20EB-4A48-4694-8FDC-D5424F403B04}"/>
              </a:ext>
            </a:extLst>
          </p:cNvPr>
          <p:cNvSpPr txBox="1"/>
          <p:nvPr/>
        </p:nvSpPr>
        <p:spPr>
          <a:xfrm>
            <a:off x="4330699" y="2901141"/>
            <a:ext cx="3549704" cy="3416320"/>
          </a:xfrm>
          <a:prstGeom prst="rect">
            <a:avLst/>
          </a:prstGeom>
          <a:noFill/>
        </p:spPr>
        <p:txBody>
          <a:bodyPr wrap="square" rtlCol="0">
            <a:spAutoFit/>
          </a:bodyPr>
          <a:lstStyle/>
          <a:p>
            <a:r>
              <a:rPr lang="en-US" b="1" dirty="0">
                <a:solidFill>
                  <a:schemeClr val="accent5">
                    <a:lumMod val="75000"/>
                  </a:schemeClr>
                </a:solidFill>
              </a:rPr>
              <a:t>Is there risk adjustment?</a:t>
            </a:r>
          </a:p>
          <a:p>
            <a:r>
              <a:rPr lang="en-US" dirty="0"/>
              <a:t>The measure accounts for how sick patients are using demographic and clinical variables found in claims data.</a:t>
            </a:r>
          </a:p>
          <a:p>
            <a:pPr marL="285750" indent="-285750">
              <a:buFont typeface="Arial" panose="020B0604020202020204" pitchFamily="34" charset="0"/>
              <a:buChar char="•"/>
            </a:pPr>
            <a:endParaRPr lang="en-US" dirty="0"/>
          </a:p>
          <a:p>
            <a:r>
              <a:rPr lang="en-US" dirty="0"/>
              <a:t>Additionally the Hybrid HWR measure uses the core clinical data elements, found in EHRs to add to the risk adjustment methodology</a:t>
            </a:r>
          </a:p>
          <a:p>
            <a:pPr marL="742950" lvl="1" indent="-285750">
              <a:buFont typeface="Arial" panose="020B0604020202020204" pitchFamily="34" charset="0"/>
              <a:buChar char="•"/>
            </a:pPr>
            <a:r>
              <a:rPr lang="en-US" dirty="0"/>
              <a:t>6 vital signs</a:t>
            </a:r>
          </a:p>
          <a:p>
            <a:pPr marL="742950" lvl="1" indent="-285750">
              <a:buFont typeface="Arial" panose="020B0604020202020204" pitchFamily="34" charset="0"/>
              <a:buChar char="•"/>
            </a:pPr>
            <a:r>
              <a:rPr lang="en-US" dirty="0"/>
              <a:t>7 lab test results</a:t>
            </a:r>
          </a:p>
        </p:txBody>
      </p:sp>
      <p:sp>
        <p:nvSpPr>
          <p:cNvPr id="6" name="TextBox 5">
            <a:extLst>
              <a:ext uri="{FF2B5EF4-FFF2-40B4-BE49-F238E27FC236}">
                <a16:creationId xmlns:a16="http://schemas.microsoft.com/office/drawing/2014/main" id="{C5093A2C-D72D-41B2-B3ED-D3DF430675EA}"/>
              </a:ext>
            </a:extLst>
          </p:cNvPr>
          <p:cNvSpPr txBox="1"/>
          <p:nvPr/>
        </p:nvSpPr>
        <p:spPr>
          <a:xfrm>
            <a:off x="8176953" y="2901140"/>
            <a:ext cx="3549704" cy="3416320"/>
          </a:xfrm>
          <a:prstGeom prst="rect">
            <a:avLst/>
          </a:prstGeom>
          <a:noFill/>
        </p:spPr>
        <p:txBody>
          <a:bodyPr wrap="square" rtlCol="0">
            <a:spAutoFit/>
          </a:bodyPr>
          <a:lstStyle/>
          <a:p>
            <a:r>
              <a:rPr lang="en-US" b="1" dirty="0">
                <a:solidFill>
                  <a:schemeClr val="accent6">
                    <a:lumMod val="75000"/>
                  </a:schemeClr>
                </a:solidFill>
              </a:rPr>
              <a:t>What is the outcome?</a:t>
            </a:r>
          </a:p>
          <a:p>
            <a:r>
              <a:rPr lang="en-US" dirty="0"/>
              <a:t>The Hybrid HWR measure counts a hospitalization as a readmission if:</a:t>
            </a:r>
          </a:p>
          <a:p>
            <a:pPr marL="285750" indent="-285750">
              <a:buFont typeface="Arial" panose="020B0604020202020204" pitchFamily="34" charset="0"/>
              <a:buChar char="•"/>
            </a:pPr>
            <a:r>
              <a:rPr lang="en-US" dirty="0"/>
              <a:t>Is unplanned</a:t>
            </a:r>
          </a:p>
          <a:p>
            <a:pPr marL="285750" indent="-285750">
              <a:buFont typeface="Arial" panose="020B0604020202020204" pitchFamily="34" charset="0"/>
              <a:buChar char="•"/>
            </a:pPr>
            <a:r>
              <a:rPr lang="en-US" dirty="0"/>
              <a:t>Occurs within 30 days of discharge from a qualifying index admission.</a:t>
            </a:r>
          </a:p>
          <a:p>
            <a:pPr marL="285750" indent="-285750">
              <a:buFont typeface="Arial" panose="020B0604020202020204" pitchFamily="34" charset="0"/>
              <a:buChar char="•"/>
            </a:pPr>
            <a:r>
              <a:rPr lang="en-US" dirty="0"/>
              <a:t>Is to a short-term acute care facility</a:t>
            </a:r>
          </a:p>
          <a:p>
            <a:pPr marL="285750" indent="-285750">
              <a:buFont typeface="Arial" panose="020B0604020202020204" pitchFamily="34" charset="0"/>
              <a:buChar char="•"/>
            </a:pPr>
            <a:r>
              <a:rPr lang="en-US" dirty="0"/>
              <a:t>Is for any cause, not just those that appear to be related to the initial admission.</a:t>
            </a:r>
          </a:p>
        </p:txBody>
      </p:sp>
    </p:spTree>
    <p:extLst>
      <p:ext uri="{BB962C8B-B14F-4D97-AF65-F5344CB8AC3E}">
        <p14:creationId xmlns:p14="http://schemas.microsoft.com/office/powerpoint/2010/main" val="141529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1257-5E91-4346-B871-83E832CE63F1}"/>
              </a:ext>
            </a:extLst>
          </p:cNvPr>
          <p:cNvSpPr>
            <a:spLocks noGrp="1"/>
          </p:cNvSpPr>
          <p:nvPr>
            <p:ph type="title"/>
          </p:nvPr>
        </p:nvSpPr>
        <p:spPr/>
        <p:txBody>
          <a:bodyPr/>
          <a:lstStyle/>
          <a:p>
            <a:r>
              <a:rPr lang="en-US" dirty="0" err="1"/>
              <a:t>eCQM</a:t>
            </a:r>
            <a:r>
              <a:rPr lang="en-US" dirty="0"/>
              <a:t>: Safe use of opioids</a:t>
            </a:r>
          </a:p>
        </p:txBody>
      </p:sp>
      <p:sp>
        <p:nvSpPr>
          <p:cNvPr id="3" name="Content Placeholder 2">
            <a:extLst>
              <a:ext uri="{FF2B5EF4-FFF2-40B4-BE49-F238E27FC236}">
                <a16:creationId xmlns:a16="http://schemas.microsoft.com/office/drawing/2014/main" id="{85D4B1A8-69FA-499F-8709-E33DA1332232}"/>
              </a:ext>
            </a:extLst>
          </p:cNvPr>
          <p:cNvSpPr>
            <a:spLocks noGrp="1"/>
          </p:cNvSpPr>
          <p:nvPr>
            <p:ph idx="1"/>
          </p:nvPr>
        </p:nvSpPr>
        <p:spPr>
          <a:xfrm>
            <a:off x="485859" y="2006204"/>
            <a:ext cx="11220282" cy="3135841"/>
          </a:xfrm>
        </p:spPr>
        <p:txBody>
          <a:bodyPr>
            <a:normAutofit/>
          </a:bodyPr>
          <a:lstStyle/>
          <a:p>
            <a:pPr marL="0" indent="0">
              <a:buNone/>
            </a:pPr>
            <a:r>
              <a:rPr lang="en-US" b="1" dirty="0"/>
              <a:t>Background | CMS IQR and Promoting Interoperability (PI) Program</a:t>
            </a:r>
            <a:endParaRPr lang="en-US" dirty="0"/>
          </a:p>
          <a:p>
            <a:pPr marL="0" indent="0">
              <a:buNone/>
            </a:pPr>
            <a:r>
              <a:rPr lang="en-US" b="1" dirty="0"/>
              <a:t>Submission | Annual – QRDA Category 1 File via HQR</a:t>
            </a:r>
            <a:endParaRPr lang="en-US" dirty="0"/>
          </a:p>
          <a:p>
            <a:pPr marL="0" indent="0">
              <a:buNone/>
            </a:pPr>
            <a:r>
              <a:rPr lang="en-US" b="1" dirty="0"/>
              <a:t>Description | Proportion of patients 18+ prescribed, or continued on, two or more opioids or an opioid and benzodiazepine concurrently at discharge from a hospital-based encounter (inpatient or ED)</a:t>
            </a:r>
          </a:p>
          <a:p>
            <a:pPr marL="0" indent="0">
              <a:buNone/>
            </a:pPr>
            <a:r>
              <a:rPr lang="en-US" b="1" dirty="0"/>
              <a:t>Additional information:</a:t>
            </a:r>
          </a:p>
          <a:p>
            <a:pPr lvl="1"/>
            <a:r>
              <a:rPr lang="en-US" sz="2100" dirty="0"/>
              <a:t>CAHs are required to submit </a:t>
            </a:r>
            <a:r>
              <a:rPr lang="en-US" sz="2100" dirty="0" err="1"/>
              <a:t>eCQMs</a:t>
            </a:r>
            <a:r>
              <a:rPr lang="en-US" sz="2100" dirty="0"/>
              <a:t> as part of Promoting Interoperability.</a:t>
            </a:r>
          </a:p>
          <a:p>
            <a:pPr lvl="1"/>
            <a:r>
              <a:rPr lang="en-US" sz="2100" dirty="0">
                <a:hlinkClick r:id="rId2"/>
              </a:rPr>
              <a:t>Critical Access Hospital </a:t>
            </a:r>
            <a:r>
              <a:rPr lang="en-US" sz="2100" dirty="0" err="1">
                <a:hlinkClick r:id="rId2"/>
              </a:rPr>
              <a:t>eCQM</a:t>
            </a:r>
            <a:r>
              <a:rPr lang="en-US" sz="2100" dirty="0">
                <a:hlinkClick r:id="rId2"/>
              </a:rPr>
              <a:t> Resource List</a:t>
            </a:r>
            <a:endParaRPr lang="en-US" sz="2100" dirty="0"/>
          </a:p>
        </p:txBody>
      </p:sp>
    </p:spTree>
    <p:extLst>
      <p:ext uri="{BB962C8B-B14F-4D97-AF65-F5344CB8AC3E}">
        <p14:creationId xmlns:p14="http://schemas.microsoft.com/office/powerpoint/2010/main" val="419921895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191</TotalTime>
  <Words>1119</Words>
  <Application>Microsoft Office PowerPoint</Application>
  <PresentationFormat>Widescreen</PresentationFormat>
  <Paragraphs>100</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Gill Sans MT</vt:lpstr>
      <vt:lpstr>Wingdings 2</vt:lpstr>
      <vt:lpstr>Dividend</vt:lpstr>
      <vt:lpstr>MBQIP New Measures</vt:lpstr>
      <vt:lpstr>What is MBQIP?</vt:lpstr>
      <vt:lpstr>PowerPoint Presentation</vt:lpstr>
      <vt:lpstr>PowerPoint Presentation</vt:lpstr>
      <vt:lpstr>Implementation timeline</vt:lpstr>
      <vt:lpstr>Hospital Commitment to Health Equity</vt:lpstr>
      <vt:lpstr>Hybrid Hospital-Wide All-Cause readmissions</vt:lpstr>
      <vt:lpstr>Hybrid Hospital-Wide All-Cause readmissions</vt:lpstr>
      <vt:lpstr>eCQM: Safe use of opioids</vt:lpstr>
      <vt:lpstr>CAH Quality Infrastructure</vt:lpstr>
      <vt:lpstr>CAH Quality Infrastructure</vt:lpstr>
      <vt:lpstr>CAH Quality Infrastructure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QIC &amp; DON Regional meetings</dc:title>
  <dc:creator>Jennifer Wagner</dc:creator>
  <cp:lastModifiedBy>Jennifer Wagner</cp:lastModifiedBy>
  <cp:revision>16</cp:revision>
  <dcterms:created xsi:type="dcterms:W3CDTF">2023-09-13T18:21:33Z</dcterms:created>
  <dcterms:modified xsi:type="dcterms:W3CDTF">2023-10-05T19:28:57Z</dcterms:modified>
</cp:coreProperties>
</file>