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57" r:id="rId3"/>
    <p:sldId id="258" r:id="rId4"/>
    <p:sldId id="259" r:id="rId5"/>
    <p:sldId id="260" r:id="rId6"/>
    <p:sldId id="266" r:id="rId7"/>
    <p:sldId id="267" r:id="rId8"/>
    <p:sldId id="261" r:id="rId9"/>
    <p:sldId id="262" r:id="rId10"/>
    <p:sldId id="263" r:id="rId11"/>
    <p:sldId id="265" r:id="rId12"/>
    <p:sldId id="264" r:id="rId13"/>
    <p:sldId id="268" r:id="rId14"/>
    <p:sldId id="270" r:id="rId15"/>
    <p:sldId id="405" r:id="rId16"/>
    <p:sldId id="418" r:id="rId17"/>
    <p:sldId id="438" r:id="rId18"/>
    <p:sldId id="416" r:id="rId19"/>
    <p:sldId id="408" r:id="rId20"/>
    <p:sldId id="412" r:id="rId21"/>
    <p:sldId id="413" r:id="rId22"/>
    <p:sldId id="420" r:id="rId23"/>
    <p:sldId id="422" r:id="rId24"/>
    <p:sldId id="431" r:id="rId25"/>
    <p:sldId id="432" r:id="rId26"/>
    <p:sldId id="433" r:id="rId27"/>
    <p:sldId id="435" r:id="rId28"/>
    <p:sldId id="434" r:id="rId29"/>
    <p:sldId id="423" r:id="rId30"/>
    <p:sldId id="436" r:id="rId31"/>
    <p:sldId id="437" r:id="rId32"/>
    <p:sldId id="424" r:id="rId33"/>
    <p:sldId id="427" r:id="rId34"/>
    <p:sldId id="428" r:id="rId35"/>
    <p:sldId id="39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7" autoAdjust="0"/>
    <p:restoredTop sz="94660"/>
  </p:normalViewPr>
  <p:slideViewPr>
    <p:cSldViewPr snapToGrid="0">
      <p:cViewPr varScale="1">
        <p:scale>
          <a:sx n="37" d="100"/>
          <a:sy n="37" d="100"/>
        </p:scale>
        <p:origin x="60" y="612"/>
      </p:cViewPr>
      <p:guideLst/>
    </p:cSldViewPr>
  </p:slideViewPr>
  <p:notesTextViewPr>
    <p:cViewPr>
      <p:scale>
        <a:sx n="1" d="1"/>
        <a:sy n="1" d="1"/>
      </p:scale>
      <p:origin x="0" y="0"/>
    </p:cViewPr>
  </p:notesTextViewPr>
  <p:notesViewPr>
    <p:cSldViewPr snapToGrid="0">
      <p:cViewPr varScale="1">
        <p:scale>
          <a:sx n="121" d="100"/>
          <a:sy n="121" d="100"/>
        </p:scale>
        <p:origin x="241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mhanas\mhref\FLEX%20GRANT\Data%20Projects\MBQIP\MBQIP%20Performance%20and%20Reporting%20Trend%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hanas\mhref\FLEX%20GRANT\Data%20Projects\MBQIP\MBQIP%20Performance%20and%20Reporting%20Trend%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hanas\mhref\FLEX%20GRANT\Data%20Projects\MBQIP\MBQIP%20Performance%20and%20Reporting%20Trend%20Data.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mhanas\mhref\FLEX%20GRANT\Data%20Projects\MBQIP\MBQIP%20Performance%20and%20Reporting%20Trend%20Data.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mhanas\mhref\FLEX%20GRANT\Data%20Projects\MBQIP\MBQIP%20Performance%20and%20Reporting%20Trend%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mhanas\mhref\FLEX%20GRANT\Data%20Projects\MBQIP\MBQIP%20Performance%20and%20Reporting%20Trend%20Data.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Performance!$A$37:$B$37</c:f>
              <c:strCache>
                <c:ptCount val="2"/>
                <c:pt idx="0">
                  <c:v>EDTC All</c:v>
                </c:pt>
                <c:pt idx="1">
                  <c:v>State Average</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Performance!$C$36:$O$36</c:f>
              <c:strCache>
                <c:ptCount val="8"/>
                <c:pt idx="0">
                  <c:v>Q2 2021</c:v>
                </c:pt>
                <c:pt idx="1">
                  <c:v>Q3 2021</c:v>
                </c:pt>
                <c:pt idx="2">
                  <c:v>Q4 2021</c:v>
                </c:pt>
                <c:pt idx="3">
                  <c:v>Q1 2022</c:v>
                </c:pt>
                <c:pt idx="4">
                  <c:v>Q2 2022</c:v>
                </c:pt>
                <c:pt idx="5">
                  <c:v>Q3 2022</c:v>
                </c:pt>
                <c:pt idx="6">
                  <c:v>Q4 2022</c:v>
                </c:pt>
                <c:pt idx="7">
                  <c:v>Q1 2023</c:v>
                </c:pt>
              </c:strCache>
            </c:strRef>
          </c:cat>
          <c:val>
            <c:numRef>
              <c:f>Performance!$C$37:$O$37</c:f>
              <c:numCache>
                <c:formatCode>0%</c:formatCode>
                <c:ptCount val="8"/>
                <c:pt idx="0">
                  <c:v>0.81</c:v>
                </c:pt>
                <c:pt idx="1">
                  <c:v>0.8</c:v>
                </c:pt>
                <c:pt idx="2">
                  <c:v>0.84</c:v>
                </c:pt>
                <c:pt idx="3">
                  <c:v>0.85</c:v>
                </c:pt>
                <c:pt idx="4">
                  <c:v>0.86</c:v>
                </c:pt>
                <c:pt idx="5">
                  <c:v>0.88</c:v>
                </c:pt>
                <c:pt idx="6">
                  <c:v>0.88</c:v>
                </c:pt>
                <c:pt idx="7">
                  <c:v>0.85</c:v>
                </c:pt>
              </c:numCache>
            </c:numRef>
          </c:val>
          <c:extLst>
            <c:ext xmlns:c16="http://schemas.microsoft.com/office/drawing/2014/chart" uri="{C3380CC4-5D6E-409C-BE32-E72D297353CC}">
              <c16:uniqueId val="{00000000-7BFC-4B25-B4C4-07616503C33E}"/>
            </c:ext>
          </c:extLst>
        </c:ser>
        <c:ser>
          <c:idx val="1"/>
          <c:order val="1"/>
          <c:tx>
            <c:strRef>
              <c:f>Performance!$A$38:$B$38</c:f>
              <c:strCache>
                <c:ptCount val="2"/>
                <c:pt idx="0">
                  <c:v>EDTC All</c:v>
                </c:pt>
                <c:pt idx="1">
                  <c:v>National Average</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Performance!$C$36:$O$36</c:f>
              <c:strCache>
                <c:ptCount val="8"/>
                <c:pt idx="0">
                  <c:v>Q2 2021</c:v>
                </c:pt>
                <c:pt idx="1">
                  <c:v>Q3 2021</c:v>
                </c:pt>
                <c:pt idx="2">
                  <c:v>Q4 2021</c:v>
                </c:pt>
                <c:pt idx="3">
                  <c:v>Q1 2022</c:v>
                </c:pt>
                <c:pt idx="4">
                  <c:v>Q2 2022</c:v>
                </c:pt>
                <c:pt idx="5">
                  <c:v>Q3 2022</c:v>
                </c:pt>
                <c:pt idx="6">
                  <c:v>Q4 2022</c:v>
                </c:pt>
                <c:pt idx="7">
                  <c:v>Q1 2023</c:v>
                </c:pt>
              </c:strCache>
            </c:strRef>
          </c:cat>
          <c:val>
            <c:numRef>
              <c:f>Performance!$C$38:$O$38</c:f>
              <c:numCache>
                <c:formatCode>0%</c:formatCode>
                <c:ptCount val="8"/>
                <c:pt idx="0">
                  <c:v>0.91</c:v>
                </c:pt>
                <c:pt idx="1">
                  <c:v>0.9</c:v>
                </c:pt>
                <c:pt idx="2">
                  <c:v>0.9</c:v>
                </c:pt>
                <c:pt idx="3">
                  <c:v>0.9</c:v>
                </c:pt>
                <c:pt idx="4">
                  <c:v>0.9</c:v>
                </c:pt>
                <c:pt idx="5">
                  <c:v>0.9</c:v>
                </c:pt>
                <c:pt idx="6">
                  <c:v>0.9</c:v>
                </c:pt>
                <c:pt idx="7">
                  <c:v>0.91</c:v>
                </c:pt>
              </c:numCache>
            </c:numRef>
          </c:val>
          <c:extLst>
            <c:ext xmlns:c16="http://schemas.microsoft.com/office/drawing/2014/chart" uri="{C3380CC4-5D6E-409C-BE32-E72D297353CC}">
              <c16:uniqueId val="{00000001-7BFC-4B25-B4C4-07616503C33E}"/>
            </c:ext>
          </c:extLst>
        </c:ser>
        <c:dLbls>
          <c:dLblPos val="outEnd"/>
          <c:showLegendKey val="0"/>
          <c:showVal val="1"/>
          <c:showCatName val="0"/>
          <c:showSerName val="0"/>
          <c:showPercent val="0"/>
          <c:showBubbleSize val="0"/>
        </c:dLbls>
        <c:gapWidth val="164"/>
        <c:overlap val="-22"/>
        <c:axId val="770492608"/>
        <c:axId val="694458048"/>
      </c:barChart>
      <c:catAx>
        <c:axId val="77049260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458048"/>
        <c:crosses val="autoZero"/>
        <c:auto val="1"/>
        <c:lblAlgn val="ctr"/>
        <c:lblOffset val="100"/>
        <c:noMultiLvlLbl val="0"/>
      </c:catAx>
      <c:valAx>
        <c:axId val="694458048"/>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0492608"/>
        <c:crosses val="autoZero"/>
        <c:crossBetween val="between"/>
        <c:maj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Performance!$A$17:$B$17</c:f>
              <c:strCache>
                <c:ptCount val="2"/>
                <c:pt idx="0">
                  <c:v>ABS All Elements</c:v>
                </c:pt>
                <c:pt idx="1">
                  <c:v>State Average</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Performance!$C$16:$O$16</c:f>
              <c:strCache>
                <c:ptCount val="4"/>
                <c:pt idx="0">
                  <c:v>Q1 2020</c:v>
                </c:pt>
                <c:pt idx="1">
                  <c:v>Q1 2021</c:v>
                </c:pt>
                <c:pt idx="2">
                  <c:v>Q1 2022</c:v>
                </c:pt>
                <c:pt idx="3">
                  <c:v>Q1 2023</c:v>
                </c:pt>
              </c:strCache>
            </c:strRef>
          </c:cat>
          <c:val>
            <c:numRef>
              <c:f>Performance!$C$17:$O$17</c:f>
              <c:numCache>
                <c:formatCode>0%</c:formatCode>
                <c:ptCount val="4"/>
                <c:pt idx="0">
                  <c:v>0.63</c:v>
                </c:pt>
                <c:pt idx="1">
                  <c:v>0.74</c:v>
                </c:pt>
                <c:pt idx="2">
                  <c:v>0.76</c:v>
                </c:pt>
                <c:pt idx="3">
                  <c:v>0.88</c:v>
                </c:pt>
              </c:numCache>
            </c:numRef>
          </c:val>
          <c:extLst>
            <c:ext xmlns:c16="http://schemas.microsoft.com/office/drawing/2014/chart" uri="{C3380CC4-5D6E-409C-BE32-E72D297353CC}">
              <c16:uniqueId val="{00000000-221D-4832-AF73-F0D39F00BA01}"/>
            </c:ext>
          </c:extLst>
        </c:ser>
        <c:ser>
          <c:idx val="1"/>
          <c:order val="1"/>
          <c:tx>
            <c:strRef>
              <c:f>Performance!$A$18:$B$18</c:f>
              <c:strCache>
                <c:ptCount val="2"/>
                <c:pt idx="0">
                  <c:v>ABS All Elements</c:v>
                </c:pt>
                <c:pt idx="1">
                  <c:v>National Average</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Performance!$C$16:$O$16</c:f>
              <c:strCache>
                <c:ptCount val="4"/>
                <c:pt idx="0">
                  <c:v>Q1 2020</c:v>
                </c:pt>
                <c:pt idx="1">
                  <c:v>Q1 2021</c:v>
                </c:pt>
                <c:pt idx="2">
                  <c:v>Q1 2022</c:v>
                </c:pt>
                <c:pt idx="3">
                  <c:v>Q1 2023</c:v>
                </c:pt>
              </c:strCache>
            </c:strRef>
          </c:cat>
          <c:val>
            <c:numRef>
              <c:f>Performance!$C$18:$O$18</c:f>
              <c:numCache>
                <c:formatCode>0%</c:formatCode>
                <c:ptCount val="4"/>
                <c:pt idx="0">
                  <c:v>0.8</c:v>
                </c:pt>
                <c:pt idx="1">
                  <c:v>0.83</c:v>
                </c:pt>
                <c:pt idx="2">
                  <c:v>0.89</c:v>
                </c:pt>
                <c:pt idx="3">
                  <c:v>0.91</c:v>
                </c:pt>
              </c:numCache>
            </c:numRef>
          </c:val>
          <c:extLst>
            <c:ext xmlns:c16="http://schemas.microsoft.com/office/drawing/2014/chart" uri="{C3380CC4-5D6E-409C-BE32-E72D297353CC}">
              <c16:uniqueId val="{00000001-221D-4832-AF73-F0D39F00BA01}"/>
            </c:ext>
          </c:extLst>
        </c:ser>
        <c:dLbls>
          <c:dLblPos val="outEnd"/>
          <c:showLegendKey val="0"/>
          <c:showVal val="1"/>
          <c:showCatName val="0"/>
          <c:showSerName val="0"/>
          <c:showPercent val="0"/>
          <c:showBubbleSize val="0"/>
        </c:dLbls>
        <c:gapWidth val="164"/>
        <c:overlap val="-22"/>
        <c:axId val="770492608"/>
        <c:axId val="694458048"/>
      </c:barChart>
      <c:catAx>
        <c:axId val="77049260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458048"/>
        <c:crosses val="autoZero"/>
        <c:auto val="1"/>
        <c:lblAlgn val="ctr"/>
        <c:lblOffset val="100"/>
        <c:noMultiLvlLbl val="0"/>
      </c:catAx>
      <c:valAx>
        <c:axId val="694458048"/>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0492608"/>
        <c:crosses val="autoZero"/>
        <c:crossBetween val="between"/>
        <c:maj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Performance!$A$40:$B$40</c:f>
              <c:strCache>
                <c:ptCount val="2"/>
                <c:pt idx="0">
                  <c:v>HCP/IMM-3: HCP Flu Immunization</c:v>
                </c:pt>
                <c:pt idx="1">
                  <c:v>State Average</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Performance!$C$39:$P$39</c:f>
              <c:strCache>
                <c:ptCount val="4"/>
                <c:pt idx="0">
                  <c:v>Q1 2020</c:v>
                </c:pt>
                <c:pt idx="1">
                  <c:v>Q1 2021</c:v>
                </c:pt>
                <c:pt idx="2">
                  <c:v>Q1 2022</c:v>
                </c:pt>
                <c:pt idx="3">
                  <c:v>Q1 2023</c:v>
                </c:pt>
              </c:strCache>
            </c:strRef>
          </c:cat>
          <c:val>
            <c:numRef>
              <c:f>Performance!$C$40:$P$40</c:f>
              <c:numCache>
                <c:formatCode>0%</c:formatCode>
                <c:ptCount val="4"/>
                <c:pt idx="0">
                  <c:v>0.89</c:v>
                </c:pt>
                <c:pt idx="1">
                  <c:v>0.81</c:v>
                </c:pt>
                <c:pt idx="2">
                  <c:v>0.62</c:v>
                </c:pt>
                <c:pt idx="3">
                  <c:v>0.61</c:v>
                </c:pt>
              </c:numCache>
            </c:numRef>
          </c:val>
          <c:extLst>
            <c:ext xmlns:c16="http://schemas.microsoft.com/office/drawing/2014/chart" uri="{C3380CC4-5D6E-409C-BE32-E72D297353CC}">
              <c16:uniqueId val="{00000000-954E-4952-B9C4-40F796F70782}"/>
            </c:ext>
          </c:extLst>
        </c:ser>
        <c:ser>
          <c:idx val="1"/>
          <c:order val="1"/>
          <c:tx>
            <c:strRef>
              <c:f>Performance!$A$41:$B$41</c:f>
              <c:strCache>
                <c:ptCount val="2"/>
                <c:pt idx="0">
                  <c:v>HCP/IMM-3: HCP Flu Immunization</c:v>
                </c:pt>
                <c:pt idx="1">
                  <c:v>National Average</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Performance!$C$39:$P$39</c:f>
              <c:strCache>
                <c:ptCount val="4"/>
                <c:pt idx="0">
                  <c:v>Q1 2020</c:v>
                </c:pt>
                <c:pt idx="1">
                  <c:v>Q1 2021</c:v>
                </c:pt>
                <c:pt idx="2">
                  <c:v>Q1 2022</c:v>
                </c:pt>
                <c:pt idx="3">
                  <c:v>Q1 2023</c:v>
                </c:pt>
              </c:strCache>
            </c:strRef>
          </c:cat>
          <c:val>
            <c:numRef>
              <c:f>Performance!$C$41:$P$41</c:f>
              <c:numCache>
                <c:formatCode>0%</c:formatCode>
                <c:ptCount val="4"/>
                <c:pt idx="0">
                  <c:v>0.92</c:v>
                </c:pt>
                <c:pt idx="1">
                  <c:v>0.87</c:v>
                </c:pt>
                <c:pt idx="2">
                  <c:v>0.79</c:v>
                </c:pt>
                <c:pt idx="3">
                  <c:v>0.79</c:v>
                </c:pt>
              </c:numCache>
            </c:numRef>
          </c:val>
          <c:extLst>
            <c:ext xmlns:c16="http://schemas.microsoft.com/office/drawing/2014/chart" uri="{C3380CC4-5D6E-409C-BE32-E72D297353CC}">
              <c16:uniqueId val="{00000001-954E-4952-B9C4-40F796F70782}"/>
            </c:ext>
          </c:extLst>
        </c:ser>
        <c:dLbls>
          <c:dLblPos val="outEnd"/>
          <c:showLegendKey val="0"/>
          <c:showVal val="1"/>
          <c:showCatName val="0"/>
          <c:showSerName val="0"/>
          <c:showPercent val="0"/>
          <c:showBubbleSize val="0"/>
        </c:dLbls>
        <c:gapWidth val="164"/>
        <c:overlap val="-22"/>
        <c:axId val="763900528"/>
        <c:axId val="581447856"/>
      </c:barChart>
      <c:catAx>
        <c:axId val="76390052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1447856"/>
        <c:crosses val="autoZero"/>
        <c:auto val="1"/>
        <c:lblAlgn val="ctr"/>
        <c:lblOffset val="100"/>
        <c:noMultiLvlLbl val="0"/>
      </c:catAx>
      <c:valAx>
        <c:axId val="58144785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9005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Performance!$A$43:$B$43</c:f>
              <c:strCache>
                <c:ptCount val="2"/>
                <c:pt idx="0">
                  <c:v>OP-18B: Median Time ED Arrival to Departure</c:v>
                </c:pt>
                <c:pt idx="1">
                  <c:v>State Average</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Performance!$C$42:$O$42</c:f>
              <c:strCache>
                <c:ptCount val="8"/>
                <c:pt idx="0">
                  <c:v>Q2 2021</c:v>
                </c:pt>
                <c:pt idx="1">
                  <c:v>Q3 2021</c:v>
                </c:pt>
                <c:pt idx="2">
                  <c:v>Q4 2021</c:v>
                </c:pt>
                <c:pt idx="3">
                  <c:v>Q1 2022</c:v>
                </c:pt>
                <c:pt idx="4">
                  <c:v>Q2 2022</c:v>
                </c:pt>
                <c:pt idx="5">
                  <c:v>Q3 2022</c:v>
                </c:pt>
                <c:pt idx="6">
                  <c:v>Q4 2022</c:v>
                </c:pt>
                <c:pt idx="7">
                  <c:v>Q1 2023</c:v>
                </c:pt>
              </c:strCache>
            </c:strRef>
          </c:cat>
          <c:val>
            <c:numRef>
              <c:f>Performance!$C$43:$O$43</c:f>
              <c:numCache>
                <c:formatCode>General</c:formatCode>
                <c:ptCount val="8"/>
                <c:pt idx="0" formatCode="0">
                  <c:v>105</c:v>
                </c:pt>
                <c:pt idx="1">
                  <c:v>113</c:v>
                </c:pt>
                <c:pt idx="2" formatCode="0">
                  <c:v>119</c:v>
                </c:pt>
                <c:pt idx="3" formatCode="0">
                  <c:v>112</c:v>
                </c:pt>
                <c:pt idx="4" formatCode="0">
                  <c:v>116</c:v>
                </c:pt>
                <c:pt idx="5" formatCode="0">
                  <c:v>105</c:v>
                </c:pt>
                <c:pt idx="6" formatCode="0">
                  <c:v>111</c:v>
                </c:pt>
                <c:pt idx="7" formatCode="0">
                  <c:v>109</c:v>
                </c:pt>
              </c:numCache>
            </c:numRef>
          </c:val>
          <c:extLst>
            <c:ext xmlns:c16="http://schemas.microsoft.com/office/drawing/2014/chart" uri="{C3380CC4-5D6E-409C-BE32-E72D297353CC}">
              <c16:uniqueId val="{00000000-1029-47E3-A5F0-C748919720BD}"/>
            </c:ext>
          </c:extLst>
        </c:ser>
        <c:ser>
          <c:idx val="1"/>
          <c:order val="1"/>
          <c:tx>
            <c:strRef>
              <c:f>Performance!$A$44:$B$44</c:f>
              <c:strCache>
                <c:ptCount val="2"/>
                <c:pt idx="0">
                  <c:v>OP-18B: Median Time ED Arrival to Departure</c:v>
                </c:pt>
                <c:pt idx="1">
                  <c:v>National Average</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Performance!$C$42:$O$42</c:f>
              <c:strCache>
                <c:ptCount val="8"/>
                <c:pt idx="0">
                  <c:v>Q2 2021</c:v>
                </c:pt>
                <c:pt idx="1">
                  <c:v>Q3 2021</c:v>
                </c:pt>
                <c:pt idx="2">
                  <c:v>Q4 2021</c:v>
                </c:pt>
                <c:pt idx="3">
                  <c:v>Q1 2022</c:v>
                </c:pt>
                <c:pt idx="4">
                  <c:v>Q2 2022</c:v>
                </c:pt>
                <c:pt idx="5">
                  <c:v>Q3 2022</c:v>
                </c:pt>
                <c:pt idx="6">
                  <c:v>Q4 2022</c:v>
                </c:pt>
                <c:pt idx="7">
                  <c:v>Q1 2023</c:v>
                </c:pt>
              </c:strCache>
            </c:strRef>
          </c:cat>
          <c:val>
            <c:numRef>
              <c:f>Performance!$C$44:$O$44</c:f>
              <c:numCache>
                <c:formatCode>General</c:formatCode>
                <c:ptCount val="8"/>
                <c:pt idx="0">
                  <c:v>111</c:v>
                </c:pt>
                <c:pt idx="1">
                  <c:v>115</c:v>
                </c:pt>
                <c:pt idx="2">
                  <c:v>119</c:v>
                </c:pt>
                <c:pt idx="3" formatCode="0">
                  <c:v>118</c:v>
                </c:pt>
                <c:pt idx="4" formatCode="0">
                  <c:v>113</c:v>
                </c:pt>
                <c:pt idx="5" formatCode="0">
                  <c:v>113</c:v>
                </c:pt>
                <c:pt idx="6" formatCode="0">
                  <c:v>116</c:v>
                </c:pt>
                <c:pt idx="7" formatCode="0">
                  <c:v>117</c:v>
                </c:pt>
              </c:numCache>
            </c:numRef>
          </c:val>
          <c:extLst>
            <c:ext xmlns:c16="http://schemas.microsoft.com/office/drawing/2014/chart" uri="{C3380CC4-5D6E-409C-BE32-E72D297353CC}">
              <c16:uniqueId val="{00000001-1029-47E3-A5F0-C748919720BD}"/>
            </c:ext>
          </c:extLst>
        </c:ser>
        <c:dLbls>
          <c:dLblPos val="outEnd"/>
          <c:showLegendKey val="0"/>
          <c:showVal val="1"/>
          <c:showCatName val="0"/>
          <c:showSerName val="0"/>
          <c:showPercent val="0"/>
          <c:showBubbleSize val="0"/>
        </c:dLbls>
        <c:gapWidth val="164"/>
        <c:overlap val="-22"/>
        <c:axId val="763909328"/>
        <c:axId val="699854224"/>
      </c:barChart>
      <c:catAx>
        <c:axId val="76390932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9854224"/>
        <c:crosses val="autoZero"/>
        <c:auto val="1"/>
        <c:lblAlgn val="ctr"/>
        <c:lblOffset val="100"/>
        <c:noMultiLvlLbl val="0"/>
      </c:catAx>
      <c:valAx>
        <c:axId val="699854224"/>
        <c:scaling>
          <c:orientation val="minMax"/>
          <c:max val="140"/>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9093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Performance!$A$46:$B$46</c:f>
              <c:strCache>
                <c:ptCount val="2"/>
                <c:pt idx="0">
                  <c:v>OP-2: Fibrolynic Therapy w/I 30 min</c:v>
                </c:pt>
                <c:pt idx="1">
                  <c:v>State Average</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Performance!$C$45:$O$45</c:f>
              <c:strCache>
                <c:ptCount val="8"/>
                <c:pt idx="0">
                  <c:v>Q2 2021</c:v>
                </c:pt>
                <c:pt idx="1">
                  <c:v>Q3 2021</c:v>
                </c:pt>
                <c:pt idx="2">
                  <c:v>Q4 2021</c:v>
                </c:pt>
                <c:pt idx="3">
                  <c:v>Q1 2022</c:v>
                </c:pt>
                <c:pt idx="4">
                  <c:v>Q2 2022</c:v>
                </c:pt>
                <c:pt idx="5">
                  <c:v>Q3 2022</c:v>
                </c:pt>
                <c:pt idx="6">
                  <c:v>Q4 2022</c:v>
                </c:pt>
                <c:pt idx="7">
                  <c:v>Q1 2023</c:v>
                </c:pt>
              </c:strCache>
            </c:strRef>
          </c:cat>
          <c:val>
            <c:numRef>
              <c:f>Performance!$C$46:$O$46</c:f>
              <c:numCache>
                <c:formatCode>0%</c:formatCode>
                <c:ptCount val="8"/>
                <c:pt idx="0">
                  <c:v>0.44</c:v>
                </c:pt>
                <c:pt idx="1">
                  <c:v>0.43</c:v>
                </c:pt>
                <c:pt idx="2">
                  <c:v>0.56000000000000005</c:v>
                </c:pt>
                <c:pt idx="3">
                  <c:v>0.21</c:v>
                </c:pt>
                <c:pt idx="4">
                  <c:v>0.64</c:v>
                </c:pt>
                <c:pt idx="5">
                  <c:v>0.45</c:v>
                </c:pt>
                <c:pt idx="6">
                  <c:v>0.38</c:v>
                </c:pt>
                <c:pt idx="7">
                  <c:v>0.54</c:v>
                </c:pt>
              </c:numCache>
            </c:numRef>
          </c:val>
          <c:extLst>
            <c:ext xmlns:c16="http://schemas.microsoft.com/office/drawing/2014/chart" uri="{C3380CC4-5D6E-409C-BE32-E72D297353CC}">
              <c16:uniqueId val="{00000000-C16E-4925-82FA-5E12F4766ED3}"/>
            </c:ext>
          </c:extLst>
        </c:ser>
        <c:ser>
          <c:idx val="1"/>
          <c:order val="1"/>
          <c:tx>
            <c:strRef>
              <c:f>Performance!$A$47:$B$47</c:f>
              <c:strCache>
                <c:ptCount val="2"/>
                <c:pt idx="0">
                  <c:v>OP-2: Fibrolynic Therapy w/I 30 min</c:v>
                </c:pt>
                <c:pt idx="1">
                  <c:v>National Average</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Performance!$C$45:$O$45</c:f>
              <c:strCache>
                <c:ptCount val="8"/>
                <c:pt idx="0">
                  <c:v>Q2 2021</c:v>
                </c:pt>
                <c:pt idx="1">
                  <c:v>Q3 2021</c:v>
                </c:pt>
                <c:pt idx="2">
                  <c:v>Q4 2021</c:v>
                </c:pt>
                <c:pt idx="3">
                  <c:v>Q1 2022</c:v>
                </c:pt>
                <c:pt idx="4">
                  <c:v>Q2 2022</c:v>
                </c:pt>
                <c:pt idx="5">
                  <c:v>Q3 2022</c:v>
                </c:pt>
                <c:pt idx="6">
                  <c:v>Q4 2022</c:v>
                </c:pt>
                <c:pt idx="7">
                  <c:v>Q1 2023</c:v>
                </c:pt>
              </c:strCache>
            </c:strRef>
          </c:cat>
          <c:val>
            <c:numRef>
              <c:f>Performance!$C$47:$O$47</c:f>
              <c:numCache>
                <c:formatCode>0%</c:formatCode>
                <c:ptCount val="8"/>
                <c:pt idx="0">
                  <c:v>0.51</c:v>
                </c:pt>
                <c:pt idx="1">
                  <c:v>0.47</c:v>
                </c:pt>
                <c:pt idx="2">
                  <c:v>0.48</c:v>
                </c:pt>
                <c:pt idx="3">
                  <c:v>0.47</c:v>
                </c:pt>
                <c:pt idx="4">
                  <c:v>0.46</c:v>
                </c:pt>
                <c:pt idx="5">
                  <c:v>0.47</c:v>
                </c:pt>
                <c:pt idx="6">
                  <c:v>0.52</c:v>
                </c:pt>
                <c:pt idx="7">
                  <c:v>0.43</c:v>
                </c:pt>
              </c:numCache>
            </c:numRef>
          </c:val>
          <c:extLst>
            <c:ext xmlns:c16="http://schemas.microsoft.com/office/drawing/2014/chart" uri="{C3380CC4-5D6E-409C-BE32-E72D297353CC}">
              <c16:uniqueId val="{00000001-C16E-4925-82FA-5E12F4766ED3}"/>
            </c:ext>
          </c:extLst>
        </c:ser>
        <c:dLbls>
          <c:dLblPos val="outEnd"/>
          <c:showLegendKey val="0"/>
          <c:showVal val="1"/>
          <c:showCatName val="0"/>
          <c:showSerName val="0"/>
          <c:showPercent val="0"/>
          <c:showBubbleSize val="0"/>
        </c:dLbls>
        <c:gapWidth val="164"/>
        <c:overlap val="-22"/>
        <c:axId val="770492608"/>
        <c:axId val="694458048"/>
      </c:barChart>
      <c:catAx>
        <c:axId val="77049260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458048"/>
        <c:crosses val="autoZero"/>
        <c:auto val="1"/>
        <c:lblAlgn val="ctr"/>
        <c:lblOffset val="100"/>
        <c:noMultiLvlLbl val="0"/>
      </c:catAx>
      <c:valAx>
        <c:axId val="694458048"/>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0492608"/>
        <c:crosses val="autoZero"/>
        <c:crossBetween val="between"/>
        <c:maj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Performance!$A$52:$B$52</c:f>
              <c:strCache>
                <c:ptCount val="2"/>
                <c:pt idx="0">
                  <c:v>OP-3b: Median Time to Txfr for ACI</c:v>
                </c:pt>
                <c:pt idx="1">
                  <c:v>State Average</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Performance!$C$51:$O$51</c:f>
              <c:strCache>
                <c:ptCount val="8"/>
                <c:pt idx="0">
                  <c:v>Q2 2021</c:v>
                </c:pt>
                <c:pt idx="1">
                  <c:v>Q3 2021</c:v>
                </c:pt>
                <c:pt idx="2">
                  <c:v>Q4 2021</c:v>
                </c:pt>
                <c:pt idx="3">
                  <c:v>Q1 2022</c:v>
                </c:pt>
                <c:pt idx="4">
                  <c:v>Q2 2022</c:v>
                </c:pt>
                <c:pt idx="5">
                  <c:v>Q3 2022</c:v>
                </c:pt>
                <c:pt idx="6">
                  <c:v>Q4 2022</c:v>
                </c:pt>
                <c:pt idx="7">
                  <c:v>Q1 2023</c:v>
                </c:pt>
              </c:strCache>
            </c:strRef>
          </c:cat>
          <c:val>
            <c:numRef>
              <c:f>Performance!$C$52:$O$52</c:f>
              <c:numCache>
                <c:formatCode>General</c:formatCode>
                <c:ptCount val="8"/>
                <c:pt idx="0" formatCode="0">
                  <c:v>145</c:v>
                </c:pt>
                <c:pt idx="1">
                  <c:v>33</c:v>
                </c:pt>
                <c:pt idx="2" formatCode="0">
                  <c:v>114</c:v>
                </c:pt>
                <c:pt idx="3" formatCode="0">
                  <c:v>85</c:v>
                </c:pt>
                <c:pt idx="4">
                  <c:v>90</c:v>
                </c:pt>
                <c:pt idx="5" formatCode="0">
                  <c:v>54</c:v>
                </c:pt>
                <c:pt idx="6" formatCode="0">
                  <c:v>107</c:v>
                </c:pt>
                <c:pt idx="7">
                  <c:v>39</c:v>
                </c:pt>
              </c:numCache>
            </c:numRef>
          </c:val>
          <c:extLst>
            <c:ext xmlns:c16="http://schemas.microsoft.com/office/drawing/2014/chart" uri="{C3380CC4-5D6E-409C-BE32-E72D297353CC}">
              <c16:uniqueId val="{00000000-C0E0-456D-A182-73C7C02A88CE}"/>
            </c:ext>
          </c:extLst>
        </c:ser>
        <c:ser>
          <c:idx val="1"/>
          <c:order val="1"/>
          <c:tx>
            <c:strRef>
              <c:f>Performance!$A$53:$B$53</c:f>
              <c:strCache>
                <c:ptCount val="2"/>
                <c:pt idx="0">
                  <c:v>OP-3b: Median Time to Txfr for ACI</c:v>
                </c:pt>
                <c:pt idx="1">
                  <c:v>National Average</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Performance!$C$51:$O$51</c:f>
              <c:strCache>
                <c:ptCount val="8"/>
                <c:pt idx="0">
                  <c:v>Q2 2021</c:v>
                </c:pt>
                <c:pt idx="1">
                  <c:v>Q3 2021</c:v>
                </c:pt>
                <c:pt idx="2">
                  <c:v>Q4 2021</c:v>
                </c:pt>
                <c:pt idx="3">
                  <c:v>Q1 2022</c:v>
                </c:pt>
                <c:pt idx="4">
                  <c:v>Q2 2022</c:v>
                </c:pt>
                <c:pt idx="5">
                  <c:v>Q3 2022</c:v>
                </c:pt>
                <c:pt idx="6">
                  <c:v>Q4 2022</c:v>
                </c:pt>
                <c:pt idx="7">
                  <c:v>Q1 2023</c:v>
                </c:pt>
              </c:strCache>
            </c:strRef>
          </c:cat>
          <c:val>
            <c:numRef>
              <c:f>Performance!$C$53:$O$53</c:f>
              <c:numCache>
                <c:formatCode>General</c:formatCode>
                <c:ptCount val="8"/>
                <c:pt idx="0">
                  <c:v>67</c:v>
                </c:pt>
                <c:pt idx="1">
                  <c:v>72</c:v>
                </c:pt>
                <c:pt idx="2">
                  <c:v>76</c:v>
                </c:pt>
                <c:pt idx="3" formatCode="0">
                  <c:v>75</c:v>
                </c:pt>
                <c:pt idx="4">
                  <c:v>36</c:v>
                </c:pt>
                <c:pt idx="5">
                  <c:v>71</c:v>
                </c:pt>
                <c:pt idx="6">
                  <c:v>73</c:v>
                </c:pt>
                <c:pt idx="7">
                  <c:v>73</c:v>
                </c:pt>
              </c:numCache>
            </c:numRef>
          </c:val>
          <c:extLst>
            <c:ext xmlns:c16="http://schemas.microsoft.com/office/drawing/2014/chart" uri="{C3380CC4-5D6E-409C-BE32-E72D297353CC}">
              <c16:uniqueId val="{00000001-C0E0-456D-A182-73C7C02A88CE}"/>
            </c:ext>
          </c:extLst>
        </c:ser>
        <c:dLbls>
          <c:dLblPos val="outEnd"/>
          <c:showLegendKey val="0"/>
          <c:showVal val="1"/>
          <c:showCatName val="0"/>
          <c:showSerName val="0"/>
          <c:showPercent val="0"/>
          <c:showBubbleSize val="0"/>
        </c:dLbls>
        <c:gapWidth val="164"/>
        <c:overlap val="-22"/>
        <c:axId val="770492608"/>
        <c:axId val="694458048"/>
      </c:barChart>
      <c:catAx>
        <c:axId val="77049260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458048"/>
        <c:crosses val="autoZero"/>
        <c:auto val="1"/>
        <c:lblAlgn val="ctr"/>
        <c:lblOffset val="100"/>
        <c:noMultiLvlLbl val="0"/>
      </c:catAx>
      <c:valAx>
        <c:axId val="69445804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0492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0EC79E-F71E-4129-98DC-B376290F9DCC}"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EBB1B408-A9A6-4389-A7A2-8A8927D5AF80}">
      <dgm:prSet phldrT="[Text]" custT="1"/>
      <dgm:spPr/>
      <dgm:t>
        <a:bodyPr/>
        <a:lstStyle/>
        <a:p>
          <a:r>
            <a:rPr lang="en-US" sz="4000" dirty="0">
              <a:latin typeface="Verdana" panose="020B0604030504040204" pitchFamily="34" charset="0"/>
              <a:ea typeface="Verdana" panose="020B0604030504040204" pitchFamily="34" charset="0"/>
            </a:rPr>
            <a:t>Flex</a:t>
          </a:r>
        </a:p>
      </dgm:t>
    </dgm:pt>
    <dgm:pt modelId="{BC4ED0E5-A5CD-4E12-B97A-0F536B8CC8A4}" type="parTrans" cxnId="{94522296-E051-465F-AB7B-A7B8B7F29077}">
      <dgm:prSet/>
      <dgm:spPr/>
      <dgm:t>
        <a:bodyPr/>
        <a:lstStyle/>
        <a:p>
          <a:endParaRPr lang="en-US"/>
        </a:p>
      </dgm:t>
    </dgm:pt>
    <dgm:pt modelId="{2B2EFE75-DE05-4989-BC79-8AFB5241BA08}" type="sibTrans" cxnId="{94522296-E051-465F-AB7B-A7B8B7F29077}">
      <dgm:prSet/>
      <dgm:spPr/>
      <dgm:t>
        <a:bodyPr/>
        <a:lstStyle/>
        <a:p>
          <a:endParaRPr lang="en-US"/>
        </a:p>
      </dgm:t>
    </dgm:pt>
    <dgm:pt modelId="{D5AAE787-69F4-45EB-9E50-343227FA59CB}">
      <dgm:prSet phldrT="[Text]" custT="1"/>
      <dgm:spPr/>
      <dgm:t>
        <a:bodyPr/>
        <a:lstStyle/>
        <a:p>
          <a:r>
            <a:rPr lang="en-US" sz="4000" dirty="0">
              <a:latin typeface="Verdana" panose="020B0604030504040204" pitchFamily="34" charset="0"/>
              <a:ea typeface="Verdana" panose="020B0604030504040204" pitchFamily="34" charset="0"/>
            </a:rPr>
            <a:t>HQIC</a:t>
          </a:r>
        </a:p>
      </dgm:t>
    </dgm:pt>
    <dgm:pt modelId="{C85FECF1-DFBA-4466-A55A-B7485FBC5B55}" type="parTrans" cxnId="{1B58FDBE-3E47-48C3-BB28-C59122FB2A1A}">
      <dgm:prSet/>
      <dgm:spPr/>
      <dgm:t>
        <a:bodyPr/>
        <a:lstStyle/>
        <a:p>
          <a:endParaRPr lang="en-US"/>
        </a:p>
      </dgm:t>
    </dgm:pt>
    <dgm:pt modelId="{9DD9E5D1-14F5-4541-B84E-2E5EB768F8C5}" type="sibTrans" cxnId="{1B58FDBE-3E47-48C3-BB28-C59122FB2A1A}">
      <dgm:prSet/>
      <dgm:spPr/>
      <dgm:t>
        <a:bodyPr/>
        <a:lstStyle/>
        <a:p>
          <a:endParaRPr lang="en-US"/>
        </a:p>
      </dgm:t>
    </dgm:pt>
    <dgm:pt modelId="{4895185F-9294-483C-8724-764F823293F3}">
      <dgm:prSet phldrT="[Text]" custT="1"/>
      <dgm:spPr/>
      <dgm:t>
        <a:bodyPr/>
        <a:lstStyle/>
        <a:p>
          <a:r>
            <a:rPr lang="en-US" sz="4000" dirty="0">
              <a:latin typeface="Verdana" panose="020B0604030504040204" pitchFamily="34" charset="0"/>
              <a:ea typeface="Verdana" panose="020B0604030504040204" pitchFamily="34" charset="0"/>
            </a:rPr>
            <a:t>Future</a:t>
          </a:r>
        </a:p>
      </dgm:t>
    </dgm:pt>
    <dgm:pt modelId="{99DF1634-0C57-478A-A1AE-0484C7FBCF55}" type="parTrans" cxnId="{42CE94BA-009E-4B83-A29A-8E792512EA4E}">
      <dgm:prSet/>
      <dgm:spPr/>
      <dgm:t>
        <a:bodyPr/>
        <a:lstStyle/>
        <a:p>
          <a:endParaRPr lang="en-US"/>
        </a:p>
      </dgm:t>
    </dgm:pt>
    <dgm:pt modelId="{6B968158-9C50-4FCC-88A9-06CDAA86704A}" type="sibTrans" cxnId="{42CE94BA-009E-4B83-A29A-8E792512EA4E}">
      <dgm:prSet/>
      <dgm:spPr/>
      <dgm:t>
        <a:bodyPr/>
        <a:lstStyle/>
        <a:p>
          <a:endParaRPr lang="en-US"/>
        </a:p>
      </dgm:t>
    </dgm:pt>
    <dgm:pt modelId="{68B73EB6-2ECB-44F8-8D40-63714FA2E0C4}" type="pres">
      <dgm:prSet presAssocID="{180EC79E-F71E-4129-98DC-B376290F9DCC}" presName="diagram" presStyleCnt="0">
        <dgm:presLayoutVars>
          <dgm:dir/>
          <dgm:resizeHandles val="exact"/>
        </dgm:presLayoutVars>
      </dgm:prSet>
      <dgm:spPr/>
    </dgm:pt>
    <dgm:pt modelId="{FA6CC49C-AEE0-46D0-BF24-3A6867CA9BF0}" type="pres">
      <dgm:prSet presAssocID="{EBB1B408-A9A6-4389-A7A2-8A8927D5AF80}" presName="node" presStyleLbl="node1" presStyleIdx="0" presStyleCnt="3">
        <dgm:presLayoutVars>
          <dgm:bulletEnabled val="1"/>
        </dgm:presLayoutVars>
      </dgm:prSet>
      <dgm:spPr/>
    </dgm:pt>
    <dgm:pt modelId="{48CA3919-12E6-462E-A62A-9CE5919E596F}" type="pres">
      <dgm:prSet presAssocID="{2B2EFE75-DE05-4989-BC79-8AFB5241BA08}" presName="sibTrans" presStyleCnt="0"/>
      <dgm:spPr/>
    </dgm:pt>
    <dgm:pt modelId="{35AEA22B-5DB7-4A29-B9F8-E52151725441}" type="pres">
      <dgm:prSet presAssocID="{D5AAE787-69F4-45EB-9E50-343227FA59CB}" presName="node" presStyleLbl="node1" presStyleIdx="1" presStyleCnt="3">
        <dgm:presLayoutVars>
          <dgm:bulletEnabled val="1"/>
        </dgm:presLayoutVars>
      </dgm:prSet>
      <dgm:spPr/>
    </dgm:pt>
    <dgm:pt modelId="{39A86274-A2FC-48C2-A298-B8AF5FEF525D}" type="pres">
      <dgm:prSet presAssocID="{9DD9E5D1-14F5-4541-B84E-2E5EB768F8C5}" presName="sibTrans" presStyleCnt="0"/>
      <dgm:spPr/>
    </dgm:pt>
    <dgm:pt modelId="{B6B29FD4-7825-4A3B-81FC-7F07941AB9D5}" type="pres">
      <dgm:prSet presAssocID="{4895185F-9294-483C-8724-764F823293F3}" presName="node" presStyleLbl="node1" presStyleIdx="2" presStyleCnt="3" custLinFactNeighborX="-474" custLinFactNeighborY="2370">
        <dgm:presLayoutVars>
          <dgm:bulletEnabled val="1"/>
        </dgm:presLayoutVars>
      </dgm:prSet>
      <dgm:spPr/>
    </dgm:pt>
  </dgm:ptLst>
  <dgm:cxnLst>
    <dgm:cxn modelId="{E9C5DB1A-64D9-4E52-9E84-449620E51804}" type="presOf" srcId="{180EC79E-F71E-4129-98DC-B376290F9DCC}" destId="{68B73EB6-2ECB-44F8-8D40-63714FA2E0C4}" srcOrd="0" destOrd="0" presId="urn:microsoft.com/office/officeart/2005/8/layout/default"/>
    <dgm:cxn modelId="{8957E120-411B-4658-B656-1A2310D86DFF}" type="presOf" srcId="{4895185F-9294-483C-8724-764F823293F3}" destId="{B6B29FD4-7825-4A3B-81FC-7F07941AB9D5}" srcOrd="0" destOrd="0" presId="urn:microsoft.com/office/officeart/2005/8/layout/default"/>
    <dgm:cxn modelId="{69F1012A-D592-4F95-A8C7-DF451C2133AF}" type="presOf" srcId="{EBB1B408-A9A6-4389-A7A2-8A8927D5AF80}" destId="{FA6CC49C-AEE0-46D0-BF24-3A6867CA9BF0}" srcOrd="0" destOrd="0" presId="urn:microsoft.com/office/officeart/2005/8/layout/default"/>
    <dgm:cxn modelId="{099D917F-98CF-46D1-A499-52F19C3DF52C}" type="presOf" srcId="{D5AAE787-69F4-45EB-9E50-343227FA59CB}" destId="{35AEA22B-5DB7-4A29-B9F8-E52151725441}" srcOrd="0" destOrd="0" presId="urn:microsoft.com/office/officeart/2005/8/layout/default"/>
    <dgm:cxn modelId="{94522296-E051-465F-AB7B-A7B8B7F29077}" srcId="{180EC79E-F71E-4129-98DC-B376290F9DCC}" destId="{EBB1B408-A9A6-4389-A7A2-8A8927D5AF80}" srcOrd="0" destOrd="0" parTransId="{BC4ED0E5-A5CD-4E12-B97A-0F536B8CC8A4}" sibTransId="{2B2EFE75-DE05-4989-BC79-8AFB5241BA08}"/>
    <dgm:cxn modelId="{42CE94BA-009E-4B83-A29A-8E792512EA4E}" srcId="{180EC79E-F71E-4129-98DC-B376290F9DCC}" destId="{4895185F-9294-483C-8724-764F823293F3}" srcOrd="2" destOrd="0" parTransId="{99DF1634-0C57-478A-A1AE-0484C7FBCF55}" sibTransId="{6B968158-9C50-4FCC-88A9-06CDAA86704A}"/>
    <dgm:cxn modelId="{1B58FDBE-3E47-48C3-BB28-C59122FB2A1A}" srcId="{180EC79E-F71E-4129-98DC-B376290F9DCC}" destId="{D5AAE787-69F4-45EB-9E50-343227FA59CB}" srcOrd="1" destOrd="0" parTransId="{C85FECF1-DFBA-4466-A55A-B7485FBC5B55}" sibTransId="{9DD9E5D1-14F5-4541-B84E-2E5EB768F8C5}"/>
    <dgm:cxn modelId="{7F67B9C8-E130-4BBE-B880-A9FB36C691AC}" type="presParOf" srcId="{68B73EB6-2ECB-44F8-8D40-63714FA2E0C4}" destId="{FA6CC49C-AEE0-46D0-BF24-3A6867CA9BF0}" srcOrd="0" destOrd="0" presId="urn:microsoft.com/office/officeart/2005/8/layout/default"/>
    <dgm:cxn modelId="{71207868-C9DB-48B4-9DC4-EA25210AB9A9}" type="presParOf" srcId="{68B73EB6-2ECB-44F8-8D40-63714FA2E0C4}" destId="{48CA3919-12E6-462E-A62A-9CE5919E596F}" srcOrd="1" destOrd="0" presId="urn:microsoft.com/office/officeart/2005/8/layout/default"/>
    <dgm:cxn modelId="{795F9E9B-E433-4E66-899F-164DEE6FDC8E}" type="presParOf" srcId="{68B73EB6-2ECB-44F8-8D40-63714FA2E0C4}" destId="{35AEA22B-5DB7-4A29-B9F8-E52151725441}" srcOrd="2" destOrd="0" presId="urn:microsoft.com/office/officeart/2005/8/layout/default"/>
    <dgm:cxn modelId="{ABB54DBD-D6C1-4CBE-A0A8-06945CA7B8F1}" type="presParOf" srcId="{68B73EB6-2ECB-44F8-8D40-63714FA2E0C4}" destId="{39A86274-A2FC-48C2-A298-B8AF5FEF525D}" srcOrd="3" destOrd="0" presId="urn:microsoft.com/office/officeart/2005/8/layout/default"/>
    <dgm:cxn modelId="{579FD61B-6FD8-4087-B0E7-7F541B82C6FD}" type="presParOf" srcId="{68B73EB6-2ECB-44F8-8D40-63714FA2E0C4}" destId="{B6B29FD4-7825-4A3B-81FC-7F07941AB9D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0938BD-360E-4741-8EAB-3FECA5003803}" type="doc">
      <dgm:prSet loTypeId="urn:microsoft.com/office/officeart/2008/layout/AlternatingPictureBlocks" loCatId="list" qsTypeId="urn:microsoft.com/office/officeart/2005/8/quickstyle/simple1" qsCatId="simple" csTypeId="urn:microsoft.com/office/officeart/2005/8/colors/accent6_3" csCatId="accent6" phldr="1"/>
      <dgm:spPr/>
    </dgm:pt>
    <dgm:pt modelId="{D76F3C32-F251-4385-B3C3-74ECCCC8C424}">
      <dgm:prSet phldrT="[Text]" custT="1"/>
      <dgm:spPr/>
      <dgm:t>
        <a:bodyPr/>
        <a:lstStyle/>
        <a:p>
          <a:r>
            <a:rPr lang="en-US" sz="3000" dirty="0">
              <a:latin typeface="Verdana" panose="020B0604030504040204" pitchFamily="34" charset="0"/>
              <a:ea typeface="Verdana" panose="020B0604030504040204" pitchFamily="34" charset="0"/>
            </a:rPr>
            <a:t>Quality Improvement &amp; Infrastructure</a:t>
          </a:r>
        </a:p>
      </dgm:t>
    </dgm:pt>
    <dgm:pt modelId="{CDE107EA-ECFE-426F-AC64-06E7946C43B0}" type="parTrans" cxnId="{7177C354-635B-4DA0-80C6-BDCF2C79B3A3}">
      <dgm:prSet/>
      <dgm:spPr/>
      <dgm:t>
        <a:bodyPr/>
        <a:lstStyle/>
        <a:p>
          <a:endParaRPr lang="en-US"/>
        </a:p>
      </dgm:t>
    </dgm:pt>
    <dgm:pt modelId="{E48BC571-0DF8-49B6-903E-2D5C981417C5}" type="sibTrans" cxnId="{7177C354-635B-4DA0-80C6-BDCF2C79B3A3}">
      <dgm:prSet/>
      <dgm:spPr/>
      <dgm:t>
        <a:bodyPr/>
        <a:lstStyle/>
        <a:p>
          <a:endParaRPr lang="en-US"/>
        </a:p>
      </dgm:t>
    </dgm:pt>
    <dgm:pt modelId="{42990323-DC45-438B-8700-18622136A0B8}">
      <dgm:prSet phldrT="[Text]" custT="1"/>
      <dgm:spPr/>
      <dgm:t>
        <a:bodyPr/>
        <a:lstStyle/>
        <a:p>
          <a:r>
            <a:rPr lang="en-US" sz="3000" dirty="0">
              <a:latin typeface="Verdana" panose="020B0604030504040204" pitchFamily="34" charset="0"/>
              <a:ea typeface="Verdana" panose="020B0604030504040204" pitchFamily="34" charset="0"/>
            </a:rPr>
            <a:t>Finance &amp; Operations</a:t>
          </a:r>
        </a:p>
      </dgm:t>
    </dgm:pt>
    <dgm:pt modelId="{24882C5F-41D7-462E-88F9-20C5B3CBE8A0}" type="parTrans" cxnId="{9371A047-E5D5-4243-8807-C16ED1FF1864}">
      <dgm:prSet/>
      <dgm:spPr/>
      <dgm:t>
        <a:bodyPr/>
        <a:lstStyle/>
        <a:p>
          <a:endParaRPr lang="en-US"/>
        </a:p>
      </dgm:t>
    </dgm:pt>
    <dgm:pt modelId="{3549442E-DF57-4203-AE3E-5E7A6AF8AFD7}" type="sibTrans" cxnId="{9371A047-E5D5-4243-8807-C16ED1FF1864}">
      <dgm:prSet/>
      <dgm:spPr/>
      <dgm:t>
        <a:bodyPr/>
        <a:lstStyle/>
        <a:p>
          <a:endParaRPr lang="en-US"/>
        </a:p>
      </dgm:t>
    </dgm:pt>
    <dgm:pt modelId="{B973FF8F-8B85-48BD-819E-8D726623357A}">
      <dgm:prSet phldrT="[Text]" custT="1"/>
      <dgm:spPr/>
      <dgm:t>
        <a:bodyPr/>
        <a:lstStyle/>
        <a:p>
          <a:r>
            <a:rPr lang="en-US" sz="3000" dirty="0">
              <a:latin typeface="Verdana" panose="020B0604030504040204" pitchFamily="34" charset="0"/>
              <a:ea typeface="Verdana" panose="020B0604030504040204" pitchFamily="34" charset="0"/>
            </a:rPr>
            <a:t>Health Equity &amp; Population Health</a:t>
          </a:r>
        </a:p>
      </dgm:t>
    </dgm:pt>
    <dgm:pt modelId="{BC0B7E0E-4DB8-4F73-AC6E-AAD880994190}" type="parTrans" cxnId="{465E4346-9F1D-4B52-99FA-F45362C560DC}">
      <dgm:prSet/>
      <dgm:spPr/>
      <dgm:t>
        <a:bodyPr/>
        <a:lstStyle/>
        <a:p>
          <a:endParaRPr lang="en-US"/>
        </a:p>
      </dgm:t>
    </dgm:pt>
    <dgm:pt modelId="{E16AB3A9-2771-442F-AB52-934350B9A103}" type="sibTrans" cxnId="{465E4346-9F1D-4B52-99FA-F45362C560DC}">
      <dgm:prSet/>
      <dgm:spPr/>
      <dgm:t>
        <a:bodyPr/>
        <a:lstStyle/>
        <a:p>
          <a:endParaRPr lang="en-US"/>
        </a:p>
      </dgm:t>
    </dgm:pt>
    <dgm:pt modelId="{86DF0063-6FDF-4179-B713-2385BC77746B}" type="pres">
      <dgm:prSet presAssocID="{FF0938BD-360E-4741-8EAB-3FECA5003803}" presName="linearFlow" presStyleCnt="0">
        <dgm:presLayoutVars>
          <dgm:dir/>
          <dgm:resizeHandles val="exact"/>
        </dgm:presLayoutVars>
      </dgm:prSet>
      <dgm:spPr/>
    </dgm:pt>
    <dgm:pt modelId="{CABA4A15-6922-4998-B4DF-97BEDC84A551}" type="pres">
      <dgm:prSet presAssocID="{D76F3C32-F251-4385-B3C3-74ECCCC8C424}" presName="comp" presStyleCnt="0"/>
      <dgm:spPr/>
    </dgm:pt>
    <dgm:pt modelId="{84B980C0-8FB6-497D-9067-B69594B90CE7}" type="pres">
      <dgm:prSet presAssocID="{D76F3C32-F251-4385-B3C3-74ECCCC8C424}" presName="rect2" presStyleLbl="node1" presStyleIdx="0" presStyleCnt="3">
        <dgm:presLayoutVars>
          <dgm:bulletEnabled val="1"/>
        </dgm:presLayoutVars>
      </dgm:prSet>
      <dgm:spPr/>
    </dgm:pt>
    <dgm:pt modelId="{129AEDD4-B54C-4506-B1A4-C6D7E51723C4}" type="pres">
      <dgm:prSet presAssocID="{D76F3C32-F251-4385-B3C3-74ECCCC8C424}" presName="rect1" presStyleLbl="ln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dgm:spPr>
    </dgm:pt>
    <dgm:pt modelId="{3B501D2F-F853-4F80-B6B4-4EA40E9FDF28}" type="pres">
      <dgm:prSet presAssocID="{E48BC571-0DF8-49B6-903E-2D5C981417C5}" presName="sibTrans" presStyleCnt="0"/>
      <dgm:spPr/>
    </dgm:pt>
    <dgm:pt modelId="{B654D806-B5BA-4935-9778-8F63EDFD5BDB}" type="pres">
      <dgm:prSet presAssocID="{42990323-DC45-438B-8700-18622136A0B8}" presName="comp" presStyleCnt="0"/>
      <dgm:spPr/>
    </dgm:pt>
    <dgm:pt modelId="{1827F775-1E47-425A-AC13-2BB068310319}" type="pres">
      <dgm:prSet presAssocID="{42990323-DC45-438B-8700-18622136A0B8}" presName="rect2" presStyleLbl="node1" presStyleIdx="1" presStyleCnt="3">
        <dgm:presLayoutVars>
          <dgm:bulletEnabled val="1"/>
        </dgm:presLayoutVars>
      </dgm:prSet>
      <dgm:spPr/>
    </dgm:pt>
    <dgm:pt modelId="{EB0E6C9E-7989-42D5-88AF-1E4965CBB73D}" type="pres">
      <dgm:prSet presAssocID="{42990323-DC45-438B-8700-18622136A0B8}" presName="rect1" presStyleLbl="ln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dgm:spPr>
    </dgm:pt>
    <dgm:pt modelId="{CAFB62A3-57EB-4846-B699-7B288F7BCABA}" type="pres">
      <dgm:prSet presAssocID="{3549442E-DF57-4203-AE3E-5E7A6AF8AFD7}" presName="sibTrans" presStyleCnt="0"/>
      <dgm:spPr/>
    </dgm:pt>
    <dgm:pt modelId="{DB9A4D83-EA5F-4AB2-A729-729E0541F6D2}" type="pres">
      <dgm:prSet presAssocID="{B973FF8F-8B85-48BD-819E-8D726623357A}" presName="comp" presStyleCnt="0"/>
      <dgm:spPr/>
    </dgm:pt>
    <dgm:pt modelId="{237B443A-1A0F-4D11-97BC-896C0CD85A74}" type="pres">
      <dgm:prSet presAssocID="{B973FF8F-8B85-48BD-819E-8D726623357A}" presName="rect2" presStyleLbl="node1" presStyleIdx="2" presStyleCnt="3">
        <dgm:presLayoutVars>
          <dgm:bulletEnabled val="1"/>
        </dgm:presLayoutVars>
      </dgm:prSet>
      <dgm:spPr/>
    </dgm:pt>
    <dgm:pt modelId="{9B1F4EDA-0655-4254-8CD1-0FBA18AAF23F}" type="pres">
      <dgm:prSet presAssocID="{B973FF8F-8B85-48BD-819E-8D726623357A}" presName="rect1" presStyleLbl="ln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4000" b="-14000"/>
          </a:stretch>
        </a:blipFill>
      </dgm:spPr>
    </dgm:pt>
  </dgm:ptLst>
  <dgm:cxnLst>
    <dgm:cxn modelId="{66E03523-D34F-41C9-8877-0DF5F15D477D}" type="presOf" srcId="{42990323-DC45-438B-8700-18622136A0B8}" destId="{1827F775-1E47-425A-AC13-2BB068310319}" srcOrd="0" destOrd="0" presId="urn:microsoft.com/office/officeart/2008/layout/AlternatingPictureBlocks"/>
    <dgm:cxn modelId="{465E4346-9F1D-4B52-99FA-F45362C560DC}" srcId="{FF0938BD-360E-4741-8EAB-3FECA5003803}" destId="{B973FF8F-8B85-48BD-819E-8D726623357A}" srcOrd="2" destOrd="0" parTransId="{BC0B7E0E-4DB8-4F73-AC6E-AAD880994190}" sibTransId="{E16AB3A9-2771-442F-AB52-934350B9A103}"/>
    <dgm:cxn modelId="{9371A047-E5D5-4243-8807-C16ED1FF1864}" srcId="{FF0938BD-360E-4741-8EAB-3FECA5003803}" destId="{42990323-DC45-438B-8700-18622136A0B8}" srcOrd="1" destOrd="0" parTransId="{24882C5F-41D7-462E-88F9-20C5B3CBE8A0}" sibTransId="{3549442E-DF57-4203-AE3E-5E7A6AF8AFD7}"/>
    <dgm:cxn modelId="{7177C354-635B-4DA0-80C6-BDCF2C79B3A3}" srcId="{FF0938BD-360E-4741-8EAB-3FECA5003803}" destId="{D76F3C32-F251-4385-B3C3-74ECCCC8C424}" srcOrd="0" destOrd="0" parTransId="{CDE107EA-ECFE-426F-AC64-06E7946C43B0}" sibTransId="{E48BC571-0DF8-49B6-903E-2D5C981417C5}"/>
    <dgm:cxn modelId="{AD42448B-CF4D-4122-A7D2-1FF630C0F65E}" type="presOf" srcId="{D76F3C32-F251-4385-B3C3-74ECCCC8C424}" destId="{84B980C0-8FB6-497D-9067-B69594B90CE7}" srcOrd="0" destOrd="0" presId="urn:microsoft.com/office/officeart/2008/layout/AlternatingPictureBlocks"/>
    <dgm:cxn modelId="{2EFD73E0-3882-40A5-921B-D56E761AD515}" type="presOf" srcId="{B973FF8F-8B85-48BD-819E-8D726623357A}" destId="{237B443A-1A0F-4D11-97BC-896C0CD85A74}" srcOrd="0" destOrd="0" presId="urn:microsoft.com/office/officeart/2008/layout/AlternatingPictureBlocks"/>
    <dgm:cxn modelId="{37565CF9-A197-4AAD-86DC-C1203FCA8788}" type="presOf" srcId="{FF0938BD-360E-4741-8EAB-3FECA5003803}" destId="{86DF0063-6FDF-4179-B713-2385BC77746B}" srcOrd="0" destOrd="0" presId="urn:microsoft.com/office/officeart/2008/layout/AlternatingPictureBlocks"/>
    <dgm:cxn modelId="{0A7F9FAB-BC81-4836-A0DC-DF9FA9653661}" type="presParOf" srcId="{86DF0063-6FDF-4179-B713-2385BC77746B}" destId="{CABA4A15-6922-4998-B4DF-97BEDC84A551}" srcOrd="0" destOrd="0" presId="urn:microsoft.com/office/officeart/2008/layout/AlternatingPictureBlocks"/>
    <dgm:cxn modelId="{09EB9012-EA4F-406D-93BA-481CE92AF086}" type="presParOf" srcId="{CABA4A15-6922-4998-B4DF-97BEDC84A551}" destId="{84B980C0-8FB6-497D-9067-B69594B90CE7}" srcOrd="0" destOrd="0" presId="urn:microsoft.com/office/officeart/2008/layout/AlternatingPictureBlocks"/>
    <dgm:cxn modelId="{EFA41377-CBA2-497E-82AB-D860219B01CF}" type="presParOf" srcId="{CABA4A15-6922-4998-B4DF-97BEDC84A551}" destId="{129AEDD4-B54C-4506-B1A4-C6D7E51723C4}" srcOrd="1" destOrd="0" presId="urn:microsoft.com/office/officeart/2008/layout/AlternatingPictureBlocks"/>
    <dgm:cxn modelId="{E3646CF3-D470-4B54-9DCD-F86CED6AFCB4}" type="presParOf" srcId="{86DF0063-6FDF-4179-B713-2385BC77746B}" destId="{3B501D2F-F853-4F80-B6B4-4EA40E9FDF28}" srcOrd="1" destOrd="0" presId="urn:microsoft.com/office/officeart/2008/layout/AlternatingPictureBlocks"/>
    <dgm:cxn modelId="{DD1B4278-8116-4DB7-84C2-DCB1D7D61320}" type="presParOf" srcId="{86DF0063-6FDF-4179-B713-2385BC77746B}" destId="{B654D806-B5BA-4935-9778-8F63EDFD5BDB}" srcOrd="2" destOrd="0" presId="urn:microsoft.com/office/officeart/2008/layout/AlternatingPictureBlocks"/>
    <dgm:cxn modelId="{5EDCC8EB-6229-47B9-BF32-66DD10226816}" type="presParOf" srcId="{B654D806-B5BA-4935-9778-8F63EDFD5BDB}" destId="{1827F775-1E47-425A-AC13-2BB068310319}" srcOrd="0" destOrd="0" presId="urn:microsoft.com/office/officeart/2008/layout/AlternatingPictureBlocks"/>
    <dgm:cxn modelId="{E11338FE-74EE-4A40-8DB9-9EC76BB02632}" type="presParOf" srcId="{B654D806-B5BA-4935-9778-8F63EDFD5BDB}" destId="{EB0E6C9E-7989-42D5-88AF-1E4965CBB73D}" srcOrd="1" destOrd="0" presId="urn:microsoft.com/office/officeart/2008/layout/AlternatingPictureBlocks"/>
    <dgm:cxn modelId="{B00F1B13-CD66-428A-A47F-846DC7A2B76E}" type="presParOf" srcId="{86DF0063-6FDF-4179-B713-2385BC77746B}" destId="{CAFB62A3-57EB-4846-B699-7B288F7BCABA}" srcOrd="3" destOrd="0" presId="urn:microsoft.com/office/officeart/2008/layout/AlternatingPictureBlocks"/>
    <dgm:cxn modelId="{B8EDBA51-F89F-409B-9F92-559F69E7E42B}" type="presParOf" srcId="{86DF0063-6FDF-4179-B713-2385BC77746B}" destId="{DB9A4D83-EA5F-4AB2-A729-729E0541F6D2}" srcOrd="4" destOrd="0" presId="urn:microsoft.com/office/officeart/2008/layout/AlternatingPictureBlocks"/>
    <dgm:cxn modelId="{D39693D4-0CF8-409B-964B-2235737FD398}" type="presParOf" srcId="{DB9A4D83-EA5F-4AB2-A729-729E0541F6D2}" destId="{237B443A-1A0F-4D11-97BC-896C0CD85A74}" srcOrd="0" destOrd="0" presId="urn:microsoft.com/office/officeart/2008/layout/AlternatingPictureBlocks"/>
    <dgm:cxn modelId="{800E6E0E-1740-46E8-A224-85017220146F}" type="presParOf" srcId="{DB9A4D83-EA5F-4AB2-A729-729E0541F6D2}" destId="{9B1F4EDA-0655-4254-8CD1-0FBA18AAF23F}"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CC49C-AEE0-46D0-BF24-3A6867CA9BF0}">
      <dsp:nvSpPr>
        <dsp:cNvPr id="0" name=""/>
        <dsp:cNvSpPr/>
      </dsp:nvSpPr>
      <dsp:spPr>
        <a:xfrm>
          <a:off x="526" y="217795"/>
          <a:ext cx="2052086" cy="1231251"/>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Verdana" panose="020B0604030504040204" pitchFamily="34" charset="0"/>
              <a:ea typeface="Verdana" panose="020B0604030504040204" pitchFamily="34" charset="0"/>
            </a:rPr>
            <a:t>Flex</a:t>
          </a:r>
        </a:p>
      </dsp:txBody>
      <dsp:txXfrm>
        <a:off x="526" y="217795"/>
        <a:ext cx="2052086" cy="1231251"/>
      </dsp:txXfrm>
    </dsp:sp>
    <dsp:sp modelId="{35AEA22B-5DB7-4A29-B9F8-E52151725441}">
      <dsp:nvSpPr>
        <dsp:cNvPr id="0" name=""/>
        <dsp:cNvSpPr/>
      </dsp:nvSpPr>
      <dsp:spPr>
        <a:xfrm>
          <a:off x="2257821" y="217795"/>
          <a:ext cx="2052086" cy="1231251"/>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Verdana" panose="020B0604030504040204" pitchFamily="34" charset="0"/>
              <a:ea typeface="Verdana" panose="020B0604030504040204" pitchFamily="34" charset="0"/>
            </a:rPr>
            <a:t>HQIC</a:t>
          </a:r>
        </a:p>
      </dsp:txBody>
      <dsp:txXfrm>
        <a:off x="2257821" y="217795"/>
        <a:ext cx="2052086" cy="1231251"/>
      </dsp:txXfrm>
    </dsp:sp>
    <dsp:sp modelId="{B6B29FD4-7825-4A3B-81FC-7F07941AB9D5}">
      <dsp:nvSpPr>
        <dsp:cNvPr id="0" name=""/>
        <dsp:cNvSpPr/>
      </dsp:nvSpPr>
      <dsp:spPr>
        <a:xfrm>
          <a:off x="1119446" y="1683436"/>
          <a:ext cx="2052086" cy="1231251"/>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Verdana" panose="020B0604030504040204" pitchFamily="34" charset="0"/>
              <a:ea typeface="Verdana" panose="020B0604030504040204" pitchFamily="34" charset="0"/>
            </a:rPr>
            <a:t>Future</a:t>
          </a:r>
        </a:p>
      </dsp:txBody>
      <dsp:txXfrm>
        <a:off x="1119446" y="1683436"/>
        <a:ext cx="2052086" cy="12312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980C0-8FB6-497D-9067-B69594B90CE7}">
      <dsp:nvSpPr>
        <dsp:cNvPr id="0" name=""/>
        <dsp:cNvSpPr/>
      </dsp:nvSpPr>
      <dsp:spPr>
        <a:xfrm>
          <a:off x="3151822" y="2068"/>
          <a:ext cx="3595052" cy="1625984"/>
        </a:xfrm>
        <a:prstGeom prst="rect">
          <a:avLst/>
        </a:prstGeom>
        <a:solidFill>
          <a:schemeClr val="accent6">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Verdana" panose="020B0604030504040204" pitchFamily="34" charset="0"/>
              <a:ea typeface="Verdana" panose="020B0604030504040204" pitchFamily="34" charset="0"/>
            </a:rPr>
            <a:t>Quality Improvement &amp; Infrastructure</a:t>
          </a:r>
        </a:p>
      </dsp:txBody>
      <dsp:txXfrm>
        <a:off x="3151822" y="2068"/>
        <a:ext cx="3595052" cy="1625984"/>
      </dsp:txXfrm>
    </dsp:sp>
    <dsp:sp modelId="{129AEDD4-B54C-4506-B1A4-C6D7E51723C4}">
      <dsp:nvSpPr>
        <dsp:cNvPr id="0" name=""/>
        <dsp:cNvSpPr/>
      </dsp:nvSpPr>
      <dsp:spPr>
        <a:xfrm>
          <a:off x="1381124" y="2068"/>
          <a:ext cx="1609725" cy="162598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27F775-1E47-425A-AC13-2BB068310319}">
      <dsp:nvSpPr>
        <dsp:cNvPr id="0" name=""/>
        <dsp:cNvSpPr/>
      </dsp:nvSpPr>
      <dsp:spPr>
        <a:xfrm>
          <a:off x="1381124" y="1896341"/>
          <a:ext cx="3595052" cy="1625984"/>
        </a:xfrm>
        <a:prstGeom prst="rect">
          <a:avLst/>
        </a:prstGeom>
        <a:solidFill>
          <a:schemeClr val="accent6">
            <a:shade val="80000"/>
            <a:hueOff val="-68085"/>
            <a:satOff val="-4336"/>
            <a:lumOff val="1440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Verdana" panose="020B0604030504040204" pitchFamily="34" charset="0"/>
              <a:ea typeface="Verdana" panose="020B0604030504040204" pitchFamily="34" charset="0"/>
            </a:rPr>
            <a:t>Finance &amp; Operations</a:t>
          </a:r>
        </a:p>
      </dsp:txBody>
      <dsp:txXfrm>
        <a:off x="1381124" y="1896341"/>
        <a:ext cx="3595052" cy="1625984"/>
      </dsp:txXfrm>
    </dsp:sp>
    <dsp:sp modelId="{EB0E6C9E-7989-42D5-88AF-1E4965CBB73D}">
      <dsp:nvSpPr>
        <dsp:cNvPr id="0" name=""/>
        <dsp:cNvSpPr/>
      </dsp:nvSpPr>
      <dsp:spPr>
        <a:xfrm>
          <a:off x="5137150" y="1896341"/>
          <a:ext cx="1609725" cy="162598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7B443A-1A0F-4D11-97BC-896C0CD85A74}">
      <dsp:nvSpPr>
        <dsp:cNvPr id="0" name=""/>
        <dsp:cNvSpPr/>
      </dsp:nvSpPr>
      <dsp:spPr>
        <a:xfrm>
          <a:off x="3151822" y="3790613"/>
          <a:ext cx="3595052" cy="1625984"/>
        </a:xfrm>
        <a:prstGeom prst="rect">
          <a:avLst/>
        </a:prstGeom>
        <a:solidFill>
          <a:schemeClr val="accent6">
            <a:shade val="80000"/>
            <a:hueOff val="-136170"/>
            <a:satOff val="-8672"/>
            <a:lumOff val="2881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Verdana" panose="020B0604030504040204" pitchFamily="34" charset="0"/>
              <a:ea typeface="Verdana" panose="020B0604030504040204" pitchFamily="34" charset="0"/>
            </a:rPr>
            <a:t>Health Equity &amp; Population Health</a:t>
          </a:r>
        </a:p>
      </dsp:txBody>
      <dsp:txXfrm>
        <a:off x="3151822" y="3790613"/>
        <a:ext cx="3595052" cy="1625984"/>
      </dsp:txXfrm>
    </dsp:sp>
    <dsp:sp modelId="{9B1F4EDA-0655-4254-8CD1-0FBA18AAF23F}">
      <dsp:nvSpPr>
        <dsp:cNvPr id="0" name=""/>
        <dsp:cNvSpPr/>
      </dsp:nvSpPr>
      <dsp:spPr>
        <a:xfrm>
          <a:off x="1381124" y="3790613"/>
          <a:ext cx="1609725" cy="162598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4000" b="-14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0.06856</cdr:x>
      <cdr:y>0.08701</cdr:y>
    </cdr:from>
    <cdr:to>
      <cdr:x>0.96648</cdr:x>
      <cdr:y>0.08701</cdr:y>
    </cdr:to>
    <cdr:cxnSp macro="">
      <cdr:nvCxnSpPr>
        <cdr:cNvPr id="2" name="Straight Connector 1">
          <a:extLst xmlns:a="http://schemas.openxmlformats.org/drawingml/2006/main">
            <a:ext uri="{FF2B5EF4-FFF2-40B4-BE49-F238E27FC236}">
              <a16:creationId xmlns:a16="http://schemas.microsoft.com/office/drawing/2014/main" id="{984DCB94-132C-42DA-8DA4-C554E1B0F097}"/>
            </a:ext>
          </a:extLst>
        </cdr:cNvPr>
        <cdr:cNvCxnSpPr/>
      </cdr:nvCxnSpPr>
      <cdr:spPr>
        <a:xfrm xmlns:a="http://schemas.openxmlformats.org/drawingml/2006/main">
          <a:off x="387899" y="363494"/>
          <a:ext cx="5080297" cy="0"/>
        </a:xfrm>
        <a:prstGeom xmlns:a="http://schemas.openxmlformats.org/drawingml/2006/main" prst="line">
          <a:avLst/>
        </a:prstGeom>
        <a:ln xmlns:a="http://schemas.openxmlformats.org/drawingml/2006/main" w="1905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0.96941</cdr:x>
      <cdr:y>0.2066</cdr:y>
    </cdr:from>
    <cdr:to>
      <cdr:x>0.97292</cdr:x>
      <cdr:y>0.86979</cdr:y>
    </cdr:to>
    <cdr:cxnSp macro="">
      <cdr:nvCxnSpPr>
        <cdr:cNvPr id="3" name="Straight Arrow Connector 2">
          <a:extLst xmlns:a="http://schemas.openxmlformats.org/drawingml/2006/main">
            <a:ext uri="{FF2B5EF4-FFF2-40B4-BE49-F238E27FC236}">
              <a16:creationId xmlns:a16="http://schemas.microsoft.com/office/drawing/2014/main" id="{B63F8703-DD60-4F39-AA47-AB9115B1AF5C}"/>
            </a:ext>
          </a:extLst>
        </cdr:cNvPr>
        <cdr:cNvCxnSpPr/>
      </cdr:nvCxnSpPr>
      <cdr:spPr>
        <a:xfrm xmlns:a="http://schemas.openxmlformats.org/drawingml/2006/main">
          <a:off x="5484776" y="773368"/>
          <a:ext cx="19859" cy="2482525"/>
        </a:xfrm>
        <a:prstGeom xmlns:a="http://schemas.openxmlformats.org/drawingml/2006/main" prst="straightConnector1">
          <a:avLst/>
        </a:prstGeom>
        <a:ln xmlns:a="http://schemas.openxmlformats.org/drawingml/2006/main" w="28575">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0.05833</cdr:x>
      <cdr:y>0.4809</cdr:y>
    </cdr:from>
    <cdr:to>
      <cdr:x>0.95625</cdr:x>
      <cdr:y>0.4809</cdr:y>
    </cdr:to>
    <cdr:cxnSp macro="">
      <cdr:nvCxnSpPr>
        <cdr:cNvPr id="5" name="Straight Connector 4">
          <a:extLst xmlns:a="http://schemas.openxmlformats.org/drawingml/2006/main">
            <a:ext uri="{FF2B5EF4-FFF2-40B4-BE49-F238E27FC236}">
              <a16:creationId xmlns:a16="http://schemas.microsoft.com/office/drawing/2014/main" id="{4E6B26F0-372C-4707-A0F1-8E8E426C3587}"/>
            </a:ext>
          </a:extLst>
        </cdr:cNvPr>
        <cdr:cNvCxnSpPr/>
      </cdr:nvCxnSpPr>
      <cdr:spPr>
        <a:xfrm xmlns:a="http://schemas.openxmlformats.org/drawingml/2006/main">
          <a:off x="266700" y="1319213"/>
          <a:ext cx="4105275" cy="0"/>
        </a:xfrm>
        <a:prstGeom xmlns:a="http://schemas.openxmlformats.org/drawingml/2006/main" prst="line">
          <a:avLst/>
        </a:prstGeom>
        <a:ln xmlns:a="http://schemas.openxmlformats.org/drawingml/2006/main" w="1905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5990B-30A7-4933-8D10-47A475970BD5}" type="datetimeFigureOut">
              <a:rPr lang="en-US" smtClean="0"/>
              <a:t>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E685ED-D3E0-4690-9E0E-8E979280FD43}" type="slidenum">
              <a:rPr lang="en-US" smtClean="0"/>
              <a:t>‹#›</a:t>
            </a:fld>
            <a:endParaRPr lang="en-US"/>
          </a:p>
        </p:txBody>
      </p:sp>
    </p:spTree>
    <p:extLst>
      <p:ext uri="{BB962C8B-B14F-4D97-AF65-F5344CB8AC3E}">
        <p14:creationId xmlns:p14="http://schemas.microsoft.com/office/powerpoint/2010/main" val="2610117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proud to have been recognized by federal program partners for the Flex Program.  However, recognition like this is not possible without the engagement, efforts, and trust of Montana Hospitals. So thank you!</a:t>
            </a:r>
          </a:p>
          <a:p>
            <a:endParaRPr lang="en-US" dirty="0"/>
          </a:p>
        </p:txBody>
      </p:sp>
      <p:sp>
        <p:nvSpPr>
          <p:cNvPr id="4" name="Slide Number Placeholder 3"/>
          <p:cNvSpPr>
            <a:spLocks noGrp="1"/>
          </p:cNvSpPr>
          <p:nvPr>
            <p:ph type="sldNum" sz="quarter" idx="5"/>
          </p:nvPr>
        </p:nvSpPr>
        <p:spPr/>
        <p:txBody>
          <a:bodyPr/>
          <a:lstStyle/>
          <a:p>
            <a:fld id="{1EE685ED-D3E0-4690-9E0E-8E979280FD43}" type="slidenum">
              <a:rPr lang="en-US" smtClean="0"/>
              <a:t>10</a:t>
            </a:fld>
            <a:endParaRPr lang="en-US"/>
          </a:p>
        </p:txBody>
      </p:sp>
    </p:spTree>
    <p:extLst>
      <p:ext uri="{BB962C8B-B14F-4D97-AF65-F5344CB8AC3E}">
        <p14:creationId xmlns:p14="http://schemas.microsoft.com/office/powerpoint/2010/main" val="3862821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JENNIFER</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*Social Drivers of Health Screening*  New measure for MBQIP for the Flex Program starting in September 2024.  Not a CMS requirement.  It is still important as this really is the underlying driver of many outcomes for patients.</a:t>
            </a:r>
          </a:p>
          <a:p>
            <a:endParaRPr lang="en-US" dirty="0"/>
          </a:p>
          <a:p>
            <a:r>
              <a:rPr lang="en-US" dirty="0"/>
              <a:t>Series – Outcomes driven series with action items for participating hospitals to move forward.  Coaching provided.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Webinar #1 – Hospital Equity the “Big Picture”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Webinar #2 – Building Trust to Strengthen SDOH Data Collection</a:t>
            </a:r>
          </a:p>
          <a:p>
            <a:r>
              <a:rPr lang="en-US" sz="1200" kern="1200" dirty="0">
                <a:solidFill>
                  <a:schemeClr val="tx1"/>
                </a:solidFill>
                <a:effectLst/>
                <a:latin typeface="+mn-lt"/>
                <a:ea typeface="+mn-ea"/>
                <a:cs typeface="+mn-cs"/>
              </a:rPr>
              <a:t>Webinar #3 – Deep dive on data collection plans and practices – partnering with patients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Webinar #4 – Using Data to Drive Improvement – Analyzing SDOH Screening Data, Identifying Disparities, and Basic Interpretation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Webinar #5 – Group Discussion: Deep dive on challenges and lessons from initial data collection and analysis</a:t>
            </a:r>
          </a:p>
          <a:p>
            <a:pPr lvl="0"/>
            <a:r>
              <a:rPr lang="en-US" sz="1200" kern="1200" dirty="0">
                <a:solidFill>
                  <a:schemeClr val="tx1"/>
                </a:solidFill>
                <a:effectLst/>
                <a:latin typeface="+mn-lt"/>
                <a:ea typeface="+mn-ea"/>
                <a:cs typeface="+mn-cs"/>
              </a:rPr>
              <a:t>Webinar #6 – Getting to Action - Discover new strategies to build partnerships and trust with community members and community-based organizations </a:t>
            </a:r>
          </a:p>
          <a:p>
            <a:r>
              <a:rPr lang="en-US" dirty="0"/>
              <a:t>	^^this is where the rubber meet the road.</a:t>
            </a:r>
          </a:p>
          <a:p>
            <a:endParaRPr lang="en-US" dirty="0"/>
          </a:p>
          <a:p>
            <a:r>
              <a:rPr lang="en-US" b="0" dirty="0"/>
              <a:t>Now that I have everyone’s blood pressure up…. ;)</a:t>
            </a:r>
          </a:p>
          <a:p>
            <a:endParaRPr lang="en-US" b="0" dirty="0"/>
          </a:p>
          <a:p>
            <a:r>
              <a:rPr lang="en-US" b="0" dirty="0"/>
              <a:t>I want to acknowledge the very real anxiety around the screening and the “Then what”.</a:t>
            </a:r>
          </a:p>
          <a:p>
            <a:endParaRPr lang="en-US" b="0" dirty="0"/>
          </a:p>
          <a:p>
            <a:r>
              <a:rPr lang="en-US" b="0" dirty="0"/>
              <a:t>Hospitals all over the country are concerned about screening and then what should the hospital/staff do if a person screens positive in any area.   This is largely unique to the hospital and the community as we know it might be difficult to get access to help in rural communities. While I don’t have an answer for you, I want to share some perspectives that might help focus intentions and expectations in this area. </a:t>
            </a:r>
          </a:p>
          <a:p>
            <a:endParaRPr lang="en-US" b="0" dirty="0"/>
          </a:p>
          <a:p>
            <a:pPr marL="171450" indent="-171450">
              <a:buFont typeface="Arial" panose="020B0604020202020204" pitchFamily="34" charset="0"/>
              <a:buChar char="•"/>
            </a:pPr>
            <a:r>
              <a:rPr lang="en-US" b="0" dirty="0"/>
              <a:t>The CMS requirement is 5 domains.  Hospitals can start small with these 5 and research resources in the immediate or surrounding communities on how to connect patients. </a:t>
            </a:r>
          </a:p>
          <a:p>
            <a:pPr marL="628650" lvl="1" indent="-171450">
              <a:buFont typeface="Arial" panose="020B0604020202020204" pitchFamily="34" charset="0"/>
              <a:buChar char="•"/>
            </a:pPr>
            <a:r>
              <a:rPr lang="en-US" b="0" dirty="0"/>
              <a:t>This domains include “Food Insecurity, Housing Instability, Transportation Needs, Utility Difficulties and Interpersonal Safety. You might me doing this in some way already – its just not called SDOH Screening.</a:t>
            </a:r>
          </a:p>
          <a:p>
            <a:pPr marL="171450" indent="-171450">
              <a:buFont typeface="Arial" panose="020B0604020202020204" pitchFamily="34" charset="0"/>
              <a:buChar char="•"/>
            </a:pPr>
            <a:r>
              <a:rPr lang="en-US" dirty="0"/>
              <a:t>Test the screening process and scripts. with small focus groups before rolling out facility wide.  Find what your staff is comfortable with.  Take advantage of our SDOH series to network with other hospitals and learn from them. </a:t>
            </a:r>
          </a:p>
          <a:p>
            <a:pPr marL="171450" indent="-171450">
              <a:buFont typeface="Arial" panose="020B0604020202020204" pitchFamily="34" charset="0"/>
              <a:buChar char="•"/>
            </a:pPr>
            <a:r>
              <a:rPr lang="en-US" dirty="0"/>
              <a:t>Set Realistic Expectations.  Yes, the hospital might not be able to immediately help the problem. However, collecting this information is respectful to the patient in acknowledging their unique lived experiences, the information can inform the care plan to set the patient up for better success after discharge (St </a:t>
            </a:r>
            <a:r>
              <a:rPr lang="en-US" dirty="0" err="1"/>
              <a:t>Lukes</a:t>
            </a:r>
            <a:r>
              <a:rPr lang="en-US" dirty="0"/>
              <a:t> Story).  And this data is incredibly valuable for community resources – it validates the need for funding and resources within the community – see it a another perspective of your CHNA.  The CHNA tells you what the community thinks, the SDOH screening tells what the community is actually experiencing.</a:t>
            </a:r>
          </a:p>
          <a:p>
            <a:pPr marL="171450" indent="-171450">
              <a:buFont typeface="Arial" panose="020B0604020202020204" pitchFamily="34" charset="0"/>
              <a:buChar char="•"/>
            </a:pPr>
            <a:r>
              <a:rPr lang="en-US" dirty="0"/>
              <a:t>Look at the “requirements” and then as an organization identify your own “why” around screening and communicate that to your patients.  Let this support your mission.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is new to all hospitals across the country, and it is the goal of the MHREF Quality Programs to harness that shared experience and work together to support our MT hospitals.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5AED855-4B57-4AA6-B0D5-383AB0374346}" type="slidenum">
              <a:rPr lang="en-US" smtClean="0"/>
              <a:t>22</a:t>
            </a:fld>
            <a:endParaRPr lang="en-US"/>
          </a:p>
        </p:txBody>
      </p:sp>
    </p:spTree>
    <p:extLst>
      <p:ext uri="{BB962C8B-B14F-4D97-AF65-F5344CB8AC3E}">
        <p14:creationId xmlns:p14="http://schemas.microsoft.com/office/powerpoint/2010/main" val="3944008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Before we get started, I’d like to introduce the organizations and team members that support the MHREF Quality Programs. </a:t>
            </a:r>
          </a:p>
          <a:p>
            <a:endParaRPr lang="en-US" baseline="0" dirty="0"/>
          </a:p>
          <a:p>
            <a:r>
              <a:rPr lang="en-US" baseline="0" dirty="0"/>
              <a:t>When I say your name, please stand!  At MHREF/MHA we have me, Jack, Lindsay, Shani. At DPHHS OIG we have Leslie, Michelle.</a:t>
            </a:r>
          </a:p>
          <a:p>
            <a:endParaRPr lang="en-US" b="0" baseline="0" dirty="0"/>
          </a:p>
          <a:p>
            <a:r>
              <a:rPr lang="en-US" b="0" baseline="0" dirty="0"/>
              <a:t>Our program has a lot of irons in the fire and these individuals work incredibly hard to keep them all going and provide meaningful activities to you and your hospitals.  Please give them a round of applause.</a:t>
            </a:r>
            <a:endParaRPr lang="en-US" b="0" dirty="0"/>
          </a:p>
        </p:txBody>
      </p:sp>
      <p:sp>
        <p:nvSpPr>
          <p:cNvPr id="4" name="Slide Number Placeholder 3"/>
          <p:cNvSpPr>
            <a:spLocks noGrp="1"/>
          </p:cNvSpPr>
          <p:nvPr>
            <p:ph type="sldNum" sz="quarter" idx="10"/>
          </p:nvPr>
        </p:nvSpPr>
        <p:spPr/>
        <p:txBody>
          <a:bodyPr/>
          <a:lstStyle/>
          <a:p>
            <a:fld id="{55AED855-4B57-4AA6-B0D5-383AB0374346}" type="slidenum">
              <a:rPr lang="en-US" smtClean="0"/>
              <a:t>35</a:t>
            </a:fld>
            <a:endParaRPr lang="en-US"/>
          </a:p>
        </p:txBody>
      </p:sp>
    </p:spTree>
    <p:extLst>
      <p:ext uri="{BB962C8B-B14F-4D97-AF65-F5344CB8AC3E}">
        <p14:creationId xmlns:p14="http://schemas.microsoft.com/office/powerpoint/2010/main" val="410083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going through every project and the satisfaction scores, we want to share with you some wins, what might be of most interest to you in the next year, and what we’ve learned.  So we will take a rearview look into the last program year, as well as a focused look into 2023 and 2024. </a:t>
            </a:r>
          </a:p>
          <a:p>
            <a:endParaRPr lang="en-US" dirty="0"/>
          </a:p>
          <a:p>
            <a:r>
              <a:rPr lang="en-US" dirty="0"/>
              <a:t>We have many more activities throughout the year than we will touch on.  Additional information on all activities can be found in the Program Catalog in your packet.  It will also be posted on the PIN Website.</a:t>
            </a:r>
          </a:p>
          <a:p>
            <a:endParaRPr lang="en-US" dirty="0"/>
          </a:p>
        </p:txBody>
      </p:sp>
      <p:sp>
        <p:nvSpPr>
          <p:cNvPr id="4" name="Slide Number Placeholder 3"/>
          <p:cNvSpPr>
            <a:spLocks noGrp="1"/>
          </p:cNvSpPr>
          <p:nvPr>
            <p:ph type="sldNum" sz="quarter" idx="5"/>
          </p:nvPr>
        </p:nvSpPr>
        <p:spPr/>
        <p:txBody>
          <a:bodyPr/>
          <a:lstStyle/>
          <a:p>
            <a:fld id="{1EE685ED-D3E0-4690-9E0E-8E979280FD43}" type="slidenum">
              <a:rPr lang="en-US" smtClean="0"/>
              <a:t>14</a:t>
            </a:fld>
            <a:endParaRPr lang="en-US"/>
          </a:p>
        </p:txBody>
      </p:sp>
    </p:spTree>
    <p:extLst>
      <p:ext uri="{BB962C8B-B14F-4D97-AF65-F5344CB8AC3E}">
        <p14:creationId xmlns:p14="http://schemas.microsoft.com/office/powerpoint/2010/main" val="368380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ü"/>
            </a:pPr>
            <a:r>
              <a:rPr lang="en-US" sz="12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17 Site Visits with CAH Quality Staff between all staff and program areas 27 different hospitals were visited.</a:t>
            </a:r>
          </a:p>
          <a:p>
            <a:pPr marL="285750" indent="-285750">
              <a:buFont typeface="Wingdings" panose="05000000000000000000" pitchFamily="2" charset="2"/>
              <a:buChar char="ü"/>
            </a:pPr>
            <a:r>
              <a:rPr lang="en-US" sz="12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6 new Lean Healthcare Certified Yellow Belts via our rotating certification program.</a:t>
            </a:r>
          </a:p>
          <a:p>
            <a:pPr marL="285750" indent="-285750">
              <a:buFont typeface="Wingdings" panose="05000000000000000000" pitchFamily="2" charset="2"/>
              <a:buChar char="ü"/>
            </a:pPr>
            <a:r>
              <a:rPr lang="en-US" sz="12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Financial support for 56 CAH staff to attend the MHA Health Summit.  PLUS financial support of programming at the Summit.</a:t>
            </a:r>
          </a:p>
          <a:p>
            <a:pPr marL="285750" indent="-285750">
              <a:buFont typeface="Wingdings" panose="05000000000000000000" pitchFamily="2" charset="2"/>
              <a:buChar char="ü"/>
            </a:pPr>
            <a:r>
              <a:rPr lang="en-US" sz="12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QI Roots – our annual quality improvement project – ended with all participating hospitals implementing a change idea and showing improvement.</a:t>
            </a:r>
          </a:p>
          <a:p>
            <a:pPr marL="285750" indent="-285750">
              <a:buFont typeface="Wingdings" panose="05000000000000000000" pitchFamily="2" charset="2"/>
              <a:buChar char="ü"/>
            </a:pPr>
            <a:r>
              <a:rPr lang="en-US" sz="12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Cross-state collaborations provide opportunities to split the cost and resources for education and support with other state programs, and broadens networking and perspectives for our hospitals. The value of these collaborations has been recognized by Flex funders, the Federal Office of Rural Health Policy and Lindsay will be speaking with other states at the National Rural Health Association meeting next week in Kansas City.</a:t>
            </a:r>
          </a:p>
          <a:p>
            <a:pPr marL="285750" indent="-285750">
              <a:buFont typeface="Wingdings" panose="05000000000000000000" pitchFamily="2" charset="2"/>
              <a:buChar char="ü"/>
            </a:pPr>
            <a:endParaRPr lang="en-US" sz="12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ü"/>
            </a:pPr>
            <a:endParaRPr lang="en-US" sz="12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ü"/>
            </a:pPr>
            <a:r>
              <a:rPr lang="en-US" sz="12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We will continue to identify opportunities for cross state collaborations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Our certification prep course continue to support the workforce in our CAHs.  This program year, we will facility the Certified Professional in Healthcare Risk Management</a:t>
            </a:r>
          </a:p>
          <a:p>
            <a:pPr marL="285750" indent="-285750">
              <a:buFont typeface="Wingdings" panose="05000000000000000000" pitchFamily="2" charset="2"/>
              <a:buChar char="ü"/>
            </a:pPr>
            <a:r>
              <a:rPr lang="en-US" sz="12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QI Roots Program isn’t just for Quality Coordinators, its for all CAH staff that would benefit from hands on learning in quality improvement.   </a:t>
            </a:r>
          </a:p>
          <a:p>
            <a:pPr marL="285750" indent="-285750">
              <a:buFont typeface="Wingdings" panose="05000000000000000000" pitchFamily="2" charset="2"/>
              <a:buChar char="ü"/>
            </a:pPr>
            <a:r>
              <a:rPr lang="en-US" sz="12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14 CAHs will receive a PIN Quality Award for work done in the 2022-2023 program year.  The award criteria includes consistent data reporting, engagement with others, and a quality improvement project.  We will be re-evaluating Award Criteria for this coming program year, using inspiration from New Mexico and Arizona Quality Programs to focus more on performance improvement work – as we know the criteria of data reporting and engagement doesn’t always reflect the hard work being done on site and there are circumstances out of anyone's control, such as staff turnover, that impacts those.</a:t>
            </a:r>
          </a:p>
          <a:p>
            <a:pPr marL="285750" indent="-285750">
              <a:buFont typeface="Wingdings" panose="05000000000000000000" pitchFamily="2" charset="2"/>
              <a:buChar char="ü"/>
            </a:pPr>
            <a:r>
              <a:rPr lang="en-US" sz="12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Regional Meetings – registration has gone out and please encourage your staff to attend!   These are great networking opportunities!</a:t>
            </a:r>
          </a:p>
          <a:p>
            <a:pPr marL="285750" indent="-285750">
              <a:buFont typeface="Wingdings" panose="05000000000000000000" pitchFamily="2" charset="2"/>
              <a:buChar char="ü"/>
            </a:pPr>
            <a:endParaRPr lang="en-US" dirty="0"/>
          </a:p>
        </p:txBody>
      </p:sp>
      <p:sp>
        <p:nvSpPr>
          <p:cNvPr id="4" name="Slide Number Placeholder 3"/>
          <p:cNvSpPr>
            <a:spLocks noGrp="1"/>
          </p:cNvSpPr>
          <p:nvPr>
            <p:ph type="sldNum" sz="quarter" idx="5"/>
          </p:nvPr>
        </p:nvSpPr>
        <p:spPr/>
        <p:txBody>
          <a:bodyPr/>
          <a:lstStyle/>
          <a:p>
            <a:fld id="{55AED855-4B57-4AA6-B0D5-383AB0374346}" type="slidenum">
              <a:rPr lang="en-US" smtClean="0"/>
              <a:t>15</a:t>
            </a:fld>
            <a:endParaRPr lang="en-US"/>
          </a:p>
        </p:txBody>
      </p:sp>
    </p:spTree>
    <p:extLst>
      <p:ext uri="{BB962C8B-B14F-4D97-AF65-F5344CB8AC3E}">
        <p14:creationId xmlns:p14="http://schemas.microsoft.com/office/powerpoint/2010/main" val="608068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r>
              <a:rPr lang="en-US" sz="1200" b="1" dirty="0">
                <a:solidFill>
                  <a:schemeClr val="tx2">
                    <a:lumMod val="75000"/>
                  </a:schemeClr>
                </a:solidFill>
                <a:latin typeface="Calibri" panose="020F0502020204030204" pitchFamily="34" charset="0"/>
                <a:cs typeface="Calibri" panose="020F0502020204030204" pitchFamily="34" charset="0"/>
              </a:rPr>
              <a:t>JACK</a:t>
            </a:r>
          </a:p>
        </p:txBody>
      </p:sp>
      <p:sp>
        <p:nvSpPr>
          <p:cNvPr id="4" name="Slide Number Placeholder 3"/>
          <p:cNvSpPr>
            <a:spLocks noGrp="1"/>
          </p:cNvSpPr>
          <p:nvPr>
            <p:ph type="sldNum" sz="quarter" idx="5"/>
          </p:nvPr>
        </p:nvSpPr>
        <p:spPr/>
        <p:txBody>
          <a:bodyPr/>
          <a:lstStyle/>
          <a:p>
            <a:fld id="{55AED855-4B57-4AA6-B0D5-383AB0374346}" type="slidenum">
              <a:rPr lang="en-US" smtClean="0"/>
              <a:t>16</a:t>
            </a:fld>
            <a:endParaRPr lang="en-US"/>
          </a:p>
        </p:txBody>
      </p:sp>
    </p:spTree>
    <p:extLst>
      <p:ext uri="{BB962C8B-B14F-4D97-AF65-F5344CB8AC3E}">
        <p14:creationId xmlns:p14="http://schemas.microsoft.com/office/powerpoint/2010/main" val="274374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r>
              <a:rPr lang="en-US" sz="1200" b="1" dirty="0">
                <a:solidFill>
                  <a:schemeClr val="tx2">
                    <a:lumMod val="75000"/>
                  </a:schemeClr>
                </a:solidFill>
                <a:latin typeface="Calibri" panose="020F0502020204030204" pitchFamily="34" charset="0"/>
                <a:cs typeface="Calibri" panose="020F0502020204030204" pitchFamily="34" charset="0"/>
              </a:rPr>
              <a:t>LESLIE</a:t>
            </a:r>
          </a:p>
        </p:txBody>
      </p:sp>
      <p:sp>
        <p:nvSpPr>
          <p:cNvPr id="4" name="Slide Number Placeholder 3"/>
          <p:cNvSpPr>
            <a:spLocks noGrp="1"/>
          </p:cNvSpPr>
          <p:nvPr>
            <p:ph type="sldNum" sz="quarter" idx="5"/>
          </p:nvPr>
        </p:nvSpPr>
        <p:spPr/>
        <p:txBody>
          <a:bodyPr/>
          <a:lstStyle/>
          <a:p>
            <a:fld id="{55AED855-4B57-4AA6-B0D5-383AB0374346}" type="slidenum">
              <a:rPr lang="en-US" smtClean="0"/>
              <a:t>17</a:t>
            </a:fld>
            <a:endParaRPr lang="en-US"/>
          </a:p>
        </p:txBody>
      </p:sp>
    </p:spTree>
    <p:extLst>
      <p:ext uri="{BB962C8B-B14F-4D97-AF65-F5344CB8AC3E}">
        <p14:creationId xmlns:p14="http://schemas.microsoft.com/office/powerpoint/2010/main" val="1043624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AED855-4B57-4AA6-B0D5-383AB0374346}" type="slidenum">
              <a:rPr lang="en-US" smtClean="0"/>
              <a:t>18</a:t>
            </a:fld>
            <a:endParaRPr lang="en-US"/>
          </a:p>
        </p:txBody>
      </p:sp>
    </p:spTree>
    <p:extLst>
      <p:ext uri="{BB962C8B-B14F-4D97-AF65-F5344CB8AC3E}">
        <p14:creationId xmlns:p14="http://schemas.microsoft.com/office/powerpoint/2010/main" val="826997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LESLIE</a:t>
            </a:r>
          </a:p>
        </p:txBody>
      </p:sp>
      <p:sp>
        <p:nvSpPr>
          <p:cNvPr id="4" name="Slide Number Placeholder 3"/>
          <p:cNvSpPr>
            <a:spLocks noGrp="1"/>
          </p:cNvSpPr>
          <p:nvPr>
            <p:ph type="sldNum" sz="quarter" idx="5"/>
          </p:nvPr>
        </p:nvSpPr>
        <p:spPr/>
        <p:txBody>
          <a:bodyPr/>
          <a:lstStyle/>
          <a:p>
            <a:fld id="{55AED855-4B57-4AA6-B0D5-383AB0374346}" type="slidenum">
              <a:rPr lang="en-US" smtClean="0"/>
              <a:t>19</a:t>
            </a:fld>
            <a:endParaRPr lang="en-US"/>
          </a:p>
        </p:txBody>
      </p:sp>
    </p:spTree>
    <p:extLst>
      <p:ext uri="{BB962C8B-B14F-4D97-AF65-F5344CB8AC3E}">
        <p14:creationId xmlns:p14="http://schemas.microsoft.com/office/powerpoint/2010/main" val="3325829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LESLIE</a:t>
            </a:r>
          </a:p>
        </p:txBody>
      </p:sp>
      <p:sp>
        <p:nvSpPr>
          <p:cNvPr id="4" name="Slide Number Placeholder 3"/>
          <p:cNvSpPr>
            <a:spLocks noGrp="1"/>
          </p:cNvSpPr>
          <p:nvPr>
            <p:ph type="sldNum" sz="quarter" idx="5"/>
          </p:nvPr>
        </p:nvSpPr>
        <p:spPr/>
        <p:txBody>
          <a:bodyPr/>
          <a:lstStyle/>
          <a:p>
            <a:fld id="{55AED855-4B57-4AA6-B0D5-383AB0374346}" type="slidenum">
              <a:rPr lang="en-US" smtClean="0"/>
              <a:t>20</a:t>
            </a:fld>
            <a:endParaRPr lang="en-US"/>
          </a:p>
        </p:txBody>
      </p:sp>
    </p:spTree>
    <p:extLst>
      <p:ext uri="{BB962C8B-B14F-4D97-AF65-F5344CB8AC3E}">
        <p14:creationId xmlns:p14="http://schemas.microsoft.com/office/powerpoint/2010/main" val="4036355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LESLIE</a:t>
            </a:r>
          </a:p>
        </p:txBody>
      </p:sp>
      <p:sp>
        <p:nvSpPr>
          <p:cNvPr id="4" name="Slide Number Placeholder 3"/>
          <p:cNvSpPr>
            <a:spLocks noGrp="1"/>
          </p:cNvSpPr>
          <p:nvPr>
            <p:ph type="sldNum" sz="quarter" idx="5"/>
          </p:nvPr>
        </p:nvSpPr>
        <p:spPr/>
        <p:txBody>
          <a:bodyPr/>
          <a:lstStyle/>
          <a:p>
            <a:fld id="{55AED855-4B57-4AA6-B0D5-383AB0374346}" type="slidenum">
              <a:rPr lang="en-US" smtClean="0"/>
              <a:t>21</a:t>
            </a:fld>
            <a:endParaRPr lang="en-US"/>
          </a:p>
        </p:txBody>
      </p:sp>
    </p:spTree>
    <p:extLst>
      <p:ext uri="{BB962C8B-B14F-4D97-AF65-F5344CB8AC3E}">
        <p14:creationId xmlns:p14="http://schemas.microsoft.com/office/powerpoint/2010/main" val="3507580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itle 1"/>
          <p:cNvSpPr>
            <a:spLocks noGrp="1"/>
          </p:cNvSpPr>
          <p:nvPr userDrawn="1">
            <p:ph type="title"/>
          </p:nvPr>
        </p:nvSpPr>
        <p:spPr>
          <a:xfrm>
            <a:off x="381000" y="519601"/>
            <a:ext cx="10515600" cy="763588"/>
          </a:xfrm>
        </p:spPr>
        <p:txBody>
          <a:bodyPr>
            <a:normAutofit/>
          </a:bodyPr>
          <a:lstStyle>
            <a:lvl1pPr>
              <a:defRPr sz="4800" b="1"/>
            </a:lvl1pPr>
          </a:lstStyle>
          <a:p>
            <a:r>
              <a:rPr lang="en-US" dirty="0"/>
              <a:t>Click to edit Master title style</a:t>
            </a:r>
          </a:p>
        </p:txBody>
      </p:sp>
      <p:pic>
        <p:nvPicPr>
          <p:cNvPr id="12" name="Picture 11">
            <a:extLst>
              <a:ext uri="{FF2B5EF4-FFF2-40B4-BE49-F238E27FC236}">
                <a16:creationId xmlns:a16="http://schemas.microsoft.com/office/drawing/2014/main" id="{4CEEB79B-17BE-49E8-BE49-5DD791A982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480148"/>
            <a:ext cx="2139516" cy="695343"/>
          </a:xfrm>
          <a:prstGeom prst="rect">
            <a:avLst/>
          </a:prstGeom>
        </p:spPr>
      </p:pic>
    </p:spTree>
    <p:extLst>
      <p:ext uri="{BB962C8B-B14F-4D97-AF65-F5344CB8AC3E}">
        <p14:creationId xmlns:p14="http://schemas.microsoft.com/office/powerpoint/2010/main" val="40714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10/5/2023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10/5/2023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LHowe@mt.gov" TargetMode="External"/><Relationship Id="rId7" Type="http://schemas.openxmlformats.org/officeDocument/2006/relationships/hyperlink" Target="mailto:Lindsay.Konen@mtha.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mailto:jack.king@mtha.org" TargetMode="External"/><Relationship Id="rId5" Type="http://schemas.openxmlformats.org/officeDocument/2006/relationships/hyperlink" Target="mailto:Jennifer.wagner@mtha.org" TargetMode="External"/><Relationship Id="rId4" Type="http://schemas.openxmlformats.org/officeDocument/2006/relationships/hyperlink" Target="mailto:MTruax@mt.gov" TargetMode="External"/><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135C-A919-485B-BF33-2D35C7B2B88F}"/>
              </a:ext>
            </a:extLst>
          </p:cNvPr>
          <p:cNvSpPr>
            <a:spLocks noGrp="1"/>
          </p:cNvSpPr>
          <p:nvPr>
            <p:ph type="ctrTitle"/>
          </p:nvPr>
        </p:nvSpPr>
        <p:spPr/>
        <p:txBody>
          <a:bodyPr/>
          <a:lstStyle/>
          <a:p>
            <a:r>
              <a:rPr lang="en-US" dirty="0"/>
              <a:t>QIC &amp; DON Regional meetings</a:t>
            </a:r>
          </a:p>
        </p:txBody>
      </p:sp>
      <p:sp>
        <p:nvSpPr>
          <p:cNvPr id="3" name="Subtitle 2">
            <a:extLst>
              <a:ext uri="{FF2B5EF4-FFF2-40B4-BE49-F238E27FC236}">
                <a16:creationId xmlns:a16="http://schemas.microsoft.com/office/drawing/2014/main" id="{F08F0661-A621-4A4A-AC2F-B4C3E7FD64B8}"/>
              </a:ext>
            </a:extLst>
          </p:cNvPr>
          <p:cNvSpPr>
            <a:spLocks noGrp="1"/>
          </p:cNvSpPr>
          <p:nvPr>
            <p:ph type="subTitle" idx="1"/>
          </p:nvPr>
        </p:nvSpPr>
        <p:spPr/>
        <p:txBody>
          <a:bodyPr/>
          <a:lstStyle/>
          <a:p>
            <a:r>
              <a:rPr lang="en-US" dirty="0"/>
              <a:t>October &amp; November 2023</a:t>
            </a:r>
          </a:p>
        </p:txBody>
      </p:sp>
    </p:spTree>
    <p:extLst>
      <p:ext uri="{BB962C8B-B14F-4D97-AF65-F5344CB8AC3E}">
        <p14:creationId xmlns:p14="http://schemas.microsoft.com/office/powerpoint/2010/main" val="2625153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452912-B786-47E5-BA33-B0D1D49D3E1B}"/>
              </a:ext>
            </a:extLst>
          </p:cNvPr>
          <p:cNvSpPr txBox="1">
            <a:spLocks/>
          </p:cNvSpPr>
          <p:nvPr/>
        </p:nvSpPr>
        <p:spPr>
          <a:xfrm>
            <a:off x="400050" y="824401"/>
            <a:ext cx="10515600" cy="763588"/>
          </a:xfrm>
          <a:prstGeom prst="rect">
            <a:avLst/>
          </a:prstGeom>
        </p:spPr>
        <p:txBody>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solidFill>
                <a:latin typeface="Bell MT" panose="02020503060305020303" pitchFamily="18" charset="0"/>
              </a:rPr>
              <a:t>Quality Improvement &amp; Innovation</a:t>
            </a:r>
            <a:endParaRPr lang="en-US" b="1" dirty="0">
              <a:solidFill>
                <a:schemeClr val="accent1"/>
              </a:solidFill>
              <a:latin typeface="Bell MT" panose="02020503060305020303" pitchFamily="18" charset="0"/>
            </a:endParaRPr>
          </a:p>
        </p:txBody>
      </p:sp>
      <p:pic>
        <p:nvPicPr>
          <p:cNvPr id="5" name="Picture 4">
            <a:extLst>
              <a:ext uri="{FF2B5EF4-FFF2-40B4-BE49-F238E27FC236}">
                <a16:creationId xmlns:a16="http://schemas.microsoft.com/office/drawing/2014/main" id="{F6BDA762-EA88-4F4B-B2E6-D04806DC2505}"/>
              </a:ext>
            </a:extLst>
          </p:cNvPr>
          <p:cNvPicPr>
            <a:picLocks noChangeAspect="1"/>
          </p:cNvPicPr>
          <p:nvPr/>
        </p:nvPicPr>
        <p:blipFill>
          <a:blip r:embed="rId3"/>
          <a:stretch>
            <a:fillRect/>
          </a:stretch>
        </p:blipFill>
        <p:spPr>
          <a:xfrm>
            <a:off x="5887209" y="1587989"/>
            <a:ext cx="5402366" cy="4050389"/>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a:extLst>
              <a:ext uri="{FF2B5EF4-FFF2-40B4-BE49-F238E27FC236}">
                <a16:creationId xmlns:a16="http://schemas.microsoft.com/office/drawing/2014/main" id="{747D0DD4-47E2-43F9-8477-7862C00669C4}"/>
              </a:ext>
            </a:extLst>
          </p:cNvPr>
          <p:cNvSpPr/>
          <p:nvPr/>
        </p:nvSpPr>
        <p:spPr>
          <a:xfrm>
            <a:off x="761326" y="1657038"/>
            <a:ext cx="4312380" cy="3693319"/>
          </a:xfrm>
          <a:prstGeom prst="rect">
            <a:avLst/>
          </a:prstGeom>
        </p:spPr>
        <p:txBody>
          <a:bodyPr wrap="square">
            <a:spAutoFit/>
          </a:bodyPr>
          <a:lstStyle/>
          <a:p>
            <a:r>
              <a:rPr lang="en-US" dirty="0">
                <a:solidFill>
                  <a:schemeClr val="tx2">
                    <a:lumMod val="75000"/>
                  </a:schemeClr>
                </a:solidFill>
                <a:latin typeface="Verdana" panose="020B0604030504040204" pitchFamily="34" charset="0"/>
                <a:ea typeface="Verdana" panose="020B0604030504040204" pitchFamily="34" charset="0"/>
              </a:rPr>
              <a:t>The Montana Flex Program was recognized for excellence and innovation in quality improvement activities that are a key program area of the Flex program at the Annual Flex Reverse Site Visit in July.  </a:t>
            </a:r>
          </a:p>
          <a:p>
            <a:endParaRPr lang="en-US" dirty="0">
              <a:solidFill>
                <a:schemeClr val="tx2">
                  <a:lumMod val="75000"/>
                </a:schemeClr>
              </a:solidFill>
              <a:latin typeface="Verdana" panose="020B0604030504040204" pitchFamily="34" charset="0"/>
              <a:ea typeface="Verdana" panose="020B0604030504040204" pitchFamily="34" charset="0"/>
            </a:endParaRPr>
          </a:p>
          <a:p>
            <a:r>
              <a:rPr lang="en-US" dirty="0">
                <a:solidFill>
                  <a:schemeClr val="tx2">
                    <a:lumMod val="75000"/>
                  </a:schemeClr>
                </a:solidFill>
                <a:latin typeface="Verdana" panose="020B0604030504040204" pitchFamily="34" charset="0"/>
                <a:ea typeface="Verdana" panose="020B0604030504040204" pitchFamily="34" charset="0"/>
              </a:rPr>
              <a:t>This award is presented to Flex Programs that exemplify the collaborative and innovative spirit of the MBQIP (Medicare Beneficiary Quality Improvement Program). </a:t>
            </a:r>
          </a:p>
        </p:txBody>
      </p:sp>
    </p:spTree>
    <p:extLst>
      <p:ext uri="{BB962C8B-B14F-4D97-AF65-F5344CB8AC3E}">
        <p14:creationId xmlns:p14="http://schemas.microsoft.com/office/powerpoint/2010/main" val="1904633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D5E5477-298D-45F9-97B0-247A6417438A}"/>
              </a:ext>
            </a:extLst>
          </p:cNvPr>
          <p:cNvSpPr txBox="1">
            <a:spLocks/>
          </p:cNvSpPr>
          <p:nvPr/>
        </p:nvSpPr>
        <p:spPr>
          <a:xfrm>
            <a:off x="381000" y="519601"/>
            <a:ext cx="11405716" cy="763588"/>
          </a:xfrm>
          <a:prstGeom prst="rect">
            <a:avLst/>
          </a:prstGeom>
        </p:spPr>
        <p:txBody>
          <a:bodyPr>
            <a:normAutofit fontScale="975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solidFill>
                <a:latin typeface="Bell MT" panose="02020503060305020303" pitchFamily="18" charset="0"/>
              </a:rPr>
              <a:t>Hospital Quality Improvement Collaborative</a:t>
            </a:r>
          </a:p>
        </p:txBody>
      </p:sp>
      <p:sp>
        <p:nvSpPr>
          <p:cNvPr id="3" name="TextBox 2">
            <a:extLst>
              <a:ext uri="{FF2B5EF4-FFF2-40B4-BE49-F238E27FC236}">
                <a16:creationId xmlns:a16="http://schemas.microsoft.com/office/drawing/2014/main" id="{DF7FA584-A453-421B-A8B6-9AA6E918ED14}"/>
              </a:ext>
            </a:extLst>
          </p:cNvPr>
          <p:cNvSpPr txBox="1"/>
          <p:nvPr/>
        </p:nvSpPr>
        <p:spPr>
          <a:xfrm>
            <a:off x="739302" y="1266869"/>
            <a:ext cx="10406753" cy="406265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Center for Medicare &amp; Medicaid Services (CMS) funded project to partner with hospitals across the country in rural, critical access, and urban settings that provide care for vulnerable populations</a:t>
            </a:r>
          </a:p>
          <a:p>
            <a:pPr marL="342900" indent="-342900">
              <a:spcAft>
                <a:spcPts val="1200"/>
              </a:spcAft>
              <a:buFont typeface="Arial" panose="020B0604020202020204" pitchFamily="34" charset="0"/>
              <a:buChar char="•"/>
            </a:pPr>
            <a:r>
              <a:rPr lang="en-US"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Four-year CMS Contract for September 18, 2020 - September 17, 2024</a:t>
            </a:r>
          </a:p>
          <a:p>
            <a:pPr marL="342900" indent="-342900">
              <a:spcAft>
                <a:spcPts val="1200"/>
              </a:spcAft>
              <a:buFont typeface="Arial" panose="020B0604020202020204" pitchFamily="34" charset="0"/>
              <a:buChar char="•"/>
            </a:pPr>
            <a:r>
              <a:rPr lang="en-US"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Past iterations include:</a:t>
            </a:r>
          </a:p>
          <a:p>
            <a:pPr marL="800100" lvl="1" indent="-342900">
              <a:spcAft>
                <a:spcPts val="1200"/>
              </a:spcAft>
              <a:buFont typeface="Arial" panose="020B0604020202020204" pitchFamily="34" charset="0"/>
              <a:buChar char="•"/>
            </a:pPr>
            <a:r>
              <a:rPr lang="en-US"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HIIN: Hospital Improvement Innovation Network (2016-2019)</a:t>
            </a:r>
          </a:p>
          <a:p>
            <a:pPr marL="800100" lvl="1" indent="-342900">
              <a:spcAft>
                <a:spcPts val="1200"/>
              </a:spcAft>
              <a:buFont typeface="Arial" panose="020B0604020202020204" pitchFamily="34" charset="0"/>
              <a:buChar char="•"/>
            </a:pPr>
            <a:r>
              <a:rPr lang="en-US"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HEN and HEN 2.0: Hospital Engagement Network (2011-2015)</a:t>
            </a:r>
            <a:br>
              <a:rPr lang="en-US"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br>
            <a:r>
              <a:rPr lang="en-US"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Montana is part of the Convergence HQIC through Cynosure Health.</a:t>
            </a:r>
          </a:p>
          <a:p>
            <a:pPr marL="342900" indent="-342900">
              <a:spcAft>
                <a:spcPts val="1200"/>
              </a:spcAft>
              <a:buFont typeface="Arial" panose="020B0604020202020204" pitchFamily="34" charset="0"/>
              <a:buChar char="•"/>
            </a:pPr>
            <a:r>
              <a:rPr lang="en-US"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In all iterations, Cynosure Health has been MT’s subject matter expert and has strong relationships with MT Hospitals.</a:t>
            </a:r>
          </a:p>
          <a:p>
            <a:pPr marL="342900" indent="-342900">
              <a:spcAft>
                <a:spcPts val="1200"/>
              </a:spcAft>
              <a:buFont typeface="Arial" panose="020B0604020202020204" pitchFamily="34" charset="0"/>
              <a:buChar char="•"/>
            </a:pPr>
            <a:r>
              <a:rPr lang="en-US"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Strong focus on patient and family engagement for equity.</a:t>
            </a:r>
          </a:p>
        </p:txBody>
      </p:sp>
    </p:spTree>
    <p:extLst>
      <p:ext uri="{BB962C8B-B14F-4D97-AF65-F5344CB8AC3E}">
        <p14:creationId xmlns:p14="http://schemas.microsoft.com/office/powerpoint/2010/main" val="182490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5EB25EA-62D4-43A5-90BF-6DD1125A9EDF}"/>
              </a:ext>
            </a:extLst>
          </p:cNvPr>
          <p:cNvSpPr txBox="1">
            <a:spLocks/>
          </p:cNvSpPr>
          <p:nvPr/>
        </p:nvSpPr>
        <p:spPr>
          <a:xfrm>
            <a:off x="381000" y="519601"/>
            <a:ext cx="10515600" cy="763588"/>
          </a:xfrm>
          <a:prstGeom prst="rect">
            <a:avLst/>
          </a:prstGeom>
        </p:spPr>
        <p:txBody>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solidFill>
                <a:latin typeface="Bell MT" panose="02020503060305020303" pitchFamily="18" charset="0"/>
              </a:rPr>
              <a:t>HQIC Resources through 09/2024</a:t>
            </a:r>
          </a:p>
        </p:txBody>
      </p:sp>
      <p:sp>
        <p:nvSpPr>
          <p:cNvPr id="3" name="TextBox 2">
            <a:extLst>
              <a:ext uri="{FF2B5EF4-FFF2-40B4-BE49-F238E27FC236}">
                <a16:creationId xmlns:a16="http://schemas.microsoft.com/office/drawing/2014/main" id="{AB84DDB3-FA68-4091-AEE4-F92E362D2435}"/>
              </a:ext>
            </a:extLst>
          </p:cNvPr>
          <p:cNvSpPr txBox="1"/>
          <p:nvPr/>
        </p:nvSpPr>
        <p:spPr>
          <a:xfrm>
            <a:off x="1238111" y="1571947"/>
            <a:ext cx="10058400" cy="313932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Cynosure Learning &amp; Improvement Connection (CLIC) Virtual Learning Platform</a:t>
            </a:r>
          </a:p>
          <a:p>
            <a:pPr marL="800100" lvl="1" indent="-342900">
              <a:spcAft>
                <a:spcPts val="1200"/>
              </a:spcAft>
              <a:buFont typeface="Arial" panose="020B0604020202020204" pitchFamily="34" charset="0"/>
              <a:buChar char="•"/>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Free Courses plus CE credit courses and Fellowships and Residencies</a:t>
            </a:r>
          </a:p>
          <a:p>
            <a:pPr marL="342900" indent="-342900">
              <a:spcAft>
                <a:spcPts val="1200"/>
              </a:spcAft>
              <a:buFont typeface="Arial" panose="020B0604020202020204" pitchFamily="34" charset="0"/>
              <a:buChar char="•"/>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Cynosure QI Connection List Serve across the 300 hospitals</a:t>
            </a:r>
          </a:p>
          <a:p>
            <a:pPr marL="342900" indent="-342900">
              <a:spcAft>
                <a:spcPts val="1200"/>
              </a:spcAft>
              <a:buFont typeface="Arial" panose="020B0604020202020204" pitchFamily="34" charset="0"/>
              <a:buChar char="•"/>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Tools &amp; resources for quality and safety improvement</a:t>
            </a:r>
          </a:p>
          <a:p>
            <a:pPr marL="342900" indent="-342900">
              <a:spcAft>
                <a:spcPts val="1200"/>
              </a:spcAft>
              <a:buFont typeface="Arial" panose="020B0604020202020204" pitchFamily="34" charset="0"/>
              <a:buChar char="•"/>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Curated webinars dedicated to improvement within HQIC topic areas</a:t>
            </a:r>
          </a:p>
          <a:p>
            <a:pPr marL="342900" indent="-342900">
              <a:spcAft>
                <a:spcPts val="1200"/>
              </a:spcAft>
              <a:buFont typeface="Arial" panose="020B0604020202020204" pitchFamily="34" charset="0"/>
              <a:buChar char="•"/>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1:1 coaching from Subject Matter Experts</a:t>
            </a:r>
          </a:p>
          <a:p>
            <a:pPr marL="342900" indent="-342900">
              <a:spcAft>
                <a:spcPts val="1200"/>
              </a:spcAft>
              <a:buFont typeface="Arial" panose="020B0604020202020204" pitchFamily="34" charset="0"/>
              <a:buChar char="•"/>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SDOH Community for peer learning (Social Determinants of Health)</a:t>
            </a:r>
          </a:p>
          <a:p>
            <a:pPr marL="342900" indent="-342900">
              <a:spcAft>
                <a:spcPts val="1200"/>
              </a:spcAft>
              <a:buFont typeface="Arial" panose="020B0604020202020204" pitchFamily="34" charset="0"/>
              <a:buChar char="•"/>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Patient Family Partner Hub</a:t>
            </a:r>
          </a:p>
        </p:txBody>
      </p:sp>
    </p:spTree>
    <p:extLst>
      <p:ext uri="{BB962C8B-B14F-4D97-AF65-F5344CB8AC3E}">
        <p14:creationId xmlns:p14="http://schemas.microsoft.com/office/powerpoint/2010/main" val="651254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761AB8D-6056-43F2-9A6D-C3F9E39A3118}"/>
              </a:ext>
            </a:extLst>
          </p:cNvPr>
          <p:cNvSpPr txBox="1">
            <a:spLocks/>
          </p:cNvSpPr>
          <p:nvPr/>
        </p:nvSpPr>
        <p:spPr>
          <a:xfrm>
            <a:off x="400455" y="522778"/>
            <a:ext cx="10515600" cy="683387"/>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solidFill>
                <a:latin typeface="Bell MT" panose="02020503060305020303" pitchFamily="18" charset="0"/>
              </a:rPr>
              <a:t>Growth</a:t>
            </a:r>
          </a:p>
        </p:txBody>
      </p:sp>
      <p:sp>
        <p:nvSpPr>
          <p:cNvPr id="3" name="TextBox 2">
            <a:extLst>
              <a:ext uri="{FF2B5EF4-FFF2-40B4-BE49-F238E27FC236}">
                <a16:creationId xmlns:a16="http://schemas.microsoft.com/office/drawing/2014/main" id="{DD38F4FE-015E-4294-9C6F-9FDBC51A3DA1}"/>
              </a:ext>
            </a:extLst>
          </p:cNvPr>
          <p:cNvSpPr txBox="1"/>
          <p:nvPr/>
        </p:nvSpPr>
        <p:spPr>
          <a:xfrm>
            <a:off x="400455" y="1444290"/>
            <a:ext cx="6155579" cy="4447371"/>
          </a:xfrm>
          <a:prstGeom prst="rect">
            <a:avLst/>
          </a:prstGeom>
          <a:noFill/>
        </p:spPr>
        <p:txBody>
          <a:bodyPr wrap="square" rtlCol="0">
            <a:spAutoFit/>
          </a:bodyPr>
          <a:lstStyle/>
          <a:p>
            <a:pPr lvl="0"/>
            <a:r>
              <a:rPr lang="en-US"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MHA is continually watching for funding opportunities that can help supplement and expand valuable activities and resources.</a:t>
            </a:r>
          </a:p>
          <a:p>
            <a:pPr lvl="0"/>
            <a:endParaRPr lang="en-US"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endParaRPr>
          </a:p>
          <a:p>
            <a:pPr>
              <a:spcAft>
                <a:spcPts val="600"/>
              </a:spcAft>
            </a:pPr>
            <a:r>
              <a:rPr lang="en-US"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MHREF Quality Programs has submitted for Civil Money Penalties (CMP) funding for Nursing Homes for the following projects. Applications are currently held up at CMS.</a:t>
            </a:r>
          </a:p>
          <a:p>
            <a:pPr marL="342900" indent="-342900">
              <a:spcAft>
                <a:spcPts val="600"/>
              </a:spcAft>
              <a:buFont typeface="Arial" panose="020B0604020202020204" pitchFamily="34" charset="0"/>
              <a:buChar char="•"/>
            </a:pPr>
            <a:r>
              <a:rPr lang="en-US"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Building Blocks of Quality Improvement</a:t>
            </a:r>
          </a:p>
          <a:p>
            <a:pPr marL="342900" indent="-342900">
              <a:spcAft>
                <a:spcPts val="600"/>
              </a:spcAft>
              <a:buFont typeface="Arial" panose="020B0604020202020204" pitchFamily="34" charset="0"/>
              <a:buChar char="•"/>
            </a:pPr>
            <a:r>
              <a:rPr lang="en-US"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Quality Assurance and Performance Improvement (QAPI) Programs</a:t>
            </a:r>
          </a:p>
          <a:p>
            <a:pPr marL="342900" indent="-342900">
              <a:spcAft>
                <a:spcPts val="600"/>
              </a:spcAft>
              <a:buFont typeface="Arial" panose="020B0604020202020204" pitchFamily="34" charset="0"/>
              <a:buChar char="•"/>
            </a:pPr>
            <a:r>
              <a:rPr lang="en-US"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Patient &amp; Family Engagement</a:t>
            </a:r>
          </a:p>
          <a:p>
            <a:pPr marL="342900" indent="-342900">
              <a:spcAft>
                <a:spcPts val="600"/>
              </a:spcAft>
              <a:buFont typeface="Arial" panose="020B0604020202020204" pitchFamily="34" charset="0"/>
              <a:buChar char="•"/>
            </a:pPr>
            <a:r>
              <a:rPr lang="en-US"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Progressive Mobility</a:t>
            </a:r>
          </a:p>
          <a:p>
            <a:pPr lvl="0"/>
            <a:endParaRPr lang="en-US" sz="2400" dirty="0">
              <a:solidFill>
                <a:schemeClr val="tx2">
                  <a:lumMod val="75000"/>
                </a:schemeClr>
              </a:solidFill>
            </a:endParaRPr>
          </a:p>
        </p:txBody>
      </p:sp>
      <p:pic>
        <p:nvPicPr>
          <p:cNvPr id="4" name="Picture 3">
            <a:extLst>
              <a:ext uri="{FF2B5EF4-FFF2-40B4-BE49-F238E27FC236}">
                <a16:creationId xmlns:a16="http://schemas.microsoft.com/office/drawing/2014/main" id="{2B8862A9-2EF8-4F6B-B066-68FE41249203}"/>
              </a:ext>
            </a:extLst>
          </p:cNvPr>
          <p:cNvPicPr>
            <a:picLocks noChangeAspect="1"/>
          </p:cNvPicPr>
          <p:nvPr/>
        </p:nvPicPr>
        <p:blipFill>
          <a:blip r:embed="rId2"/>
          <a:stretch>
            <a:fillRect/>
          </a:stretch>
        </p:blipFill>
        <p:spPr>
          <a:xfrm>
            <a:off x="6876412" y="1750979"/>
            <a:ext cx="4992102" cy="3331029"/>
          </a:xfrm>
          <a:prstGeom prst="rect">
            <a:avLst/>
          </a:prstGeom>
        </p:spPr>
      </p:pic>
    </p:spTree>
    <p:extLst>
      <p:ext uri="{BB962C8B-B14F-4D97-AF65-F5344CB8AC3E}">
        <p14:creationId xmlns:p14="http://schemas.microsoft.com/office/powerpoint/2010/main" val="2810957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CB221-35E6-4EA7-807B-D491BD203365}"/>
              </a:ext>
            </a:extLst>
          </p:cNvPr>
          <p:cNvSpPr>
            <a:spLocks noGrp="1"/>
          </p:cNvSpPr>
          <p:nvPr>
            <p:ph type="title"/>
          </p:nvPr>
        </p:nvSpPr>
        <p:spPr/>
        <p:txBody>
          <a:bodyPr/>
          <a:lstStyle/>
          <a:p>
            <a:r>
              <a:rPr lang="en-US" dirty="0"/>
              <a:t>Activity Updates</a:t>
            </a:r>
          </a:p>
        </p:txBody>
      </p:sp>
      <p:sp>
        <p:nvSpPr>
          <p:cNvPr id="3" name="Text Placeholder 2">
            <a:extLst>
              <a:ext uri="{FF2B5EF4-FFF2-40B4-BE49-F238E27FC236}">
                <a16:creationId xmlns:a16="http://schemas.microsoft.com/office/drawing/2014/main" id="{8F965130-D83C-4EF2-AB63-9697CB822F44}"/>
              </a:ext>
            </a:extLst>
          </p:cNvPr>
          <p:cNvSpPr>
            <a:spLocks noGrp="1"/>
          </p:cNvSpPr>
          <p:nvPr>
            <p:ph type="body" idx="1"/>
          </p:nvPr>
        </p:nvSpPr>
        <p:spPr/>
        <p:txBody>
          <a:bodyPr/>
          <a:lstStyle/>
          <a:p>
            <a:r>
              <a:rPr lang="en-US" dirty="0"/>
              <a:t>Rearview and future focus</a:t>
            </a:r>
          </a:p>
        </p:txBody>
      </p:sp>
    </p:spTree>
    <p:extLst>
      <p:ext uri="{BB962C8B-B14F-4D97-AF65-F5344CB8AC3E}">
        <p14:creationId xmlns:p14="http://schemas.microsoft.com/office/powerpoint/2010/main" val="1866400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814" y="399806"/>
            <a:ext cx="10515600" cy="763587"/>
          </a:xfrm>
        </p:spPr>
        <p:txBody>
          <a:bodyPr>
            <a:normAutofit/>
          </a:bodyPr>
          <a:lstStyle/>
          <a:p>
            <a:r>
              <a:rPr lang="en-US" dirty="0">
                <a:solidFill>
                  <a:schemeClr val="accent1"/>
                </a:solidFill>
              </a:rPr>
              <a:t>Quality Improvement</a:t>
            </a:r>
          </a:p>
        </p:txBody>
      </p:sp>
      <p:pic>
        <p:nvPicPr>
          <p:cNvPr id="3" name="Picture 2">
            <a:extLst>
              <a:ext uri="{FF2B5EF4-FFF2-40B4-BE49-F238E27FC236}">
                <a16:creationId xmlns:a16="http://schemas.microsoft.com/office/drawing/2014/main" id="{0E6F2D99-97B2-46EB-93A2-A52E3A41C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062" y="1738663"/>
            <a:ext cx="2556746" cy="1643807"/>
          </a:xfrm>
          <a:prstGeom prst="ellipse">
            <a:avLst/>
          </a:prstGeom>
          <a:ln w="1905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a:extLst>
              <a:ext uri="{FF2B5EF4-FFF2-40B4-BE49-F238E27FC236}">
                <a16:creationId xmlns:a16="http://schemas.microsoft.com/office/drawing/2014/main" id="{100C8367-06BB-4FC4-A25F-088466770805}"/>
              </a:ext>
            </a:extLst>
          </p:cNvPr>
          <p:cNvSpPr txBox="1"/>
          <p:nvPr/>
        </p:nvSpPr>
        <p:spPr>
          <a:xfrm>
            <a:off x="3139709" y="1775736"/>
            <a:ext cx="8148679" cy="1569660"/>
          </a:xfrm>
          <a:prstGeom prst="rect">
            <a:avLst/>
          </a:prstGeom>
          <a:noFill/>
          <a:ln w="19050">
            <a:solidFill>
              <a:schemeClr val="tx1"/>
            </a:solidFill>
          </a:ln>
        </p:spPr>
        <p:txBody>
          <a:bodyPr wrap="square" rtlCol="0">
            <a:spAutoFit/>
          </a:bodyPr>
          <a:lstStyle/>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17 Site Visits with CAH Quality Staff  (27 hospitals total between the team)</a:t>
            </a:r>
          </a:p>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6 new Lean Healthcare Certified Yellow Belts</a:t>
            </a:r>
          </a:p>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56 CAH staff at MHA Health Summit</a:t>
            </a:r>
          </a:p>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All hospitals shown improvement in QI Roots project</a:t>
            </a:r>
          </a:p>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Cross-state collaborations</a:t>
            </a:r>
          </a:p>
        </p:txBody>
      </p:sp>
      <p:pic>
        <p:nvPicPr>
          <p:cNvPr id="5" name="Picture 4">
            <a:extLst>
              <a:ext uri="{FF2B5EF4-FFF2-40B4-BE49-F238E27FC236}">
                <a16:creationId xmlns:a16="http://schemas.microsoft.com/office/drawing/2014/main" id="{A4FF2340-6065-40B6-9359-62C439E6EA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814" y="3541521"/>
            <a:ext cx="2557994" cy="1705099"/>
          </a:xfrm>
          <a:prstGeom prst="ellipse">
            <a:avLst/>
          </a:prstGeom>
          <a:ln w="127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F2231BD9-8F79-43E7-8B7D-191E64586BB7}"/>
              </a:ext>
            </a:extLst>
          </p:cNvPr>
          <p:cNvSpPr txBox="1"/>
          <p:nvPr/>
        </p:nvSpPr>
        <p:spPr>
          <a:xfrm>
            <a:off x="3139709" y="3732350"/>
            <a:ext cx="8148679" cy="1323439"/>
          </a:xfrm>
          <a:prstGeom prst="rect">
            <a:avLst/>
          </a:prstGeom>
          <a:noFill/>
          <a:ln w="19050">
            <a:solidFill>
              <a:schemeClr val="tx1"/>
            </a:solidFill>
          </a:ln>
        </p:spPr>
        <p:txBody>
          <a:bodyPr wrap="square" rtlCol="0">
            <a:spAutoFit/>
          </a:bodyPr>
          <a:lstStyle/>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Continue Cross State Collaborations </a:t>
            </a:r>
          </a:p>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Certified Professional in Healthcare Risk Management</a:t>
            </a:r>
          </a:p>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Quality Improvement Roots</a:t>
            </a:r>
          </a:p>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PIN Quality Awards</a:t>
            </a:r>
          </a:p>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QIC/DON Regional Meetings</a:t>
            </a:r>
          </a:p>
        </p:txBody>
      </p:sp>
    </p:spTree>
    <p:extLst>
      <p:ext uri="{BB962C8B-B14F-4D97-AF65-F5344CB8AC3E}">
        <p14:creationId xmlns:p14="http://schemas.microsoft.com/office/powerpoint/2010/main" val="126009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1246" y="328772"/>
            <a:ext cx="10515600" cy="763587"/>
          </a:xfrm>
        </p:spPr>
        <p:txBody>
          <a:bodyPr>
            <a:normAutofit/>
          </a:bodyPr>
          <a:lstStyle/>
          <a:p>
            <a:r>
              <a:rPr lang="en-US" dirty="0">
                <a:solidFill>
                  <a:schemeClr val="accent1"/>
                </a:solidFill>
                <a:latin typeface="Bell MT" panose="02020503060305020303" pitchFamily="18" charset="0"/>
              </a:rPr>
              <a:t>Finance &amp; Operations - CAH</a:t>
            </a:r>
          </a:p>
        </p:txBody>
      </p:sp>
      <p:pic>
        <p:nvPicPr>
          <p:cNvPr id="6" name="Picture 5">
            <a:extLst>
              <a:ext uri="{FF2B5EF4-FFF2-40B4-BE49-F238E27FC236}">
                <a16:creationId xmlns:a16="http://schemas.microsoft.com/office/drawing/2014/main" id="{68BDC964-D370-4940-A5BF-633F7A4F8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246" y="1528527"/>
            <a:ext cx="2556746" cy="1643807"/>
          </a:xfrm>
          <a:prstGeom prst="ellipse">
            <a:avLst/>
          </a:prstGeom>
          <a:ln w="1905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B83ED3B-4539-4710-9C11-39BB8768F6F2}"/>
              </a:ext>
            </a:extLst>
          </p:cNvPr>
          <p:cNvSpPr txBox="1"/>
          <p:nvPr/>
        </p:nvSpPr>
        <p:spPr>
          <a:xfrm>
            <a:off x="3155893" y="1448153"/>
            <a:ext cx="8148679" cy="1815882"/>
          </a:xfrm>
          <a:prstGeom prst="rect">
            <a:avLst/>
          </a:prstGeom>
          <a:noFill/>
          <a:ln w="19050">
            <a:solidFill>
              <a:schemeClr val="tx1"/>
            </a:solidFill>
          </a:ln>
        </p:spPr>
        <p:txBody>
          <a:bodyPr wrap="square" rtlCol="0">
            <a:spAutoFit/>
          </a:bodyPr>
          <a:lstStyle/>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17 Site visits to CAH CEO/CFO or Rural Health Clinics</a:t>
            </a:r>
          </a:p>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300+ attendees at Billing &amp; Coding Webinar Series </a:t>
            </a:r>
          </a:p>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Lean Internships with MSU’s School of Industrial Engineering: All participating CAHs showed significant improvement from the project and reported significant satisfaction!</a:t>
            </a:r>
          </a:p>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51 CAH staff at the 2022 CAH CEO Meeting &amp; Montana Healthcare Conference</a:t>
            </a:r>
          </a:p>
        </p:txBody>
      </p:sp>
      <p:pic>
        <p:nvPicPr>
          <p:cNvPr id="9" name="Picture 8">
            <a:extLst>
              <a:ext uri="{FF2B5EF4-FFF2-40B4-BE49-F238E27FC236}">
                <a16:creationId xmlns:a16="http://schemas.microsoft.com/office/drawing/2014/main" id="{D033F853-3146-43F2-A9A9-2BB3D14BA8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246" y="3429000"/>
            <a:ext cx="2557994" cy="1705099"/>
          </a:xfrm>
          <a:prstGeom prst="ellipse">
            <a:avLst/>
          </a:prstGeom>
          <a:ln w="127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a:extLst>
              <a:ext uri="{FF2B5EF4-FFF2-40B4-BE49-F238E27FC236}">
                <a16:creationId xmlns:a16="http://schemas.microsoft.com/office/drawing/2014/main" id="{14108CD0-BBC3-4CEB-B61B-4BBF3F7F5953}"/>
              </a:ext>
            </a:extLst>
          </p:cNvPr>
          <p:cNvSpPr txBox="1"/>
          <p:nvPr/>
        </p:nvSpPr>
        <p:spPr>
          <a:xfrm>
            <a:off x="3155893" y="3619829"/>
            <a:ext cx="8148679" cy="1569660"/>
          </a:xfrm>
          <a:prstGeom prst="rect">
            <a:avLst/>
          </a:prstGeom>
          <a:noFill/>
          <a:ln w="19050">
            <a:solidFill>
              <a:schemeClr val="tx1"/>
            </a:solidFill>
          </a:ln>
        </p:spPr>
        <p:txBody>
          <a:bodyPr wrap="square" rtlCol="0">
            <a:spAutoFit/>
          </a:bodyPr>
          <a:lstStyle/>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FY 2023 CAH Peer Group Update (list in packets)</a:t>
            </a:r>
          </a:p>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Continue education for billing &amp; coding support for CAH and RHC</a:t>
            </a:r>
          </a:p>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Continue education for survey &amp; regulatory preparedness for CAH and RHC</a:t>
            </a:r>
          </a:p>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Lean Internship Applications out in early 2024.  (Session G4 at 10:30 AM Friday)</a:t>
            </a:r>
            <a:endParaRPr lang="en-US" sz="1600" dirty="0">
              <a:solidFill>
                <a:schemeClr val="accent5"/>
              </a:solidFill>
              <a:latin typeface="Verdana" panose="020B060403050404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287186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1246" y="328772"/>
            <a:ext cx="10515600" cy="763587"/>
          </a:xfrm>
        </p:spPr>
        <p:txBody>
          <a:bodyPr>
            <a:normAutofit/>
          </a:bodyPr>
          <a:lstStyle/>
          <a:p>
            <a:r>
              <a:rPr lang="en-US" dirty="0">
                <a:solidFill>
                  <a:schemeClr val="accent1"/>
                </a:solidFill>
                <a:latin typeface="Bell MT" panose="02020503060305020303" pitchFamily="18" charset="0"/>
              </a:rPr>
              <a:t>Finance &amp; Operations - CAH</a:t>
            </a:r>
          </a:p>
        </p:txBody>
      </p:sp>
      <p:pic>
        <p:nvPicPr>
          <p:cNvPr id="6" name="Picture 5">
            <a:extLst>
              <a:ext uri="{FF2B5EF4-FFF2-40B4-BE49-F238E27FC236}">
                <a16:creationId xmlns:a16="http://schemas.microsoft.com/office/drawing/2014/main" id="{68BDC964-D370-4940-A5BF-633F7A4F8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246" y="1528527"/>
            <a:ext cx="2556746" cy="1643807"/>
          </a:xfrm>
          <a:prstGeom prst="ellipse">
            <a:avLst/>
          </a:prstGeom>
          <a:ln w="1905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B83ED3B-4539-4710-9C11-39BB8768F6F2}"/>
              </a:ext>
            </a:extLst>
          </p:cNvPr>
          <p:cNvSpPr txBox="1"/>
          <p:nvPr/>
        </p:nvSpPr>
        <p:spPr>
          <a:xfrm>
            <a:off x="3155893" y="1448153"/>
            <a:ext cx="8148679" cy="584775"/>
          </a:xfrm>
          <a:prstGeom prst="rect">
            <a:avLst/>
          </a:prstGeom>
          <a:noFill/>
          <a:ln w="19050">
            <a:solidFill>
              <a:schemeClr val="tx1"/>
            </a:solidFill>
          </a:ln>
        </p:spPr>
        <p:txBody>
          <a:bodyPr wrap="square" rtlCol="0">
            <a:spAutoFit/>
          </a:bodyPr>
          <a:lstStyle/>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Advanced Trauma Life Support  - 20 course, 293 providers trained, and 6 home grown new instructor candidates</a:t>
            </a:r>
          </a:p>
        </p:txBody>
      </p:sp>
      <p:pic>
        <p:nvPicPr>
          <p:cNvPr id="9" name="Picture 8">
            <a:extLst>
              <a:ext uri="{FF2B5EF4-FFF2-40B4-BE49-F238E27FC236}">
                <a16:creationId xmlns:a16="http://schemas.microsoft.com/office/drawing/2014/main" id="{D033F853-3146-43F2-A9A9-2BB3D14BA8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246" y="3429000"/>
            <a:ext cx="2557994" cy="1705099"/>
          </a:xfrm>
          <a:prstGeom prst="ellipse">
            <a:avLst/>
          </a:prstGeom>
          <a:ln w="127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a:extLst>
              <a:ext uri="{FF2B5EF4-FFF2-40B4-BE49-F238E27FC236}">
                <a16:creationId xmlns:a16="http://schemas.microsoft.com/office/drawing/2014/main" id="{14108CD0-BBC3-4CEB-B61B-4BBF3F7F5953}"/>
              </a:ext>
            </a:extLst>
          </p:cNvPr>
          <p:cNvSpPr txBox="1"/>
          <p:nvPr/>
        </p:nvSpPr>
        <p:spPr>
          <a:xfrm>
            <a:off x="3155893" y="3619829"/>
            <a:ext cx="8148679" cy="1200329"/>
          </a:xfrm>
          <a:prstGeom prst="rect">
            <a:avLst/>
          </a:prstGeom>
          <a:noFill/>
          <a:ln w="19050">
            <a:solidFill>
              <a:schemeClr val="tx1"/>
            </a:solidFill>
          </a:ln>
        </p:spPr>
        <p:txBody>
          <a:bodyPr wrap="square" rtlCol="0">
            <a:spAutoFit/>
          </a:bodyPr>
          <a:lstStyle/>
          <a:p>
            <a:pPr marL="285750" indent="-285750">
              <a:buFont typeface="Wingdings" panose="05000000000000000000" pitchFamily="2" charset="2"/>
              <a:buChar char="ü"/>
            </a:pPr>
            <a:r>
              <a:rPr lang="en-US" dirty="0"/>
              <a:t>5 Advanced Trauma Life Support (ATLS) provider classes will be offered in 2023-2024</a:t>
            </a:r>
          </a:p>
          <a:p>
            <a:pPr marL="285750" indent="-285750">
              <a:buFont typeface="Wingdings" panose="05000000000000000000" pitchFamily="2" charset="2"/>
              <a:buChar char="ü"/>
            </a:pPr>
            <a:r>
              <a:rPr lang="en-US" dirty="0"/>
              <a:t>Advanced Burn Life Support virtual course will be offered for physicians and nonphysicians unable to attend the classes offered by other entities in the state</a:t>
            </a:r>
            <a:endParaRPr lang="en-US" sz="1600" dirty="0">
              <a:solidFill>
                <a:schemeClr val="accent5"/>
              </a:solidFill>
              <a:latin typeface="Verdana" panose="020B0604030504040204" pitchFamily="34" charset="0"/>
              <a:ea typeface="Verdana" panose="020B060403050404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20A6B39-4E43-4414-9C89-57F694A4967E}"/>
              </a:ext>
            </a:extLst>
          </p:cNvPr>
          <p:cNvPicPr>
            <a:picLocks noChangeAspect="1"/>
          </p:cNvPicPr>
          <p:nvPr/>
        </p:nvPicPr>
        <p:blipFill>
          <a:blip r:embed="rId5"/>
          <a:stretch>
            <a:fillRect/>
          </a:stretch>
        </p:blipFill>
        <p:spPr>
          <a:xfrm>
            <a:off x="209549" y="5206852"/>
            <a:ext cx="2876807" cy="1050404"/>
          </a:xfrm>
          <a:prstGeom prst="rect">
            <a:avLst/>
          </a:prstGeom>
        </p:spPr>
      </p:pic>
    </p:spTree>
    <p:extLst>
      <p:ext uri="{BB962C8B-B14F-4D97-AF65-F5344CB8AC3E}">
        <p14:creationId xmlns:p14="http://schemas.microsoft.com/office/powerpoint/2010/main" val="2864362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9623" y="330769"/>
            <a:ext cx="10515600" cy="763587"/>
          </a:xfrm>
        </p:spPr>
        <p:txBody>
          <a:bodyPr>
            <a:normAutofit/>
          </a:bodyPr>
          <a:lstStyle/>
          <a:p>
            <a:r>
              <a:rPr lang="en-US" dirty="0">
                <a:solidFill>
                  <a:schemeClr val="accent1"/>
                </a:solidFill>
                <a:latin typeface="Bell MT" panose="02020503060305020303" pitchFamily="18" charset="0"/>
              </a:rPr>
              <a:t>Finance &amp; Operations - RHC</a:t>
            </a:r>
          </a:p>
        </p:txBody>
      </p:sp>
      <p:pic>
        <p:nvPicPr>
          <p:cNvPr id="6" name="Picture 5">
            <a:extLst>
              <a:ext uri="{FF2B5EF4-FFF2-40B4-BE49-F238E27FC236}">
                <a16:creationId xmlns:a16="http://schemas.microsoft.com/office/drawing/2014/main" id="{68BDC964-D370-4940-A5BF-633F7A4F8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871" y="1558423"/>
            <a:ext cx="2556746" cy="1643807"/>
          </a:xfrm>
          <a:prstGeom prst="ellipse">
            <a:avLst/>
          </a:prstGeom>
          <a:ln w="1905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B83ED3B-4539-4710-9C11-39BB8768F6F2}"/>
              </a:ext>
            </a:extLst>
          </p:cNvPr>
          <p:cNvSpPr txBox="1"/>
          <p:nvPr/>
        </p:nvSpPr>
        <p:spPr>
          <a:xfrm>
            <a:off x="3165518" y="1718606"/>
            <a:ext cx="8148679" cy="1323439"/>
          </a:xfrm>
          <a:prstGeom prst="rect">
            <a:avLst/>
          </a:prstGeom>
          <a:noFill/>
          <a:ln w="19050">
            <a:solidFill>
              <a:schemeClr val="tx1"/>
            </a:solidFill>
          </a:ln>
        </p:spPr>
        <p:txBody>
          <a:bodyPr wrap="square" rtlCol="0">
            <a:spAutoFit/>
          </a:bodyPr>
          <a:lstStyle/>
          <a:p>
            <a:pPr marL="285750" indent="-285750">
              <a:buFont typeface="Wingdings" panose="05000000000000000000" pitchFamily="2" charset="2"/>
              <a:buChar char="ü"/>
            </a:pPr>
            <a:r>
              <a:rPr lang="en-US" sz="1600" dirty="0" err="1">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EideBailly</a:t>
            </a: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 RHC Financial Indicators Study</a:t>
            </a:r>
          </a:p>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Increased participation in POND (Provider Operations National Database)</a:t>
            </a:r>
          </a:p>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Increased in engagement with provider based rural health clinics.</a:t>
            </a:r>
          </a:p>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Program now a member of National Association of Rural Health Clinics (NAHRC)</a:t>
            </a:r>
          </a:p>
        </p:txBody>
      </p:sp>
      <p:pic>
        <p:nvPicPr>
          <p:cNvPr id="9" name="Picture 8">
            <a:extLst>
              <a:ext uri="{FF2B5EF4-FFF2-40B4-BE49-F238E27FC236}">
                <a16:creationId xmlns:a16="http://schemas.microsoft.com/office/drawing/2014/main" id="{D033F853-3146-43F2-A9A9-2BB3D14BA8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623" y="3533129"/>
            <a:ext cx="2557994" cy="1705099"/>
          </a:xfrm>
          <a:prstGeom prst="ellipse">
            <a:avLst/>
          </a:prstGeom>
          <a:ln w="127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a:extLst>
              <a:ext uri="{FF2B5EF4-FFF2-40B4-BE49-F238E27FC236}">
                <a16:creationId xmlns:a16="http://schemas.microsoft.com/office/drawing/2014/main" id="{14108CD0-BBC3-4CEB-B61B-4BBF3F7F5953}"/>
              </a:ext>
            </a:extLst>
          </p:cNvPr>
          <p:cNvSpPr txBox="1"/>
          <p:nvPr/>
        </p:nvSpPr>
        <p:spPr>
          <a:xfrm>
            <a:off x="3165518" y="3970179"/>
            <a:ext cx="8148679" cy="830997"/>
          </a:xfrm>
          <a:prstGeom prst="rect">
            <a:avLst/>
          </a:prstGeom>
          <a:noFill/>
          <a:ln w="19050">
            <a:solidFill>
              <a:schemeClr val="tx1"/>
            </a:solidFill>
          </a:ln>
        </p:spPr>
        <p:txBody>
          <a:bodyPr wrap="square" rtlCol="0">
            <a:spAutoFit/>
          </a:bodyPr>
          <a:lstStyle/>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RHC Financial Indicators Regional Meetings (10/31 &amp; 11/2)</a:t>
            </a:r>
          </a:p>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Begin development of Rural Health Clinic Network in partnership with Montana Office of Rural Health.</a:t>
            </a:r>
          </a:p>
        </p:txBody>
      </p:sp>
    </p:spTree>
    <p:extLst>
      <p:ext uri="{BB962C8B-B14F-4D97-AF65-F5344CB8AC3E}">
        <p14:creationId xmlns:p14="http://schemas.microsoft.com/office/powerpoint/2010/main" val="1319225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1246" y="325302"/>
            <a:ext cx="10515600" cy="763587"/>
          </a:xfrm>
        </p:spPr>
        <p:txBody>
          <a:bodyPr>
            <a:normAutofit/>
          </a:bodyPr>
          <a:lstStyle/>
          <a:p>
            <a:r>
              <a:rPr lang="en-US" dirty="0">
                <a:solidFill>
                  <a:schemeClr val="accent1"/>
                </a:solidFill>
                <a:latin typeface="Bell MT" panose="02020503060305020303" pitchFamily="18" charset="0"/>
              </a:rPr>
              <a:t>Emergency Medical Services</a:t>
            </a:r>
          </a:p>
        </p:txBody>
      </p:sp>
      <p:pic>
        <p:nvPicPr>
          <p:cNvPr id="6" name="Picture 5">
            <a:extLst>
              <a:ext uri="{FF2B5EF4-FFF2-40B4-BE49-F238E27FC236}">
                <a16:creationId xmlns:a16="http://schemas.microsoft.com/office/drawing/2014/main" id="{68BDC964-D370-4940-A5BF-633F7A4F8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246" y="1374522"/>
            <a:ext cx="2556746" cy="1643807"/>
          </a:xfrm>
          <a:prstGeom prst="ellipse">
            <a:avLst/>
          </a:prstGeom>
          <a:ln w="1905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B83ED3B-4539-4710-9C11-39BB8768F6F2}"/>
              </a:ext>
            </a:extLst>
          </p:cNvPr>
          <p:cNvSpPr txBox="1"/>
          <p:nvPr/>
        </p:nvSpPr>
        <p:spPr>
          <a:xfrm>
            <a:off x="3155892" y="1328655"/>
            <a:ext cx="8148679" cy="2062103"/>
          </a:xfrm>
          <a:prstGeom prst="rect">
            <a:avLst/>
          </a:prstGeom>
          <a:noFill/>
          <a:ln w="19050">
            <a:solidFill>
              <a:schemeClr val="tx1"/>
            </a:solidFill>
          </a:ln>
        </p:spPr>
        <p:txBody>
          <a:bodyPr wrap="square" rtlCol="0">
            <a:spAutoFit/>
          </a:bodyPr>
          <a:lstStyle/>
          <a:p>
            <a:r>
              <a:rPr lang="en-US" sz="1600" b="1"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Time Sensitive Injury and Illness (TSII) State and Regional Meetings </a:t>
            </a:r>
          </a:p>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Offered by Flex using the additional funds received in FY22. </a:t>
            </a:r>
          </a:p>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15 CAH communities and 6 CAH-owned ambulance agencies represented at the trainings.</a:t>
            </a:r>
          </a:p>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Of EMS agency attendees, 99 responded to the evaluation with scores of mostly “excellent”</a:t>
            </a:r>
          </a:p>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Montana reporting numbers for TSII Quality Improvement measures are currently close to or higher than the national performance level.</a:t>
            </a:r>
          </a:p>
        </p:txBody>
      </p:sp>
      <p:pic>
        <p:nvPicPr>
          <p:cNvPr id="9" name="Picture 8">
            <a:extLst>
              <a:ext uri="{FF2B5EF4-FFF2-40B4-BE49-F238E27FC236}">
                <a16:creationId xmlns:a16="http://schemas.microsoft.com/office/drawing/2014/main" id="{D033F853-3146-43F2-A9A9-2BB3D14BA8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246" y="3436225"/>
            <a:ext cx="2557994" cy="1705099"/>
          </a:xfrm>
          <a:prstGeom prst="ellipse">
            <a:avLst/>
          </a:prstGeom>
          <a:ln w="127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a:extLst>
              <a:ext uri="{FF2B5EF4-FFF2-40B4-BE49-F238E27FC236}">
                <a16:creationId xmlns:a16="http://schemas.microsoft.com/office/drawing/2014/main" id="{14108CD0-BBC3-4CEB-B61B-4BBF3F7F5953}"/>
              </a:ext>
            </a:extLst>
          </p:cNvPr>
          <p:cNvSpPr txBox="1"/>
          <p:nvPr/>
        </p:nvSpPr>
        <p:spPr>
          <a:xfrm>
            <a:off x="3155892" y="3630524"/>
            <a:ext cx="8148679" cy="1569660"/>
          </a:xfrm>
          <a:prstGeom prst="rect">
            <a:avLst/>
          </a:prstGeom>
          <a:noFill/>
          <a:ln w="19050">
            <a:solidFill>
              <a:schemeClr val="tx1"/>
            </a:solidFill>
          </a:ln>
        </p:spPr>
        <p:txBody>
          <a:bodyPr wrap="square" rtlCol="0">
            <a:spAutoFit/>
          </a:bodyPr>
          <a:lstStyle/>
          <a:p>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In FY23 DPHHS and Flex will expand on the FY22 training by offering TSII training with a quality improvement focus. </a:t>
            </a:r>
          </a:p>
          <a:p>
            <a:endParaRPr lang="en-US" sz="1600" b="1"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endParaRPr>
          </a:p>
          <a:p>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Montana has the highest percentage of counties with ambulance deserts in the country. It is hoped that Flex efforts can get the needle moving in the right direction.</a:t>
            </a:r>
          </a:p>
        </p:txBody>
      </p:sp>
      <p:sp>
        <p:nvSpPr>
          <p:cNvPr id="13" name="TextBox 12">
            <a:extLst>
              <a:ext uri="{FF2B5EF4-FFF2-40B4-BE49-F238E27FC236}">
                <a16:creationId xmlns:a16="http://schemas.microsoft.com/office/drawing/2014/main" id="{F9BCF5EF-9B88-408B-ACF9-0626CEA277E8}"/>
              </a:ext>
            </a:extLst>
          </p:cNvPr>
          <p:cNvSpPr txBox="1"/>
          <p:nvPr/>
        </p:nvSpPr>
        <p:spPr>
          <a:xfrm>
            <a:off x="7574145" y="5635156"/>
            <a:ext cx="5753437"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Map of participating counties in the TSII Meetings is on the next slide.</a:t>
            </a:r>
          </a:p>
        </p:txBody>
      </p:sp>
      <p:pic>
        <p:nvPicPr>
          <p:cNvPr id="14" name="Picture 13">
            <a:extLst>
              <a:ext uri="{FF2B5EF4-FFF2-40B4-BE49-F238E27FC236}">
                <a16:creationId xmlns:a16="http://schemas.microsoft.com/office/drawing/2014/main" id="{2ABEF439-A22B-4158-94DE-D098F31D9D23}"/>
              </a:ext>
            </a:extLst>
          </p:cNvPr>
          <p:cNvPicPr>
            <a:picLocks noChangeAspect="1"/>
          </p:cNvPicPr>
          <p:nvPr/>
        </p:nvPicPr>
        <p:blipFill>
          <a:blip r:embed="rId5"/>
          <a:stretch>
            <a:fillRect/>
          </a:stretch>
        </p:blipFill>
        <p:spPr>
          <a:xfrm>
            <a:off x="209549" y="5206852"/>
            <a:ext cx="2876807" cy="1050404"/>
          </a:xfrm>
          <a:prstGeom prst="rect">
            <a:avLst/>
          </a:prstGeom>
        </p:spPr>
      </p:pic>
    </p:spTree>
    <p:extLst>
      <p:ext uri="{BB962C8B-B14F-4D97-AF65-F5344CB8AC3E}">
        <p14:creationId xmlns:p14="http://schemas.microsoft.com/office/powerpoint/2010/main" val="736438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135C-A919-485B-BF33-2D35C7B2B88F}"/>
              </a:ext>
            </a:extLst>
          </p:cNvPr>
          <p:cNvSpPr>
            <a:spLocks noGrp="1"/>
          </p:cNvSpPr>
          <p:nvPr>
            <p:ph type="title"/>
          </p:nvPr>
        </p:nvSpPr>
        <p:spPr/>
        <p:txBody>
          <a:bodyPr/>
          <a:lstStyle/>
          <a:p>
            <a:r>
              <a:rPr lang="en-US" dirty="0"/>
              <a:t>Welcome &amp; Introductions</a:t>
            </a:r>
          </a:p>
        </p:txBody>
      </p:sp>
      <p:sp>
        <p:nvSpPr>
          <p:cNvPr id="3" name="Subtitle 2">
            <a:extLst>
              <a:ext uri="{FF2B5EF4-FFF2-40B4-BE49-F238E27FC236}">
                <a16:creationId xmlns:a16="http://schemas.microsoft.com/office/drawing/2014/main" id="{F08F0661-A621-4A4A-AC2F-B4C3E7FD64B8}"/>
              </a:ext>
            </a:extLst>
          </p:cNvPr>
          <p:cNvSpPr>
            <a:spLocks noGrp="1"/>
          </p:cNvSpPr>
          <p:nvPr>
            <p:ph idx="1"/>
          </p:nvPr>
        </p:nvSpPr>
        <p:spPr/>
        <p:txBody>
          <a:bodyPr/>
          <a:lstStyle/>
          <a:p>
            <a:r>
              <a:rPr lang="en-US" dirty="0"/>
              <a:t>Welcome &amp; Introductions</a:t>
            </a:r>
          </a:p>
          <a:p>
            <a:endParaRPr lang="en-US" dirty="0"/>
          </a:p>
        </p:txBody>
      </p:sp>
    </p:spTree>
    <p:extLst>
      <p:ext uri="{BB962C8B-B14F-4D97-AF65-F5344CB8AC3E}">
        <p14:creationId xmlns:p14="http://schemas.microsoft.com/office/powerpoint/2010/main" val="139745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830F82E-449B-401C-9772-422FAA577E4F}"/>
              </a:ext>
            </a:extLst>
          </p:cNvPr>
          <p:cNvPicPr>
            <a:picLocks noChangeAspect="1"/>
          </p:cNvPicPr>
          <p:nvPr/>
        </p:nvPicPr>
        <p:blipFill>
          <a:blip r:embed="rId3"/>
          <a:stretch>
            <a:fillRect/>
          </a:stretch>
        </p:blipFill>
        <p:spPr>
          <a:xfrm>
            <a:off x="2516034" y="666105"/>
            <a:ext cx="7709012" cy="5591151"/>
          </a:xfrm>
          <a:prstGeom prst="rect">
            <a:avLst/>
          </a:prstGeom>
        </p:spPr>
      </p:pic>
      <p:pic>
        <p:nvPicPr>
          <p:cNvPr id="11" name="Picture 10">
            <a:extLst>
              <a:ext uri="{FF2B5EF4-FFF2-40B4-BE49-F238E27FC236}">
                <a16:creationId xmlns:a16="http://schemas.microsoft.com/office/drawing/2014/main" id="{6EC04F37-FCCB-4BA1-8679-AB036F44C4AB}"/>
              </a:ext>
            </a:extLst>
          </p:cNvPr>
          <p:cNvPicPr>
            <a:picLocks noChangeAspect="1"/>
          </p:cNvPicPr>
          <p:nvPr/>
        </p:nvPicPr>
        <p:blipFill>
          <a:blip r:embed="rId4"/>
          <a:stretch>
            <a:fillRect/>
          </a:stretch>
        </p:blipFill>
        <p:spPr>
          <a:xfrm>
            <a:off x="209549" y="5206852"/>
            <a:ext cx="2876807" cy="1050404"/>
          </a:xfrm>
          <a:prstGeom prst="rect">
            <a:avLst/>
          </a:prstGeom>
        </p:spPr>
      </p:pic>
    </p:spTree>
    <p:extLst>
      <p:ext uri="{BB962C8B-B14F-4D97-AF65-F5344CB8AC3E}">
        <p14:creationId xmlns:p14="http://schemas.microsoft.com/office/powerpoint/2010/main" val="3898745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9997" y="286963"/>
            <a:ext cx="10515600" cy="763587"/>
          </a:xfrm>
        </p:spPr>
        <p:txBody>
          <a:bodyPr>
            <a:normAutofit/>
          </a:bodyPr>
          <a:lstStyle/>
          <a:p>
            <a:r>
              <a:rPr lang="en-US" dirty="0">
                <a:solidFill>
                  <a:schemeClr val="accent1"/>
                </a:solidFill>
                <a:latin typeface="Bell MT" panose="02020503060305020303" pitchFamily="18" charset="0"/>
              </a:rPr>
              <a:t>Population Health &amp; Health Equity</a:t>
            </a:r>
          </a:p>
        </p:txBody>
      </p:sp>
      <p:pic>
        <p:nvPicPr>
          <p:cNvPr id="6" name="Picture 5">
            <a:extLst>
              <a:ext uri="{FF2B5EF4-FFF2-40B4-BE49-F238E27FC236}">
                <a16:creationId xmlns:a16="http://schemas.microsoft.com/office/drawing/2014/main" id="{68BDC964-D370-4940-A5BF-633F7A4F8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246" y="1491042"/>
            <a:ext cx="2556746" cy="1643807"/>
          </a:xfrm>
          <a:prstGeom prst="ellipse">
            <a:avLst/>
          </a:prstGeom>
          <a:ln w="1905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B83ED3B-4539-4710-9C11-39BB8768F6F2}"/>
              </a:ext>
            </a:extLst>
          </p:cNvPr>
          <p:cNvSpPr txBox="1"/>
          <p:nvPr/>
        </p:nvSpPr>
        <p:spPr>
          <a:xfrm>
            <a:off x="3155892" y="1646364"/>
            <a:ext cx="8148679" cy="1169551"/>
          </a:xfrm>
          <a:prstGeom prst="rect">
            <a:avLst/>
          </a:prstGeom>
          <a:noFill/>
          <a:ln w="19050">
            <a:solidFill>
              <a:schemeClr val="tx1"/>
            </a:solidFill>
          </a:ln>
        </p:spPr>
        <p:txBody>
          <a:bodyPr wrap="square" rtlCol="0">
            <a:spAutoFit/>
          </a:bodyPr>
          <a:lstStyle/>
          <a:p>
            <a:r>
              <a:rPr lang="en-US" sz="1400" b="1"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Certified Lactation Counselor (CLC) Scholarships</a:t>
            </a:r>
          </a:p>
          <a:p>
            <a:pPr marL="285750" indent="-285750">
              <a:buFont typeface="Arial" panose="020B0604020202020204" pitchFamily="34" charset="0"/>
              <a:buChar char="•"/>
            </a:pPr>
            <a:r>
              <a:rPr lang="en-US" sz="14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Offered since Flex Program Year 1 (2018-2019)</a:t>
            </a:r>
          </a:p>
          <a:p>
            <a:pPr marL="285750" indent="-285750">
              <a:buFont typeface="Arial" panose="020B0604020202020204" pitchFamily="34" charset="0"/>
              <a:buChar char="•"/>
            </a:pPr>
            <a:r>
              <a:rPr lang="en-US" sz="14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35 applicants for 10 scholarships in FY22</a:t>
            </a:r>
          </a:p>
          <a:p>
            <a:pPr marL="285750" indent="-285750">
              <a:buFont typeface="Arial" panose="020B0604020202020204" pitchFamily="34" charset="0"/>
              <a:buChar char="•"/>
            </a:pPr>
            <a:r>
              <a:rPr lang="en-US" sz="14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number of CLCs at CAHs in Montana has increased substantially since the inception of this program in Y1. </a:t>
            </a:r>
          </a:p>
        </p:txBody>
      </p:sp>
      <p:pic>
        <p:nvPicPr>
          <p:cNvPr id="9" name="Picture 8">
            <a:extLst>
              <a:ext uri="{FF2B5EF4-FFF2-40B4-BE49-F238E27FC236}">
                <a16:creationId xmlns:a16="http://schemas.microsoft.com/office/drawing/2014/main" id="{D033F853-3146-43F2-A9A9-2BB3D14BA8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997" y="3344010"/>
            <a:ext cx="2557994" cy="1705099"/>
          </a:xfrm>
          <a:prstGeom prst="ellipse">
            <a:avLst/>
          </a:prstGeom>
          <a:ln w="127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a:extLst>
              <a:ext uri="{FF2B5EF4-FFF2-40B4-BE49-F238E27FC236}">
                <a16:creationId xmlns:a16="http://schemas.microsoft.com/office/drawing/2014/main" id="{14108CD0-BBC3-4CEB-B61B-4BBF3F7F5953}"/>
              </a:ext>
            </a:extLst>
          </p:cNvPr>
          <p:cNvSpPr txBox="1"/>
          <p:nvPr/>
        </p:nvSpPr>
        <p:spPr>
          <a:xfrm>
            <a:off x="3155892" y="3411729"/>
            <a:ext cx="8148679" cy="3293209"/>
          </a:xfrm>
          <a:prstGeom prst="rect">
            <a:avLst/>
          </a:prstGeom>
          <a:noFill/>
          <a:ln w="19050">
            <a:solidFill>
              <a:schemeClr val="tx1"/>
            </a:solidFill>
          </a:ln>
        </p:spPr>
        <p:txBody>
          <a:bodyPr wrap="square" rtlCol="0">
            <a:spAutoFit/>
          </a:bodyPr>
          <a:lstStyle/>
          <a:p>
            <a:r>
              <a:rPr lang="en-US" sz="1400" b="1"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Certified Lactation Counselor (CLC) Scholarships</a:t>
            </a:r>
          </a:p>
          <a:p>
            <a:r>
              <a:rPr lang="en-US" sz="14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An additional 5 scholarships for a total of 15 will be offered in FY23, and all 15 participants will be able to receive participant support to attend the annual breastfeeding collaborative.</a:t>
            </a:r>
          </a:p>
          <a:p>
            <a:endParaRPr lang="en-US" sz="14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endParaRPr>
          </a:p>
          <a:p>
            <a:r>
              <a:rPr lang="en-US" sz="14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DPHHS and Flex are happy to provide this valuable training to CAH staff. The results exceeded our 5-year goal of increasing the percentage of trained hospital nurses with clinical competency in breastfeeding support/lactation management to 50% after only 2 years.</a:t>
            </a:r>
          </a:p>
          <a:p>
            <a:endParaRPr lang="en-US" sz="14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endParaRPr>
          </a:p>
          <a:p>
            <a:r>
              <a:rPr lang="en-US" sz="1400" b="1"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Worksite Wellness</a:t>
            </a:r>
          </a:p>
          <a:p>
            <a:r>
              <a:rPr lang="en-US" dirty="0"/>
              <a:t>Worksite Wellness activity will continue coaching for 8 participating CAHs this year. Flex will provide an opportunity for each participating CAH to take advantage of additional funding for participation in Walk with Ease and Live Life well programs. </a:t>
            </a:r>
            <a:endParaRPr lang="en-US" sz="1400" b="1"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FB1A62D6-7D66-44F4-A14F-CDC99300BFED}"/>
              </a:ext>
            </a:extLst>
          </p:cNvPr>
          <p:cNvPicPr>
            <a:picLocks noChangeAspect="1"/>
          </p:cNvPicPr>
          <p:nvPr/>
        </p:nvPicPr>
        <p:blipFill>
          <a:blip r:embed="rId5"/>
          <a:stretch>
            <a:fillRect/>
          </a:stretch>
        </p:blipFill>
        <p:spPr>
          <a:xfrm>
            <a:off x="209549" y="5206852"/>
            <a:ext cx="2876807" cy="1050404"/>
          </a:xfrm>
          <a:prstGeom prst="rect">
            <a:avLst/>
          </a:prstGeom>
        </p:spPr>
      </p:pic>
    </p:spTree>
    <p:extLst>
      <p:ext uri="{BB962C8B-B14F-4D97-AF65-F5344CB8AC3E}">
        <p14:creationId xmlns:p14="http://schemas.microsoft.com/office/powerpoint/2010/main" val="1834840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0525" y="357188"/>
            <a:ext cx="10515600" cy="763587"/>
          </a:xfrm>
        </p:spPr>
        <p:txBody>
          <a:bodyPr>
            <a:normAutofit/>
          </a:bodyPr>
          <a:lstStyle/>
          <a:p>
            <a:r>
              <a:rPr lang="en-US" dirty="0">
                <a:solidFill>
                  <a:schemeClr val="accent1"/>
                </a:solidFill>
                <a:latin typeface="Bell MT" panose="02020503060305020303" pitchFamily="18" charset="0"/>
              </a:rPr>
              <a:t>Population Health &amp; Health Equity</a:t>
            </a:r>
          </a:p>
        </p:txBody>
      </p:sp>
      <p:pic>
        <p:nvPicPr>
          <p:cNvPr id="3" name="Picture 2">
            <a:extLst>
              <a:ext uri="{FF2B5EF4-FFF2-40B4-BE49-F238E27FC236}">
                <a16:creationId xmlns:a16="http://schemas.microsoft.com/office/drawing/2014/main" id="{0E6F2D99-97B2-46EB-93A2-A52E3A41C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121" y="1558423"/>
            <a:ext cx="2556746" cy="1643807"/>
          </a:xfrm>
          <a:prstGeom prst="ellipse">
            <a:avLst/>
          </a:prstGeom>
          <a:ln w="1905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a:extLst>
              <a:ext uri="{FF2B5EF4-FFF2-40B4-BE49-F238E27FC236}">
                <a16:creationId xmlns:a16="http://schemas.microsoft.com/office/drawing/2014/main" id="{100C8367-06BB-4FC4-A25F-088466770805}"/>
              </a:ext>
            </a:extLst>
          </p:cNvPr>
          <p:cNvSpPr txBox="1"/>
          <p:nvPr/>
        </p:nvSpPr>
        <p:spPr>
          <a:xfrm>
            <a:off x="3252144" y="1964827"/>
            <a:ext cx="8148679" cy="584775"/>
          </a:xfrm>
          <a:prstGeom prst="rect">
            <a:avLst/>
          </a:prstGeom>
          <a:noFill/>
          <a:ln w="19050">
            <a:solidFill>
              <a:schemeClr val="tx1"/>
            </a:solidFill>
          </a:ln>
        </p:spPr>
        <p:txBody>
          <a:bodyPr wrap="square" rtlCol="0">
            <a:spAutoFit/>
          </a:bodyPr>
          <a:lstStyle/>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Cross-state Collaboration on Social Drivers of Health (SDOH)</a:t>
            </a:r>
          </a:p>
          <a:p>
            <a:pPr marL="742950" lvl="1"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An “All you need to know” to get started on SDOH Screening</a:t>
            </a:r>
          </a:p>
        </p:txBody>
      </p:sp>
      <p:pic>
        <p:nvPicPr>
          <p:cNvPr id="5" name="Picture 4">
            <a:extLst>
              <a:ext uri="{FF2B5EF4-FFF2-40B4-BE49-F238E27FC236}">
                <a16:creationId xmlns:a16="http://schemas.microsoft.com/office/drawing/2014/main" id="{A4FF2340-6065-40B6-9359-62C439E6EA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873" y="3531594"/>
            <a:ext cx="2557994" cy="1705099"/>
          </a:xfrm>
          <a:prstGeom prst="ellipse">
            <a:avLst/>
          </a:prstGeom>
          <a:ln w="127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F2231BD9-8F79-43E7-8B7D-191E64586BB7}"/>
              </a:ext>
            </a:extLst>
          </p:cNvPr>
          <p:cNvSpPr txBox="1"/>
          <p:nvPr/>
        </p:nvSpPr>
        <p:spPr>
          <a:xfrm>
            <a:off x="3252144" y="3968644"/>
            <a:ext cx="8148679" cy="830997"/>
          </a:xfrm>
          <a:prstGeom prst="rect">
            <a:avLst/>
          </a:prstGeom>
          <a:noFill/>
          <a:ln w="19050">
            <a:solidFill>
              <a:schemeClr val="tx1"/>
            </a:solidFill>
          </a:ln>
        </p:spPr>
        <p:txBody>
          <a:bodyPr wrap="square" rtlCol="0">
            <a:spAutoFit/>
          </a:bodyPr>
          <a:lstStyle/>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SDOH Screening and Support Series – Cross State Collaboration with Idaho CAHs</a:t>
            </a:r>
          </a:p>
          <a:p>
            <a:pPr marL="285750" indent="-285750">
              <a:buFont typeface="Wingdings" panose="05000000000000000000" pitchFamily="2" charset="2"/>
              <a:buChar char="ü"/>
            </a:pPr>
            <a:r>
              <a:rPr lang="en-US" sz="16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Implementation Plan financial support – Applications in your packets</a:t>
            </a:r>
          </a:p>
        </p:txBody>
      </p:sp>
    </p:spTree>
    <p:extLst>
      <p:ext uri="{BB962C8B-B14F-4D97-AF65-F5344CB8AC3E}">
        <p14:creationId xmlns:p14="http://schemas.microsoft.com/office/powerpoint/2010/main" val="643858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6203-F7D0-45A0-9BE5-8712459CAE37}"/>
              </a:ext>
            </a:extLst>
          </p:cNvPr>
          <p:cNvSpPr>
            <a:spLocks noGrp="1"/>
          </p:cNvSpPr>
          <p:nvPr>
            <p:ph type="title"/>
          </p:nvPr>
        </p:nvSpPr>
        <p:spPr/>
        <p:txBody>
          <a:bodyPr/>
          <a:lstStyle/>
          <a:p>
            <a:r>
              <a:rPr lang="en-US" dirty="0"/>
              <a:t>Quality Measure Trends (MBQIP)</a:t>
            </a:r>
          </a:p>
        </p:txBody>
      </p:sp>
      <p:cxnSp>
        <p:nvCxnSpPr>
          <p:cNvPr id="6" name="Straight Connector 5">
            <a:extLst>
              <a:ext uri="{FF2B5EF4-FFF2-40B4-BE49-F238E27FC236}">
                <a16:creationId xmlns:a16="http://schemas.microsoft.com/office/drawing/2014/main" id="{30BBA018-D149-4741-BD24-E7993DCA3E40}"/>
              </a:ext>
            </a:extLst>
          </p:cNvPr>
          <p:cNvCxnSpPr/>
          <p:nvPr/>
        </p:nvCxnSpPr>
        <p:spPr>
          <a:xfrm>
            <a:off x="6934200" y="12525375"/>
            <a:ext cx="4105275" cy="0"/>
          </a:xfrm>
          <a:prstGeom prst="line">
            <a:avLst/>
          </a:prstGeom>
          <a:ln w="19050"/>
        </p:spPr>
        <p:style>
          <a:lnRef idx="1">
            <a:schemeClr val="dk1"/>
          </a:lnRef>
          <a:fillRef idx="0">
            <a:schemeClr val="dk1"/>
          </a:fillRef>
          <a:effectRef idx="0">
            <a:schemeClr val="dk1"/>
          </a:effectRef>
          <a:fontRef idx="minor">
            <a:schemeClr val="tx1"/>
          </a:fontRef>
        </p:style>
      </p:cxnSp>
      <p:graphicFrame>
        <p:nvGraphicFramePr>
          <p:cNvPr id="7" name="Chart 6">
            <a:extLst>
              <a:ext uri="{FF2B5EF4-FFF2-40B4-BE49-F238E27FC236}">
                <a16:creationId xmlns:a16="http://schemas.microsoft.com/office/drawing/2014/main" id="{BAF16E5C-8E9A-452A-96E8-FF78C0F91227}"/>
              </a:ext>
            </a:extLst>
          </p:cNvPr>
          <p:cNvGraphicFramePr>
            <a:graphicFrameLocks/>
          </p:cNvGraphicFramePr>
          <p:nvPr>
            <p:extLst>
              <p:ext uri="{D42A27DB-BD31-4B8C-83A1-F6EECF244321}">
                <p14:modId xmlns:p14="http://schemas.microsoft.com/office/powerpoint/2010/main" val="2464320694"/>
              </p:ext>
            </p:extLst>
          </p:nvPr>
        </p:nvGraphicFramePr>
        <p:xfrm>
          <a:off x="438150" y="1933574"/>
          <a:ext cx="5829300" cy="431482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30BBA018-D149-4741-BD24-E7993DCA3E40}"/>
              </a:ext>
            </a:extLst>
          </p:cNvPr>
          <p:cNvCxnSpPr/>
          <p:nvPr/>
        </p:nvCxnSpPr>
        <p:spPr>
          <a:xfrm>
            <a:off x="809625" y="2324100"/>
            <a:ext cx="523422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D619D0BE-72DE-4251-8A24-2D8B6F667057}"/>
              </a:ext>
            </a:extLst>
          </p:cNvPr>
          <p:cNvCxnSpPr>
            <a:cxnSpLocks/>
          </p:cNvCxnSpPr>
          <p:nvPr/>
        </p:nvCxnSpPr>
        <p:spPr>
          <a:xfrm flipV="1">
            <a:off x="6383041" y="2324100"/>
            <a:ext cx="0" cy="357187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4F22ADAB-D472-489A-9D00-BDC7D2FA47A0}"/>
              </a:ext>
            </a:extLst>
          </p:cNvPr>
          <p:cNvSpPr txBox="1"/>
          <p:nvPr/>
        </p:nvSpPr>
        <p:spPr>
          <a:xfrm>
            <a:off x="7353300" y="2324100"/>
            <a:ext cx="4400550" cy="2585323"/>
          </a:xfrm>
          <a:prstGeom prst="rect">
            <a:avLst/>
          </a:prstGeom>
          <a:noFill/>
        </p:spPr>
        <p:txBody>
          <a:bodyPr wrap="square" rtlCol="0">
            <a:spAutoFit/>
          </a:bodyPr>
          <a:lstStyle/>
          <a:p>
            <a:r>
              <a:rPr lang="en-US" dirty="0"/>
              <a:t>Benchmark: 100%</a:t>
            </a:r>
          </a:p>
          <a:p>
            <a:endParaRPr lang="en-US" dirty="0"/>
          </a:p>
          <a:p>
            <a:r>
              <a:rPr lang="en-US" dirty="0"/>
              <a:t>Trend: Higher is better</a:t>
            </a:r>
          </a:p>
          <a:p>
            <a:endParaRPr lang="en-US" dirty="0"/>
          </a:p>
          <a:p>
            <a:r>
              <a:rPr lang="en-US" dirty="0"/>
              <a:t>The most common missed elements are:</a:t>
            </a:r>
          </a:p>
          <a:p>
            <a:pPr marL="742950" lvl="1" indent="-285750">
              <a:buFont typeface="Arial" panose="020B0604020202020204" pitchFamily="34" charset="0"/>
              <a:buChar char="•"/>
            </a:pPr>
            <a:r>
              <a:rPr lang="en-US" dirty="0"/>
              <a:t>Home Medications (89% Avg)</a:t>
            </a:r>
          </a:p>
          <a:p>
            <a:pPr marL="742950" lvl="1" indent="-285750">
              <a:buFont typeface="Arial" panose="020B0604020202020204" pitchFamily="34" charset="0"/>
              <a:buChar char="•"/>
            </a:pPr>
            <a:r>
              <a:rPr lang="en-US" dirty="0"/>
              <a:t>Allergies/Reactions (90% Avg)</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754849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6203-F7D0-45A0-9BE5-8712459CAE37}"/>
              </a:ext>
            </a:extLst>
          </p:cNvPr>
          <p:cNvSpPr>
            <a:spLocks noGrp="1"/>
          </p:cNvSpPr>
          <p:nvPr>
            <p:ph type="title"/>
          </p:nvPr>
        </p:nvSpPr>
        <p:spPr/>
        <p:txBody>
          <a:bodyPr/>
          <a:lstStyle/>
          <a:p>
            <a:r>
              <a:rPr lang="en-US" dirty="0"/>
              <a:t>Quality Measure Trends (MBQIP)</a:t>
            </a:r>
          </a:p>
        </p:txBody>
      </p:sp>
      <p:cxnSp>
        <p:nvCxnSpPr>
          <p:cNvPr id="6" name="Straight Connector 5">
            <a:extLst>
              <a:ext uri="{FF2B5EF4-FFF2-40B4-BE49-F238E27FC236}">
                <a16:creationId xmlns:a16="http://schemas.microsoft.com/office/drawing/2014/main" id="{30BBA018-D149-4741-BD24-E7993DCA3E40}"/>
              </a:ext>
            </a:extLst>
          </p:cNvPr>
          <p:cNvCxnSpPr/>
          <p:nvPr/>
        </p:nvCxnSpPr>
        <p:spPr>
          <a:xfrm>
            <a:off x="6934200" y="12525375"/>
            <a:ext cx="4105275"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4F22ADAB-D472-489A-9D00-BDC7D2FA47A0}"/>
              </a:ext>
            </a:extLst>
          </p:cNvPr>
          <p:cNvSpPr txBox="1"/>
          <p:nvPr/>
        </p:nvSpPr>
        <p:spPr>
          <a:xfrm>
            <a:off x="7353300" y="2324100"/>
            <a:ext cx="4400550" cy="2585323"/>
          </a:xfrm>
          <a:prstGeom prst="rect">
            <a:avLst/>
          </a:prstGeom>
          <a:noFill/>
        </p:spPr>
        <p:txBody>
          <a:bodyPr wrap="square" rtlCol="0">
            <a:spAutoFit/>
          </a:bodyPr>
          <a:lstStyle/>
          <a:p>
            <a:r>
              <a:rPr lang="en-US" dirty="0"/>
              <a:t>Benchmark: 100%</a:t>
            </a:r>
          </a:p>
          <a:p>
            <a:endParaRPr lang="en-US" dirty="0"/>
          </a:p>
          <a:p>
            <a:r>
              <a:rPr lang="en-US" dirty="0"/>
              <a:t>Trend: Higher is better</a:t>
            </a:r>
          </a:p>
          <a:p>
            <a:endParaRPr lang="en-US" dirty="0"/>
          </a:p>
          <a:p>
            <a:r>
              <a:rPr lang="en-US" dirty="0"/>
              <a:t>The most common missed elements are:</a:t>
            </a:r>
          </a:p>
          <a:p>
            <a:pPr marL="742950" lvl="1" indent="-285750">
              <a:buFont typeface="Arial" panose="020B0604020202020204" pitchFamily="34" charset="0"/>
              <a:buChar char="•"/>
            </a:pPr>
            <a:r>
              <a:rPr lang="en-US" dirty="0"/>
              <a:t>Drug Expertise</a:t>
            </a:r>
          </a:p>
          <a:p>
            <a:pPr marL="742950" lvl="1" indent="-285750">
              <a:buFont typeface="Arial" panose="020B0604020202020204" pitchFamily="34" charset="0"/>
              <a:buChar char="•"/>
            </a:pPr>
            <a:r>
              <a:rPr lang="en-US" dirty="0"/>
              <a:t>Tracking</a:t>
            </a:r>
          </a:p>
          <a:p>
            <a:pPr marL="285750" indent="-285750">
              <a:buFont typeface="Arial" panose="020B0604020202020204" pitchFamily="34" charset="0"/>
              <a:buChar char="•"/>
            </a:pPr>
            <a:endParaRPr lang="en-US" dirty="0"/>
          </a:p>
          <a:p>
            <a:endParaRPr lang="en-US" dirty="0"/>
          </a:p>
        </p:txBody>
      </p:sp>
      <p:graphicFrame>
        <p:nvGraphicFramePr>
          <p:cNvPr id="10" name="Chart 9">
            <a:extLst>
              <a:ext uri="{FF2B5EF4-FFF2-40B4-BE49-F238E27FC236}">
                <a16:creationId xmlns:a16="http://schemas.microsoft.com/office/drawing/2014/main" id="{2F1FE5DB-8C10-4575-82EC-19C30F81ED5B}"/>
              </a:ext>
            </a:extLst>
          </p:cNvPr>
          <p:cNvGraphicFramePr>
            <a:graphicFrameLocks/>
          </p:cNvGraphicFramePr>
          <p:nvPr>
            <p:extLst>
              <p:ext uri="{D42A27DB-BD31-4B8C-83A1-F6EECF244321}">
                <p14:modId xmlns:p14="http://schemas.microsoft.com/office/powerpoint/2010/main" val="2805953981"/>
              </p:ext>
            </p:extLst>
          </p:nvPr>
        </p:nvGraphicFramePr>
        <p:xfrm>
          <a:off x="575894" y="2057399"/>
          <a:ext cx="6015406" cy="4676775"/>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a:extLst>
              <a:ext uri="{FF2B5EF4-FFF2-40B4-BE49-F238E27FC236}">
                <a16:creationId xmlns:a16="http://schemas.microsoft.com/office/drawing/2014/main" id="{2A529DA8-72CE-4272-8A66-A4503F7216CF}"/>
              </a:ext>
            </a:extLst>
          </p:cNvPr>
          <p:cNvCxnSpPr/>
          <p:nvPr/>
        </p:nvCxnSpPr>
        <p:spPr>
          <a:xfrm>
            <a:off x="937844" y="2419350"/>
            <a:ext cx="540133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E13D2B57-BD87-47DC-83E3-C4FA2ADC6982}"/>
              </a:ext>
            </a:extLst>
          </p:cNvPr>
          <p:cNvCxnSpPr>
            <a:cxnSpLocks/>
          </p:cNvCxnSpPr>
          <p:nvPr/>
        </p:nvCxnSpPr>
        <p:spPr>
          <a:xfrm flipV="1">
            <a:off x="6726108" y="2405061"/>
            <a:ext cx="0" cy="39814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40373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0BBA018-D149-4741-BD24-E7993DCA3E40}"/>
              </a:ext>
            </a:extLst>
          </p:cNvPr>
          <p:cNvCxnSpPr/>
          <p:nvPr/>
        </p:nvCxnSpPr>
        <p:spPr>
          <a:xfrm>
            <a:off x="6934200" y="12525375"/>
            <a:ext cx="4105275"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4F22ADAB-D472-489A-9D00-BDC7D2FA47A0}"/>
              </a:ext>
            </a:extLst>
          </p:cNvPr>
          <p:cNvSpPr txBox="1"/>
          <p:nvPr/>
        </p:nvSpPr>
        <p:spPr>
          <a:xfrm>
            <a:off x="7353300" y="2324100"/>
            <a:ext cx="4400550" cy="1754326"/>
          </a:xfrm>
          <a:prstGeom prst="rect">
            <a:avLst/>
          </a:prstGeom>
          <a:noFill/>
        </p:spPr>
        <p:txBody>
          <a:bodyPr wrap="square" rtlCol="0">
            <a:spAutoFit/>
          </a:bodyPr>
          <a:lstStyle/>
          <a:p>
            <a:r>
              <a:rPr lang="en-US" dirty="0"/>
              <a:t>Benchmark: 100%</a:t>
            </a:r>
          </a:p>
          <a:p>
            <a:endParaRPr lang="en-US" dirty="0"/>
          </a:p>
          <a:p>
            <a:r>
              <a:rPr lang="en-US" dirty="0"/>
              <a:t>Trend: Higher is better</a:t>
            </a:r>
          </a:p>
          <a:p>
            <a:endParaRPr lang="en-US" dirty="0"/>
          </a:p>
          <a:p>
            <a:endParaRPr lang="en-US" dirty="0"/>
          </a:p>
          <a:p>
            <a:endParaRPr lang="en-US" dirty="0"/>
          </a:p>
        </p:txBody>
      </p:sp>
      <p:graphicFrame>
        <p:nvGraphicFramePr>
          <p:cNvPr id="10" name="Chart 9">
            <a:extLst>
              <a:ext uri="{FF2B5EF4-FFF2-40B4-BE49-F238E27FC236}">
                <a16:creationId xmlns:a16="http://schemas.microsoft.com/office/drawing/2014/main" id="{C6CC04A6-98D4-4BE0-A0F2-344DBB50D5A4}"/>
              </a:ext>
            </a:extLst>
          </p:cNvPr>
          <p:cNvGraphicFramePr>
            <a:graphicFrameLocks/>
          </p:cNvGraphicFramePr>
          <p:nvPr>
            <p:extLst>
              <p:ext uri="{D42A27DB-BD31-4B8C-83A1-F6EECF244321}">
                <p14:modId xmlns:p14="http://schemas.microsoft.com/office/powerpoint/2010/main" val="2815395015"/>
              </p:ext>
            </p:extLst>
          </p:nvPr>
        </p:nvGraphicFramePr>
        <p:xfrm>
          <a:off x="438150" y="2166222"/>
          <a:ext cx="5657850" cy="4177427"/>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Arrow Connector 10">
            <a:extLst>
              <a:ext uri="{FF2B5EF4-FFF2-40B4-BE49-F238E27FC236}">
                <a16:creationId xmlns:a16="http://schemas.microsoft.com/office/drawing/2014/main" id="{30FD3CFF-D274-491B-8D0B-9E1A126661B4}"/>
              </a:ext>
            </a:extLst>
          </p:cNvPr>
          <p:cNvCxnSpPr>
            <a:cxnSpLocks/>
          </p:cNvCxnSpPr>
          <p:nvPr/>
        </p:nvCxnSpPr>
        <p:spPr>
          <a:xfrm flipV="1">
            <a:off x="6210301" y="2630922"/>
            <a:ext cx="0" cy="324802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Title 1">
            <a:extLst>
              <a:ext uri="{FF2B5EF4-FFF2-40B4-BE49-F238E27FC236}">
                <a16:creationId xmlns:a16="http://schemas.microsoft.com/office/drawing/2014/main" id="{7CD5EEB6-78FE-4966-9A55-24134FE8E950}"/>
              </a:ext>
            </a:extLst>
          </p:cNvPr>
          <p:cNvSpPr>
            <a:spLocks noGrp="1"/>
          </p:cNvSpPr>
          <p:nvPr>
            <p:ph type="title"/>
          </p:nvPr>
        </p:nvSpPr>
        <p:spPr>
          <a:xfrm>
            <a:off x="576263" y="730250"/>
            <a:ext cx="11029950" cy="987425"/>
          </a:xfrm>
        </p:spPr>
        <p:txBody>
          <a:bodyPr>
            <a:normAutofit/>
          </a:bodyPr>
          <a:lstStyle/>
          <a:p>
            <a:r>
              <a:rPr lang="en-US" dirty="0"/>
              <a:t>Quality Measure Trends (MBQIP)</a:t>
            </a:r>
          </a:p>
        </p:txBody>
      </p:sp>
    </p:spTree>
    <p:extLst>
      <p:ext uri="{BB962C8B-B14F-4D97-AF65-F5344CB8AC3E}">
        <p14:creationId xmlns:p14="http://schemas.microsoft.com/office/powerpoint/2010/main" val="2182584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0BBA018-D149-4741-BD24-E7993DCA3E40}"/>
              </a:ext>
            </a:extLst>
          </p:cNvPr>
          <p:cNvCxnSpPr/>
          <p:nvPr/>
        </p:nvCxnSpPr>
        <p:spPr>
          <a:xfrm>
            <a:off x="6934200" y="12525375"/>
            <a:ext cx="4105275"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4F22ADAB-D472-489A-9D00-BDC7D2FA47A0}"/>
              </a:ext>
            </a:extLst>
          </p:cNvPr>
          <p:cNvSpPr txBox="1"/>
          <p:nvPr/>
        </p:nvSpPr>
        <p:spPr>
          <a:xfrm>
            <a:off x="7353300" y="2324100"/>
            <a:ext cx="4400550" cy="1754326"/>
          </a:xfrm>
          <a:prstGeom prst="rect">
            <a:avLst/>
          </a:prstGeom>
          <a:noFill/>
        </p:spPr>
        <p:txBody>
          <a:bodyPr wrap="square" rtlCol="0">
            <a:spAutoFit/>
          </a:bodyPr>
          <a:lstStyle/>
          <a:p>
            <a:r>
              <a:rPr lang="en-US" dirty="0"/>
              <a:t>Benchmark: 84 Minutes</a:t>
            </a:r>
          </a:p>
          <a:p>
            <a:endParaRPr lang="en-US" dirty="0"/>
          </a:p>
          <a:p>
            <a:r>
              <a:rPr lang="en-US" dirty="0"/>
              <a:t>Trend: Lower is better</a:t>
            </a:r>
          </a:p>
          <a:p>
            <a:endParaRPr lang="en-US" dirty="0"/>
          </a:p>
          <a:p>
            <a:endParaRPr lang="en-US" dirty="0"/>
          </a:p>
          <a:p>
            <a:endParaRPr lang="en-US" dirty="0"/>
          </a:p>
        </p:txBody>
      </p:sp>
      <p:graphicFrame>
        <p:nvGraphicFramePr>
          <p:cNvPr id="16" name="Chart 15">
            <a:extLst>
              <a:ext uri="{FF2B5EF4-FFF2-40B4-BE49-F238E27FC236}">
                <a16:creationId xmlns:a16="http://schemas.microsoft.com/office/drawing/2014/main" id="{72CFDD56-1A96-4F7F-8426-26371CE323E2}"/>
              </a:ext>
            </a:extLst>
          </p:cNvPr>
          <p:cNvGraphicFramePr>
            <a:graphicFrameLocks/>
          </p:cNvGraphicFramePr>
          <p:nvPr>
            <p:extLst>
              <p:ext uri="{D42A27DB-BD31-4B8C-83A1-F6EECF244321}">
                <p14:modId xmlns:p14="http://schemas.microsoft.com/office/powerpoint/2010/main" val="2087466562"/>
              </p:ext>
            </p:extLst>
          </p:nvPr>
        </p:nvGraphicFramePr>
        <p:xfrm>
          <a:off x="438150" y="2171699"/>
          <a:ext cx="5657850" cy="3743309"/>
        </p:xfrm>
        <a:graphic>
          <a:graphicData uri="http://schemas.openxmlformats.org/drawingml/2006/chart">
            <c:chart xmlns:c="http://schemas.openxmlformats.org/drawingml/2006/chart" xmlns:r="http://schemas.openxmlformats.org/officeDocument/2006/relationships" r:id="rId2"/>
          </a:graphicData>
        </a:graphic>
      </p:graphicFrame>
      <p:cxnSp>
        <p:nvCxnSpPr>
          <p:cNvPr id="18" name="Straight Arrow Connector 17">
            <a:extLst>
              <a:ext uri="{FF2B5EF4-FFF2-40B4-BE49-F238E27FC236}">
                <a16:creationId xmlns:a16="http://schemas.microsoft.com/office/drawing/2014/main" id="{354FD2DD-B3A9-4F67-A6F7-E08F4EE7B6B7}"/>
              </a:ext>
            </a:extLst>
          </p:cNvPr>
          <p:cNvCxnSpPr>
            <a:cxnSpLocks/>
          </p:cNvCxnSpPr>
          <p:nvPr/>
        </p:nvCxnSpPr>
        <p:spPr>
          <a:xfrm>
            <a:off x="6087398" y="2867025"/>
            <a:ext cx="24631" cy="279558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9" name="Title 1">
            <a:extLst>
              <a:ext uri="{FF2B5EF4-FFF2-40B4-BE49-F238E27FC236}">
                <a16:creationId xmlns:a16="http://schemas.microsoft.com/office/drawing/2014/main" id="{1F17EF45-10A0-4149-83AC-2C842FE263B1}"/>
              </a:ext>
            </a:extLst>
          </p:cNvPr>
          <p:cNvSpPr>
            <a:spLocks noGrp="1"/>
          </p:cNvSpPr>
          <p:nvPr>
            <p:ph type="title"/>
          </p:nvPr>
        </p:nvSpPr>
        <p:spPr>
          <a:xfrm>
            <a:off x="576263" y="730250"/>
            <a:ext cx="11029950" cy="987425"/>
          </a:xfrm>
        </p:spPr>
        <p:txBody>
          <a:bodyPr>
            <a:normAutofit/>
          </a:bodyPr>
          <a:lstStyle/>
          <a:p>
            <a:r>
              <a:rPr lang="en-US" dirty="0"/>
              <a:t>Quality Measure Trends (MBQIP)</a:t>
            </a:r>
          </a:p>
        </p:txBody>
      </p:sp>
    </p:spTree>
    <p:extLst>
      <p:ext uri="{BB962C8B-B14F-4D97-AF65-F5344CB8AC3E}">
        <p14:creationId xmlns:p14="http://schemas.microsoft.com/office/powerpoint/2010/main" val="1014364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F22ADAB-D472-489A-9D00-BDC7D2FA47A0}"/>
              </a:ext>
            </a:extLst>
          </p:cNvPr>
          <p:cNvSpPr txBox="1"/>
          <p:nvPr/>
        </p:nvSpPr>
        <p:spPr>
          <a:xfrm>
            <a:off x="7353300" y="2324100"/>
            <a:ext cx="4400550" cy="1754326"/>
          </a:xfrm>
          <a:prstGeom prst="rect">
            <a:avLst/>
          </a:prstGeom>
          <a:noFill/>
        </p:spPr>
        <p:txBody>
          <a:bodyPr wrap="square" rtlCol="0">
            <a:spAutoFit/>
          </a:bodyPr>
          <a:lstStyle/>
          <a:p>
            <a:r>
              <a:rPr lang="en-US" dirty="0"/>
              <a:t>Benchmark: 100% </a:t>
            </a:r>
          </a:p>
          <a:p>
            <a:endParaRPr lang="en-US" dirty="0"/>
          </a:p>
          <a:p>
            <a:r>
              <a:rPr lang="en-US" dirty="0"/>
              <a:t>Trend: Higher is better</a:t>
            </a:r>
          </a:p>
          <a:p>
            <a:endParaRPr lang="en-US" dirty="0"/>
          </a:p>
          <a:p>
            <a:endParaRPr lang="en-US" dirty="0"/>
          </a:p>
          <a:p>
            <a:endParaRPr lang="en-US" dirty="0"/>
          </a:p>
        </p:txBody>
      </p:sp>
      <p:graphicFrame>
        <p:nvGraphicFramePr>
          <p:cNvPr id="8" name="Chart 7">
            <a:extLst>
              <a:ext uri="{FF2B5EF4-FFF2-40B4-BE49-F238E27FC236}">
                <a16:creationId xmlns:a16="http://schemas.microsoft.com/office/drawing/2014/main" id="{744D8A4F-C2C1-4D89-8C8D-751007404DD8}"/>
              </a:ext>
            </a:extLst>
          </p:cNvPr>
          <p:cNvGraphicFramePr>
            <a:graphicFrameLocks/>
          </p:cNvGraphicFramePr>
          <p:nvPr>
            <p:extLst>
              <p:ext uri="{D42A27DB-BD31-4B8C-83A1-F6EECF244321}">
                <p14:modId xmlns:p14="http://schemas.microsoft.com/office/powerpoint/2010/main" val="4002248137"/>
              </p:ext>
            </p:extLst>
          </p:nvPr>
        </p:nvGraphicFramePr>
        <p:xfrm>
          <a:off x="397424" y="2190749"/>
          <a:ext cx="5698576" cy="4076657"/>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a:extLst>
              <a:ext uri="{FF2B5EF4-FFF2-40B4-BE49-F238E27FC236}">
                <a16:creationId xmlns:a16="http://schemas.microsoft.com/office/drawing/2014/main" id="{8E2E4CB9-405E-49C9-83FB-AB6D8B6A0A93}"/>
              </a:ext>
            </a:extLst>
          </p:cNvPr>
          <p:cNvCxnSpPr/>
          <p:nvPr/>
        </p:nvCxnSpPr>
        <p:spPr>
          <a:xfrm>
            <a:off x="753024" y="2789238"/>
            <a:ext cx="511684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DE81FE90-636C-4A80-9E21-52B047C712A7}"/>
              </a:ext>
            </a:extLst>
          </p:cNvPr>
          <p:cNvCxnSpPr>
            <a:cxnSpLocks/>
          </p:cNvCxnSpPr>
          <p:nvPr/>
        </p:nvCxnSpPr>
        <p:spPr>
          <a:xfrm flipV="1">
            <a:off x="6290463" y="2789239"/>
            <a:ext cx="0" cy="317341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2600EC12-7A43-4B1B-8C43-3DF41498E126}"/>
              </a:ext>
            </a:extLst>
          </p:cNvPr>
          <p:cNvSpPr txBox="1">
            <a:spLocks/>
          </p:cNvSpPr>
          <p:nvPr/>
        </p:nvSpPr>
        <p:spPr>
          <a:xfrm>
            <a:off x="616499" y="1214484"/>
            <a:ext cx="6393901" cy="576216"/>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Quality Measure Trends (MBQIP)</a:t>
            </a:r>
            <a:endParaRPr lang="en-US" dirty="0"/>
          </a:p>
        </p:txBody>
      </p:sp>
    </p:spTree>
    <p:extLst>
      <p:ext uri="{BB962C8B-B14F-4D97-AF65-F5344CB8AC3E}">
        <p14:creationId xmlns:p14="http://schemas.microsoft.com/office/powerpoint/2010/main" val="2876197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6203-F7D0-45A0-9BE5-8712459CAE37}"/>
              </a:ext>
            </a:extLst>
          </p:cNvPr>
          <p:cNvSpPr>
            <a:spLocks noGrp="1"/>
          </p:cNvSpPr>
          <p:nvPr>
            <p:ph type="title"/>
          </p:nvPr>
        </p:nvSpPr>
        <p:spPr>
          <a:xfrm>
            <a:off x="616499" y="1214484"/>
            <a:ext cx="6393901" cy="576216"/>
          </a:xfrm>
        </p:spPr>
        <p:txBody>
          <a:bodyPr>
            <a:normAutofit/>
          </a:bodyPr>
          <a:lstStyle/>
          <a:p>
            <a:r>
              <a:rPr lang="en-US" dirty="0"/>
              <a:t>Quality Measure Trends (MBQIP)</a:t>
            </a:r>
          </a:p>
        </p:txBody>
      </p:sp>
      <p:sp>
        <p:nvSpPr>
          <p:cNvPr id="13" name="TextBox 12">
            <a:extLst>
              <a:ext uri="{FF2B5EF4-FFF2-40B4-BE49-F238E27FC236}">
                <a16:creationId xmlns:a16="http://schemas.microsoft.com/office/drawing/2014/main" id="{4F22ADAB-D472-489A-9D00-BDC7D2FA47A0}"/>
              </a:ext>
            </a:extLst>
          </p:cNvPr>
          <p:cNvSpPr txBox="1"/>
          <p:nvPr/>
        </p:nvSpPr>
        <p:spPr>
          <a:xfrm>
            <a:off x="7353300" y="2324100"/>
            <a:ext cx="4400550" cy="1754326"/>
          </a:xfrm>
          <a:prstGeom prst="rect">
            <a:avLst/>
          </a:prstGeom>
          <a:noFill/>
        </p:spPr>
        <p:txBody>
          <a:bodyPr wrap="square" rtlCol="0">
            <a:spAutoFit/>
          </a:bodyPr>
          <a:lstStyle/>
          <a:p>
            <a:r>
              <a:rPr lang="en-US" dirty="0"/>
              <a:t>Benchmark: 36 Minutes</a:t>
            </a:r>
          </a:p>
          <a:p>
            <a:endParaRPr lang="en-US" dirty="0"/>
          </a:p>
          <a:p>
            <a:r>
              <a:rPr lang="en-US" dirty="0"/>
              <a:t>Trend: Lower is better</a:t>
            </a:r>
          </a:p>
          <a:p>
            <a:endParaRPr lang="en-US" dirty="0"/>
          </a:p>
          <a:p>
            <a:endParaRPr lang="en-US" dirty="0"/>
          </a:p>
          <a:p>
            <a:endParaRPr lang="en-US" dirty="0"/>
          </a:p>
        </p:txBody>
      </p:sp>
      <p:graphicFrame>
        <p:nvGraphicFramePr>
          <p:cNvPr id="7" name="Chart 6">
            <a:extLst>
              <a:ext uri="{FF2B5EF4-FFF2-40B4-BE49-F238E27FC236}">
                <a16:creationId xmlns:a16="http://schemas.microsoft.com/office/drawing/2014/main" id="{9E242A37-8678-4235-9ECD-888F29D32B09}"/>
              </a:ext>
            </a:extLst>
          </p:cNvPr>
          <p:cNvGraphicFramePr>
            <a:graphicFrameLocks/>
          </p:cNvGraphicFramePr>
          <p:nvPr>
            <p:extLst>
              <p:ext uri="{D42A27DB-BD31-4B8C-83A1-F6EECF244321}">
                <p14:modId xmlns:p14="http://schemas.microsoft.com/office/powerpoint/2010/main" val="2716046787"/>
              </p:ext>
            </p:extLst>
          </p:nvPr>
        </p:nvGraphicFramePr>
        <p:xfrm>
          <a:off x="438150" y="2171699"/>
          <a:ext cx="5657850" cy="3952831"/>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90876305-8CB2-4CEF-85DC-3000A5BC4D29}"/>
              </a:ext>
            </a:extLst>
          </p:cNvPr>
          <p:cNvCxnSpPr>
            <a:cxnSpLocks/>
          </p:cNvCxnSpPr>
          <p:nvPr/>
        </p:nvCxnSpPr>
        <p:spPr>
          <a:xfrm>
            <a:off x="828675" y="5167313"/>
            <a:ext cx="507682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4E491312-EE2F-452E-B3F7-8D13A4BFF68A}"/>
              </a:ext>
            </a:extLst>
          </p:cNvPr>
          <p:cNvCxnSpPr>
            <a:cxnSpLocks/>
          </p:cNvCxnSpPr>
          <p:nvPr/>
        </p:nvCxnSpPr>
        <p:spPr>
          <a:xfrm>
            <a:off x="6087398" y="2867025"/>
            <a:ext cx="24631" cy="279558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9158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6203-F7D0-45A0-9BE5-8712459CAE37}"/>
              </a:ext>
            </a:extLst>
          </p:cNvPr>
          <p:cNvSpPr>
            <a:spLocks noGrp="1"/>
          </p:cNvSpPr>
          <p:nvPr>
            <p:ph type="title"/>
          </p:nvPr>
        </p:nvSpPr>
        <p:spPr/>
        <p:txBody>
          <a:bodyPr/>
          <a:lstStyle/>
          <a:p>
            <a:r>
              <a:rPr lang="en-US" dirty="0"/>
              <a:t>Quality Measure Trends (HQIC)</a:t>
            </a:r>
          </a:p>
        </p:txBody>
      </p:sp>
      <p:pic>
        <p:nvPicPr>
          <p:cNvPr id="4" name="Picture 3">
            <a:extLst>
              <a:ext uri="{FF2B5EF4-FFF2-40B4-BE49-F238E27FC236}">
                <a16:creationId xmlns:a16="http://schemas.microsoft.com/office/drawing/2014/main" id="{910C0D47-797E-4880-A162-ED2229A68C97}"/>
              </a:ext>
            </a:extLst>
          </p:cNvPr>
          <p:cNvPicPr>
            <a:picLocks noChangeAspect="1"/>
          </p:cNvPicPr>
          <p:nvPr/>
        </p:nvPicPr>
        <p:blipFill>
          <a:blip r:embed="rId2"/>
          <a:stretch>
            <a:fillRect/>
          </a:stretch>
        </p:blipFill>
        <p:spPr>
          <a:xfrm>
            <a:off x="432853" y="2071688"/>
            <a:ext cx="11410844" cy="2376488"/>
          </a:xfrm>
          <a:prstGeom prst="rect">
            <a:avLst/>
          </a:prstGeom>
        </p:spPr>
      </p:pic>
      <p:sp>
        <p:nvSpPr>
          <p:cNvPr id="6" name="TextBox 5">
            <a:extLst>
              <a:ext uri="{FF2B5EF4-FFF2-40B4-BE49-F238E27FC236}">
                <a16:creationId xmlns:a16="http://schemas.microsoft.com/office/drawing/2014/main" id="{F21C8CDF-EE97-4D1F-BBE2-D828D200FBC9}"/>
              </a:ext>
            </a:extLst>
          </p:cNvPr>
          <p:cNvSpPr txBox="1"/>
          <p:nvPr/>
        </p:nvSpPr>
        <p:spPr>
          <a:xfrm>
            <a:off x="432853" y="4638496"/>
            <a:ext cx="3462706" cy="1292662"/>
          </a:xfrm>
          <a:prstGeom prst="rect">
            <a:avLst/>
          </a:prstGeom>
          <a:noFill/>
        </p:spPr>
        <p:txBody>
          <a:bodyPr wrap="square" rtlCol="0">
            <a:spAutoFit/>
          </a:bodyPr>
          <a:lstStyle/>
          <a:p>
            <a:r>
              <a:rPr lang="en-US" dirty="0"/>
              <a:t>Trend: Lower is better</a:t>
            </a:r>
          </a:p>
          <a:p>
            <a:endParaRPr lang="en-US" dirty="0"/>
          </a:p>
          <a:p>
            <a:r>
              <a:rPr lang="en-US" sz="1400" i="1" dirty="0"/>
              <a:t>Orange: State Baseline</a:t>
            </a:r>
          </a:p>
          <a:p>
            <a:r>
              <a:rPr lang="en-US" sz="1400" i="1" dirty="0"/>
              <a:t>Blue: State Performance</a:t>
            </a:r>
          </a:p>
          <a:p>
            <a:r>
              <a:rPr lang="en-US" sz="1400" i="1" dirty="0"/>
              <a:t>Gray: HQIC CAHS</a:t>
            </a:r>
          </a:p>
        </p:txBody>
      </p:sp>
    </p:spTree>
    <p:extLst>
      <p:ext uri="{BB962C8B-B14F-4D97-AF65-F5344CB8AC3E}">
        <p14:creationId xmlns:p14="http://schemas.microsoft.com/office/powerpoint/2010/main" val="3980573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135C-A919-485B-BF33-2D35C7B2B88F}"/>
              </a:ext>
            </a:extLst>
          </p:cNvPr>
          <p:cNvSpPr>
            <a:spLocks noGrp="1"/>
          </p:cNvSpPr>
          <p:nvPr>
            <p:ph type="title"/>
          </p:nvPr>
        </p:nvSpPr>
        <p:spPr/>
        <p:txBody>
          <a:bodyPr/>
          <a:lstStyle/>
          <a:p>
            <a:r>
              <a:rPr lang="en-US" dirty="0"/>
              <a:t>Today’s Agenda</a:t>
            </a:r>
          </a:p>
        </p:txBody>
      </p:sp>
      <p:sp>
        <p:nvSpPr>
          <p:cNvPr id="3" name="Subtitle 2">
            <a:extLst>
              <a:ext uri="{FF2B5EF4-FFF2-40B4-BE49-F238E27FC236}">
                <a16:creationId xmlns:a16="http://schemas.microsoft.com/office/drawing/2014/main" id="{F08F0661-A621-4A4A-AC2F-B4C3E7FD64B8}"/>
              </a:ext>
            </a:extLst>
          </p:cNvPr>
          <p:cNvSpPr>
            <a:spLocks noGrp="1"/>
          </p:cNvSpPr>
          <p:nvPr>
            <p:ph idx="1"/>
          </p:nvPr>
        </p:nvSpPr>
        <p:spPr/>
        <p:txBody>
          <a:bodyPr/>
          <a:lstStyle/>
          <a:p>
            <a:r>
              <a:rPr lang="en-US" dirty="0"/>
              <a:t>MHREF Quality Programs Overview &amp; Update</a:t>
            </a:r>
          </a:p>
          <a:p>
            <a:r>
              <a:rPr lang="en-US" dirty="0"/>
              <a:t>New MBQIP Measures</a:t>
            </a:r>
          </a:p>
          <a:p>
            <a:r>
              <a:rPr lang="en-US" dirty="0"/>
              <a:t>Social Drivers of Health (SDOH) Screening</a:t>
            </a:r>
          </a:p>
          <a:p>
            <a:r>
              <a:rPr lang="en-US" dirty="0"/>
              <a:t>Awards &amp; Lunch</a:t>
            </a:r>
          </a:p>
          <a:p>
            <a:r>
              <a:rPr lang="en-US" dirty="0"/>
              <a:t>QAPI Engagement</a:t>
            </a:r>
          </a:p>
          <a:p>
            <a:r>
              <a:rPr lang="en-US" dirty="0"/>
              <a:t>QI Showcases</a:t>
            </a:r>
          </a:p>
          <a:p>
            <a:r>
              <a:rPr lang="en-US" dirty="0"/>
              <a:t>Open Discussion Time</a:t>
            </a:r>
          </a:p>
          <a:p>
            <a:endParaRPr lang="en-US" dirty="0"/>
          </a:p>
        </p:txBody>
      </p:sp>
    </p:spTree>
    <p:extLst>
      <p:ext uri="{BB962C8B-B14F-4D97-AF65-F5344CB8AC3E}">
        <p14:creationId xmlns:p14="http://schemas.microsoft.com/office/powerpoint/2010/main" val="2451405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6203-F7D0-45A0-9BE5-8712459CAE37}"/>
              </a:ext>
            </a:extLst>
          </p:cNvPr>
          <p:cNvSpPr>
            <a:spLocks noGrp="1"/>
          </p:cNvSpPr>
          <p:nvPr>
            <p:ph type="title"/>
          </p:nvPr>
        </p:nvSpPr>
        <p:spPr/>
        <p:txBody>
          <a:bodyPr/>
          <a:lstStyle/>
          <a:p>
            <a:r>
              <a:rPr lang="en-US" dirty="0"/>
              <a:t>Quality Measure Trends (HQIC)</a:t>
            </a:r>
          </a:p>
        </p:txBody>
      </p:sp>
      <p:sp>
        <p:nvSpPr>
          <p:cNvPr id="4" name="TextBox 3">
            <a:extLst>
              <a:ext uri="{FF2B5EF4-FFF2-40B4-BE49-F238E27FC236}">
                <a16:creationId xmlns:a16="http://schemas.microsoft.com/office/drawing/2014/main" id="{FC81B775-EC1B-4876-9809-1DE53A551DAD}"/>
              </a:ext>
            </a:extLst>
          </p:cNvPr>
          <p:cNvSpPr txBox="1"/>
          <p:nvPr/>
        </p:nvSpPr>
        <p:spPr>
          <a:xfrm>
            <a:off x="8033969" y="2228671"/>
            <a:ext cx="3462706" cy="1292662"/>
          </a:xfrm>
          <a:prstGeom prst="rect">
            <a:avLst/>
          </a:prstGeom>
          <a:noFill/>
        </p:spPr>
        <p:txBody>
          <a:bodyPr wrap="square" rtlCol="0">
            <a:spAutoFit/>
          </a:bodyPr>
          <a:lstStyle/>
          <a:p>
            <a:r>
              <a:rPr lang="en-US" dirty="0"/>
              <a:t>Trend: Lower is better</a:t>
            </a:r>
          </a:p>
          <a:p>
            <a:endParaRPr lang="en-US" dirty="0"/>
          </a:p>
          <a:p>
            <a:r>
              <a:rPr lang="en-US" sz="1400" i="1" dirty="0"/>
              <a:t>Orange: State Baseline</a:t>
            </a:r>
          </a:p>
          <a:p>
            <a:r>
              <a:rPr lang="en-US" sz="1400" i="1" dirty="0"/>
              <a:t>Blue: State Performance</a:t>
            </a:r>
          </a:p>
          <a:p>
            <a:r>
              <a:rPr lang="en-US" sz="1400" i="1" dirty="0"/>
              <a:t>Gray: HQIC CAHS</a:t>
            </a:r>
          </a:p>
        </p:txBody>
      </p:sp>
      <p:pic>
        <p:nvPicPr>
          <p:cNvPr id="5" name="Picture 4">
            <a:extLst>
              <a:ext uri="{FF2B5EF4-FFF2-40B4-BE49-F238E27FC236}">
                <a16:creationId xmlns:a16="http://schemas.microsoft.com/office/drawing/2014/main" id="{8E5AC525-3A31-4B2F-8AE3-03B972CC20FC}"/>
              </a:ext>
            </a:extLst>
          </p:cNvPr>
          <p:cNvPicPr>
            <a:picLocks noChangeAspect="1"/>
          </p:cNvPicPr>
          <p:nvPr/>
        </p:nvPicPr>
        <p:blipFill>
          <a:blip r:embed="rId2"/>
          <a:stretch>
            <a:fillRect/>
          </a:stretch>
        </p:blipFill>
        <p:spPr>
          <a:xfrm>
            <a:off x="419099" y="2171699"/>
            <a:ext cx="6169435" cy="2771775"/>
          </a:xfrm>
          <a:prstGeom prst="rect">
            <a:avLst/>
          </a:prstGeom>
        </p:spPr>
      </p:pic>
    </p:spTree>
    <p:extLst>
      <p:ext uri="{BB962C8B-B14F-4D97-AF65-F5344CB8AC3E}">
        <p14:creationId xmlns:p14="http://schemas.microsoft.com/office/powerpoint/2010/main" val="1382569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6203-F7D0-45A0-9BE5-8712459CAE37}"/>
              </a:ext>
            </a:extLst>
          </p:cNvPr>
          <p:cNvSpPr>
            <a:spLocks noGrp="1"/>
          </p:cNvSpPr>
          <p:nvPr>
            <p:ph type="title"/>
          </p:nvPr>
        </p:nvSpPr>
        <p:spPr/>
        <p:txBody>
          <a:bodyPr/>
          <a:lstStyle/>
          <a:p>
            <a:r>
              <a:rPr lang="en-US" dirty="0"/>
              <a:t>Quality Measure Trends (HQIC)</a:t>
            </a:r>
          </a:p>
        </p:txBody>
      </p:sp>
      <p:sp>
        <p:nvSpPr>
          <p:cNvPr id="4" name="TextBox 3">
            <a:extLst>
              <a:ext uri="{FF2B5EF4-FFF2-40B4-BE49-F238E27FC236}">
                <a16:creationId xmlns:a16="http://schemas.microsoft.com/office/drawing/2014/main" id="{FC81B775-EC1B-4876-9809-1DE53A551DAD}"/>
              </a:ext>
            </a:extLst>
          </p:cNvPr>
          <p:cNvSpPr txBox="1"/>
          <p:nvPr/>
        </p:nvSpPr>
        <p:spPr>
          <a:xfrm>
            <a:off x="438150" y="5943676"/>
            <a:ext cx="6324600" cy="800219"/>
          </a:xfrm>
          <a:prstGeom prst="rect">
            <a:avLst/>
          </a:prstGeom>
          <a:noFill/>
        </p:spPr>
        <p:txBody>
          <a:bodyPr wrap="square" rtlCol="0">
            <a:spAutoFit/>
          </a:bodyPr>
          <a:lstStyle/>
          <a:p>
            <a:r>
              <a:rPr lang="en-US" dirty="0"/>
              <a:t>Trend: Lower is better		</a:t>
            </a:r>
            <a:r>
              <a:rPr lang="en-US" sz="1400" i="1" dirty="0"/>
              <a:t>Orange: State Baseline</a:t>
            </a:r>
          </a:p>
          <a:p>
            <a:pPr lvl="6"/>
            <a:r>
              <a:rPr lang="en-US" sz="1400" i="1" dirty="0"/>
              <a:t>Blue: State Performance			</a:t>
            </a:r>
          </a:p>
          <a:p>
            <a:pPr lvl="6"/>
            <a:r>
              <a:rPr lang="en-US" sz="1400" i="1" dirty="0"/>
              <a:t>Gray: HQIC CAHS</a:t>
            </a:r>
            <a:endParaRPr lang="en-US" dirty="0"/>
          </a:p>
        </p:txBody>
      </p:sp>
      <p:pic>
        <p:nvPicPr>
          <p:cNvPr id="5" name="Picture 4">
            <a:extLst>
              <a:ext uri="{FF2B5EF4-FFF2-40B4-BE49-F238E27FC236}">
                <a16:creationId xmlns:a16="http://schemas.microsoft.com/office/drawing/2014/main" id="{EE4412F6-EA95-474F-A501-A59C98A586CA}"/>
              </a:ext>
            </a:extLst>
          </p:cNvPr>
          <p:cNvPicPr>
            <a:picLocks noChangeAspect="1"/>
          </p:cNvPicPr>
          <p:nvPr/>
        </p:nvPicPr>
        <p:blipFill>
          <a:blip r:embed="rId2"/>
          <a:stretch>
            <a:fillRect/>
          </a:stretch>
        </p:blipFill>
        <p:spPr>
          <a:xfrm>
            <a:off x="438150" y="2036622"/>
            <a:ext cx="10591800" cy="3416440"/>
          </a:xfrm>
          <a:prstGeom prst="rect">
            <a:avLst/>
          </a:prstGeom>
        </p:spPr>
      </p:pic>
      <p:sp>
        <p:nvSpPr>
          <p:cNvPr id="6" name="TextBox 5">
            <a:extLst>
              <a:ext uri="{FF2B5EF4-FFF2-40B4-BE49-F238E27FC236}">
                <a16:creationId xmlns:a16="http://schemas.microsoft.com/office/drawing/2014/main" id="{3EC0AA52-581B-416F-B4A8-69A344CB3D26}"/>
              </a:ext>
            </a:extLst>
          </p:cNvPr>
          <p:cNvSpPr txBox="1"/>
          <p:nvPr/>
        </p:nvSpPr>
        <p:spPr>
          <a:xfrm>
            <a:off x="3305175" y="5415654"/>
            <a:ext cx="2400300" cy="307777"/>
          </a:xfrm>
          <a:prstGeom prst="rect">
            <a:avLst/>
          </a:prstGeom>
          <a:noFill/>
        </p:spPr>
        <p:txBody>
          <a:bodyPr wrap="square" rtlCol="0">
            <a:spAutoFit/>
          </a:bodyPr>
          <a:lstStyle/>
          <a:p>
            <a:r>
              <a:rPr lang="en-US" sz="1400" dirty="0"/>
              <a:t>CMS is measuring this value</a:t>
            </a:r>
          </a:p>
        </p:txBody>
      </p:sp>
      <p:sp>
        <p:nvSpPr>
          <p:cNvPr id="7" name="TextBox 6">
            <a:extLst>
              <a:ext uri="{FF2B5EF4-FFF2-40B4-BE49-F238E27FC236}">
                <a16:creationId xmlns:a16="http://schemas.microsoft.com/office/drawing/2014/main" id="{46DDE490-EE05-4D25-8AB9-BF12193913C9}"/>
              </a:ext>
            </a:extLst>
          </p:cNvPr>
          <p:cNvSpPr txBox="1"/>
          <p:nvPr/>
        </p:nvSpPr>
        <p:spPr>
          <a:xfrm>
            <a:off x="7167562" y="5439466"/>
            <a:ext cx="2400300" cy="523220"/>
          </a:xfrm>
          <a:prstGeom prst="rect">
            <a:avLst/>
          </a:prstGeom>
          <a:noFill/>
        </p:spPr>
        <p:txBody>
          <a:bodyPr wrap="square" rtlCol="0">
            <a:spAutoFit/>
          </a:bodyPr>
          <a:lstStyle/>
          <a:p>
            <a:r>
              <a:rPr lang="en-US" sz="1400" dirty="0"/>
              <a:t>These values show us where the high readmission risk is</a:t>
            </a:r>
          </a:p>
        </p:txBody>
      </p:sp>
    </p:spTree>
    <p:extLst>
      <p:ext uri="{BB962C8B-B14F-4D97-AF65-F5344CB8AC3E}">
        <p14:creationId xmlns:p14="http://schemas.microsoft.com/office/powerpoint/2010/main" val="927970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6203-F7D0-45A0-9BE5-8712459CAE37}"/>
              </a:ext>
            </a:extLst>
          </p:cNvPr>
          <p:cNvSpPr>
            <a:spLocks noGrp="1"/>
          </p:cNvSpPr>
          <p:nvPr>
            <p:ph type="title"/>
          </p:nvPr>
        </p:nvSpPr>
        <p:spPr/>
        <p:txBody>
          <a:bodyPr/>
          <a:lstStyle/>
          <a:p>
            <a:r>
              <a:rPr lang="en-US" dirty="0"/>
              <a:t>Quality Measure Trends (HQIC)</a:t>
            </a:r>
          </a:p>
        </p:txBody>
      </p:sp>
      <p:sp>
        <p:nvSpPr>
          <p:cNvPr id="4" name="TextBox 3">
            <a:extLst>
              <a:ext uri="{FF2B5EF4-FFF2-40B4-BE49-F238E27FC236}">
                <a16:creationId xmlns:a16="http://schemas.microsoft.com/office/drawing/2014/main" id="{FC81B775-EC1B-4876-9809-1DE53A551DAD}"/>
              </a:ext>
            </a:extLst>
          </p:cNvPr>
          <p:cNvSpPr txBox="1"/>
          <p:nvPr/>
        </p:nvSpPr>
        <p:spPr>
          <a:xfrm>
            <a:off x="6243269" y="2228671"/>
            <a:ext cx="4400550" cy="1292662"/>
          </a:xfrm>
          <a:prstGeom prst="rect">
            <a:avLst/>
          </a:prstGeom>
          <a:noFill/>
        </p:spPr>
        <p:txBody>
          <a:bodyPr wrap="square" rtlCol="0">
            <a:spAutoFit/>
          </a:bodyPr>
          <a:lstStyle/>
          <a:p>
            <a:r>
              <a:rPr lang="en-US" dirty="0"/>
              <a:t>Trend: Lower is better</a:t>
            </a:r>
          </a:p>
          <a:p>
            <a:endParaRPr lang="en-US" dirty="0"/>
          </a:p>
          <a:p>
            <a:r>
              <a:rPr lang="en-US" sz="1400" i="1" dirty="0"/>
              <a:t>Orange: State Baseline</a:t>
            </a:r>
          </a:p>
          <a:p>
            <a:r>
              <a:rPr lang="en-US" sz="1400" i="1" dirty="0"/>
              <a:t>Blue: State Performance</a:t>
            </a:r>
          </a:p>
          <a:p>
            <a:r>
              <a:rPr lang="en-US" sz="1400" i="1" dirty="0"/>
              <a:t>Gray: HQIC CAHS</a:t>
            </a:r>
          </a:p>
        </p:txBody>
      </p:sp>
      <p:pic>
        <p:nvPicPr>
          <p:cNvPr id="6" name="Picture 5">
            <a:extLst>
              <a:ext uri="{FF2B5EF4-FFF2-40B4-BE49-F238E27FC236}">
                <a16:creationId xmlns:a16="http://schemas.microsoft.com/office/drawing/2014/main" id="{515F5CA4-089F-46D3-8130-00D91FD589B0}"/>
              </a:ext>
            </a:extLst>
          </p:cNvPr>
          <p:cNvPicPr>
            <a:picLocks noChangeAspect="1"/>
          </p:cNvPicPr>
          <p:nvPr/>
        </p:nvPicPr>
        <p:blipFill>
          <a:blip r:embed="rId2"/>
          <a:stretch>
            <a:fillRect/>
          </a:stretch>
        </p:blipFill>
        <p:spPr>
          <a:xfrm>
            <a:off x="442912" y="2090826"/>
            <a:ext cx="4605338" cy="4195495"/>
          </a:xfrm>
          <a:prstGeom prst="rect">
            <a:avLst/>
          </a:prstGeom>
        </p:spPr>
      </p:pic>
    </p:spTree>
    <p:extLst>
      <p:ext uri="{BB962C8B-B14F-4D97-AF65-F5344CB8AC3E}">
        <p14:creationId xmlns:p14="http://schemas.microsoft.com/office/powerpoint/2010/main" val="2161251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6203-F7D0-45A0-9BE5-8712459CAE37}"/>
              </a:ext>
            </a:extLst>
          </p:cNvPr>
          <p:cNvSpPr>
            <a:spLocks noGrp="1"/>
          </p:cNvSpPr>
          <p:nvPr>
            <p:ph type="title"/>
          </p:nvPr>
        </p:nvSpPr>
        <p:spPr/>
        <p:txBody>
          <a:bodyPr/>
          <a:lstStyle/>
          <a:p>
            <a:r>
              <a:rPr lang="en-US" dirty="0"/>
              <a:t>Quality Measure Trends (HQIC)</a:t>
            </a:r>
          </a:p>
        </p:txBody>
      </p:sp>
      <p:sp>
        <p:nvSpPr>
          <p:cNvPr id="4" name="TextBox 3">
            <a:extLst>
              <a:ext uri="{FF2B5EF4-FFF2-40B4-BE49-F238E27FC236}">
                <a16:creationId xmlns:a16="http://schemas.microsoft.com/office/drawing/2014/main" id="{87A4396B-C7D6-4E70-9A14-28A09D5F942E}"/>
              </a:ext>
            </a:extLst>
          </p:cNvPr>
          <p:cNvSpPr txBox="1"/>
          <p:nvPr/>
        </p:nvSpPr>
        <p:spPr>
          <a:xfrm>
            <a:off x="299669" y="5608836"/>
            <a:ext cx="3462706" cy="738664"/>
          </a:xfrm>
          <a:prstGeom prst="rect">
            <a:avLst/>
          </a:prstGeom>
          <a:noFill/>
        </p:spPr>
        <p:txBody>
          <a:bodyPr wrap="square" rtlCol="0">
            <a:spAutoFit/>
          </a:bodyPr>
          <a:lstStyle/>
          <a:p>
            <a:r>
              <a:rPr lang="en-US" sz="1400" i="1" dirty="0"/>
              <a:t>Orange: State Baseline</a:t>
            </a:r>
          </a:p>
          <a:p>
            <a:r>
              <a:rPr lang="en-US" sz="1400" i="1" dirty="0"/>
              <a:t>Blue: State Performance</a:t>
            </a:r>
          </a:p>
          <a:p>
            <a:r>
              <a:rPr lang="en-US" sz="1400" i="1" dirty="0"/>
              <a:t>Gray: HQIC CAHS</a:t>
            </a:r>
          </a:p>
        </p:txBody>
      </p:sp>
      <p:pic>
        <p:nvPicPr>
          <p:cNvPr id="6" name="Picture 5">
            <a:extLst>
              <a:ext uri="{FF2B5EF4-FFF2-40B4-BE49-F238E27FC236}">
                <a16:creationId xmlns:a16="http://schemas.microsoft.com/office/drawing/2014/main" id="{9AE69BB7-9DBC-47D9-920F-934246A0EB6F}"/>
              </a:ext>
            </a:extLst>
          </p:cNvPr>
          <p:cNvPicPr>
            <a:picLocks noChangeAspect="1"/>
          </p:cNvPicPr>
          <p:nvPr/>
        </p:nvPicPr>
        <p:blipFill>
          <a:blip r:embed="rId2"/>
          <a:stretch>
            <a:fillRect/>
          </a:stretch>
        </p:blipFill>
        <p:spPr>
          <a:xfrm>
            <a:off x="390525" y="1911456"/>
            <a:ext cx="10429875" cy="3503914"/>
          </a:xfrm>
          <a:prstGeom prst="rect">
            <a:avLst/>
          </a:prstGeom>
        </p:spPr>
      </p:pic>
    </p:spTree>
    <p:extLst>
      <p:ext uri="{BB962C8B-B14F-4D97-AF65-F5344CB8AC3E}">
        <p14:creationId xmlns:p14="http://schemas.microsoft.com/office/powerpoint/2010/main" val="4270573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6203-F7D0-45A0-9BE5-8712459CAE37}"/>
              </a:ext>
            </a:extLst>
          </p:cNvPr>
          <p:cNvSpPr>
            <a:spLocks noGrp="1"/>
          </p:cNvSpPr>
          <p:nvPr>
            <p:ph type="title"/>
          </p:nvPr>
        </p:nvSpPr>
        <p:spPr/>
        <p:txBody>
          <a:bodyPr/>
          <a:lstStyle/>
          <a:p>
            <a:r>
              <a:rPr lang="en-US" dirty="0"/>
              <a:t>Quality Measure Trends</a:t>
            </a:r>
          </a:p>
        </p:txBody>
      </p:sp>
      <p:pic>
        <p:nvPicPr>
          <p:cNvPr id="4" name="Picture 3">
            <a:extLst>
              <a:ext uri="{FF2B5EF4-FFF2-40B4-BE49-F238E27FC236}">
                <a16:creationId xmlns:a16="http://schemas.microsoft.com/office/drawing/2014/main" id="{1D4238CA-6725-4574-A1C2-3976DE0B4215}"/>
              </a:ext>
            </a:extLst>
          </p:cNvPr>
          <p:cNvPicPr>
            <a:picLocks noChangeAspect="1"/>
          </p:cNvPicPr>
          <p:nvPr/>
        </p:nvPicPr>
        <p:blipFill>
          <a:blip r:embed="rId2"/>
          <a:stretch>
            <a:fillRect/>
          </a:stretch>
        </p:blipFill>
        <p:spPr>
          <a:xfrm>
            <a:off x="409575" y="2066191"/>
            <a:ext cx="10058400" cy="3414174"/>
          </a:xfrm>
          <a:prstGeom prst="rect">
            <a:avLst/>
          </a:prstGeom>
        </p:spPr>
      </p:pic>
      <p:sp>
        <p:nvSpPr>
          <p:cNvPr id="5" name="TextBox 4">
            <a:extLst>
              <a:ext uri="{FF2B5EF4-FFF2-40B4-BE49-F238E27FC236}">
                <a16:creationId xmlns:a16="http://schemas.microsoft.com/office/drawing/2014/main" id="{4F6A7E45-315C-4BEA-88DF-AE96C462D0D0}"/>
              </a:ext>
            </a:extLst>
          </p:cNvPr>
          <p:cNvSpPr txBox="1"/>
          <p:nvPr/>
        </p:nvSpPr>
        <p:spPr>
          <a:xfrm>
            <a:off x="575894" y="5480365"/>
            <a:ext cx="2329231" cy="1292662"/>
          </a:xfrm>
          <a:prstGeom prst="rect">
            <a:avLst/>
          </a:prstGeom>
          <a:noFill/>
        </p:spPr>
        <p:txBody>
          <a:bodyPr wrap="square" rtlCol="0">
            <a:spAutoFit/>
          </a:bodyPr>
          <a:lstStyle/>
          <a:p>
            <a:r>
              <a:rPr lang="en-US" dirty="0"/>
              <a:t>Trend: Lower is better</a:t>
            </a:r>
          </a:p>
          <a:p>
            <a:endParaRPr lang="en-US" dirty="0"/>
          </a:p>
          <a:p>
            <a:r>
              <a:rPr lang="en-US" sz="1400" i="1" dirty="0"/>
              <a:t>Orange: State Baseline</a:t>
            </a:r>
          </a:p>
          <a:p>
            <a:r>
              <a:rPr lang="en-US" sz="1400" i="1" dirty="0"/>
              <a:t>Blue: State Performance</a:t>
            </a:r>
          </a:p>
          <a:p>
            <a:r>
              <a:rPr lang="en-US" sz="1400" i="1" dirty="0"/>
              <a:t>Gray: HQIC CAHS</a:t>
            </a:r>
          </a:p>
        </p:txBody>
      </p:sp>
    </p:spTree>
    <p:extLst>
      <p:ext uri="{BB962C8B-B14F-4D97-AF65-F5344CB8AC3E}">
        <p14:creationId xmlns:p14="http://schemas.microsoft.com/office/powerpoint/2010/main" val="4027057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99E81C9A-C44A-43FF-B1D2-870955754003}"/>
              </a:ext>
            </a:extLst>
          </p:cNvPr>
          <p:cNvSpPr txBox="1">
            <a:spLocks/>
          </p:cNvSpPr>
          <p:nvPr/>
        </p:nvSpPr>
        <p:spPr>
          <a:xfrm>
            <a:off x="320528" y="467610"/>
            <a:ext cx="4747098" cy="763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r>
              <a:rPr lang="en-US" sz="3200" b="0" dirty="0">
                <a:solidFill>
                  <a:schemeClr val="accent5">
                    <a:lumMod val="75000"/>
                  </a:schemeClr>
                </a:solidFill>
                <a:latin typeface="Bell MT" panose="02020503060305020303" pitchFamily="18" charset="0"/>
                <a:ea typeface="Verdana" panose="020B0604030504040204" pitchFamily="34" charset="0"/>
              </a:rPr>
              <a:t>MHREF</a:t>
            </a:r>
          </a:p>
        </p:txBody>
      </p:sp>
      <p:sp>
        <p:nvSpPr>
          <p:cNvPr id="8" name="Title 3">
            <a:extLst>
              <a:ext uri="{FF2B5EF4-FFF2-40B4-BE49-F238E27FC236}">
                <a16:creationId xmlns:a16="http://schemas.microsoft.com/office/drawing/2014/main" id="{99E81C9A-C44A-43FF-B1D2-870955754003}"/>
              </a:ext>
            </a:extLst>
          </p:cNvPr>
          <p:cNvSpPr txBox="1">
            <a:spLocks/>
          </p:cNvSpPr>
          <p:nvPr/>
        </p:nvSpPr>
        <p:spPr>
          <a:xfrm>
            <a:off x="6066255" y="508072"/>
            <a:ext cx="5270770" cy="7635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r>
              <a:rPr lang="en-US" sz="3200" b="0" dirty="0">
                <a:solidFill>
                  <a:schemeClr val="accent5">
                    <a:lumMod val="75000"/>
                  </a:schemeClr>
                </a:solidFill>
                <a:latin typeface="Bell MT" panose="02020503060305020303" pitchFamily="18" charset="0"/>
                <a:ea typeface="Verdana" panose="020B0604030504040204" pitchFamily="34" charset="0"/>
              </a:rPr>
              <a:t>Office of Inspector General</a:t>
            </a:r>
          </a:p>
        </p:txBody>
      </p:sp>
      <p:sp>
        <p:nvSpPr>
          <p:cNvPr id="2" name="TextBox 1"/>
          <p:cNvSpPr txBox="1"/>
          <p:nvPr/>
        </p:nvSpPr>
        <p:spPr>
          <a:xfrm>
            <a:off x="6066255" y="1145200"/>
            <a:ext cx="4747098" cy="2585323"/>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rPr>
              <a:t>Leslie Howe			</a:t>
            </a:r>
            <a:br>
              <a:rPr lang="en-US" b="1"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Flex Program Manager</a:t>
            </a:r>
          </a:p>
          <a:p>
            <a:r>
              <a:rPr lang="en-US" dirty="0">
                <a:solidFill>
                  <a:srgbClr val="0070C0"/>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LHowe@mt.gov</a:t>
            </a:r>
            <a:r>
              <a:rPr lang="en-US" dirty="0">
                <a:solidFill>
                  <a:srgbClr val="0070C0"/>
                </a:solidFill>
                <a:latin typeface="Verdana" panose="020B0604030504040204" pitchFamily="34" charset="0"/>
                <a:ea typeface="Verdana" panose="020B0604030504040204" pitchFamily="34" charset="0"/>
              </a:rPr>
              <a:t> </a:t>
            </a:r>
          </a:p>
          <a:p>
            <a:r>
              <a:rPr lang="en-US" dirty="0">
                <a:latin typeface="Verdana" panose="020B0604030504040204" pitchFamily="34" charset="0"/>
                <a:ea typeface="Verdana" panose="020B0604030504040204" pitchFamily="34" charset="0"/>
              </a:rPr>
              <a:t>(406) 444-9519 </a:t>
            </a:r>
            <a:r>
              <a:rPr lang="en-US" dirty="0">
                <a:solidFill>
                  <a:srgbClr val="0070C0"/>
                </a:solidFill>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 </a:t>
            </a:r>
          </a:p>
          <a:p>
            <a:endParaRPr lang="en-US" b="1" dirty="0">
              <a:latin typeface="Verdana" panose="020B0604030504040204" pitchFamily="34" charset="0"/>
              <a:ea typeface="Verdana" panose="020B0604030504040204" pitchFamily="34" charset="0"/>
            </a:endParaRPr>
          </a:p>
          <a:p>
            <a:r>
              <a:rPr lang="en-US" b="1" dirty="0">
                <a:latin typeface="Verdana" panose="020B0604030504040204" pitchFamily="34" charset="0"/>
                <a:ea typeface="Verdana" panose="020B0604030504040204" pitchFamily="34" charset="0"/>
              </a:rPr>
              <a:t>Michelle Truax </a:t>
            </a:r>
            <a:br>
              <a:rPr lang="en-US" b="1"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Inspector General</a:t>
            </a:r>
            <a:br>
              <a:rPr lang="en-US" dirty="0">
                <a:latin typeface="Verdana" panose="020B0604030504040204" pitchFamily="34" charset="0"/>
                <a:ea typeface="Verdana" panose="020B0604030504040204" pitchFamily="34" charset="0"/>
              </a:rPr>
            </a:br>
            <a:r>
              <a:rPr lang="en-US" u="sng" dirty="0">
                <a:solidFill>
                  <a:srgbClr val="0070C0"/>
                </a:solidFill>
                <a:latin typeface="Verdana" panose="020B0604030504040204" pitchFamily="34" charset="0"/>
                <a:ea typeface="Verdana" panose="020B0604030504040204" pitchFamily="34" charset="0"/>
                <a:hlinkClick r:id="rId4"/>
              </a:rPr>
              <a:t>MTruax@mt.gov</a:t>
            </a:r>
            <a:endParaRPr lang="en-US" u="sng" dirty="0">
              <a:solidFill>
                <a:srgbClr val="0070C0"/>
              </a:solidFill>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(406) 444-4120</a:t>
            </a:r>
          </a:p>
        </p:txBody>
      </p:sp>
      <p:sp>
        <p:nvSpPr>
          <p:cNvPr id="9" name="TextBox 8"/>
          <p:cNvSpPr txBox="1"/>
          <p:nvPr/>
        </p:nvSpPr>
        <p:spPr>
          <a:xfrm>
            <a:off x="320527" y="1104738"/>
            <a:ext cx="5127773" cy="4278094"/>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rPr>
              <a:t>Jennifer Wagner		</a:t>
            </a:r>
            <a:br>
              <a:rPr lang="en-US" b="1"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Director of Quality Programs</a:t>
            </a:r>
          </a:p>
          <a:p>
            <a:r>
              <a:rPr lang="en-US" dirty="0">
                <a:solidFill>
                  <a:srgbClr val="0070C0"/>
                </a:solidFill>
                <a:latin typeface="Verdana" panose="020B0604030504040204" pitchFamily="34" charset="0"/>
                <a:ea typeface="Verdana" panose="020B0604030504040204" pitchFamily="34" charset="0"/>
                <a:hlinkClick r:id="rId5"/>
              </a:rPr>
              <a:t>Jennifer.wagner@mtha.org</a:t>
            </a:r>
            <a:endParaRPr lang="en-US" dirty="0">
              <a:solidFill>
                <a:srgbClr val="0070C0"/>
              </a:solidFill>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(406) 457-8000 </a:t>
            </a:r>
            <a:r>
              <a:rPr lang="en-US" dirty="0">
                <a:solidFill>
                  <a:srgbClr val="0070C0"/>
                </a:solidFill>
                <a:latin typeface="Verdana" panose="020B0604030504040204" pitchFamily="34" charset="0"/>
                <a:ea typeface="Verdana" panose="020B0604030504040204" pitchFamily="34" charset="0"/>
              </a:rPr>
              <a:t>	</a:t>
            </a:r>
            <a:br>
              <a:rPr lang="en-US" dirty="0">
                <a:solidFill>
                  <a:srgbClr val="0070C0"/>
                </a:solidFill>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 </a:t>
            </a:r>
          </a:p>
          <a:p>
            <a:r>
              <a:rPr lang="en-US" b="1" dirty="0">
                <a:latin typeface="Verdana" panose="020B0604030504040204" pitchFamily="34" charset="0"/>
                <a:ea typeface="Verdana" panose="020B0604030504040204" pitchFamily="34" charset="0"/>
              </a:rPr>
              <a:t>Jack King </a:t>
            </a:r>
            <a:br>
              <a:rPr lang="en-US" b="1"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Finance &amp; Operations Program Specialist</a:t>
            </a:r>
            <a:br>
              <a:rPr lang="en-US" dirty="0">
                <a:latin typeface="Verdana" panose="020B0604030504040204" pitchFamily="34" charset="0"/>
                <a:ea typeface="Verdana" panose="020B0604030504040204" pitchFamily="34" charset="0"/>
              </a:rPr>
            </a:br>
            <a:r>
              <a:rPr lang="en-US" u="sng" dirty="0">
                <a:solidFill>
                  <a:srgbClr val="0070C0"/>
                </a:solidFill>
                <a:latin typeface="Verdana" panose="020B0604030504040204" pitchFamily="34" charset="0"/>
                <a:ea typeface="Verdana" panose="020B0604030504040204" pitchFamily="34" charset="0"/>
                <a:hlinkClick r:id="rId6"/>
              </a:rPr>
              <a:t>jack.king@mtha.org</a:t>
            </a:r>
            <a:endParaRPr lang="en-US" u="sng" dirty="0">
              <a:solidFill>
                <a:srgbClr val="0070C0"/>
              </a:solidFill>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(406) 457-8016</a:t>
            </a:r>
          </a:p>
          <a:p>
            <a:endParaRPr lang="en-US" dirty="0">
              <a:latin typeface="Verdana" panose="020B0604030504040204" pitchFamily="34" charset="0"/>
              <a:ea typeface="Verdana" panose="020B0604030504040204" pitchFamily="34" charset="0"/>
            </a:endParaRPr>
          </a:p>
          <a:p>
            <a:r>
              <a:rPr lang="en-US" b="1" dirty="0">
                <a:latin typeface="Verdana" panose="020B0604030504040204" pitchFamily="34" charset="0"/>
                <a:ea typeface="Verdana" panose="020B0604030504040204" pitchFamily="34" charset="0"/>
              </a:rPr>
              <a:t>Lindsay Konen</a:t>
            </a:r>
          </a:p>
          <a:p>
            <a:r>
              <a:rPr lang="en-US" dirty="0">
                <a:latin typeface="Verdana" panose="020B0604030504040204" pitchFamily="34" charset="0"/>
                <a:ea typeface="Verdana" panose="020B0604030504040204" pitchFamily="34" charset="0"/>
              </a:rPr>
              <a:t>Quality Improvement Programs Specialist</a:t>
            </a:r>
          </a:p>
          <a:p>
            <a:r>
              <a:rPr lang="en-US" dirty="0">
                <a:latin typeface="Verdana" panose="020B0604030504040204" pitchFamily="34" charset="0"/>
                <a:ea typeface="Verdana" panose="020B0604030504040204" pitchFamily="34" charset="0"/>
                <a:hlinkClick r:id="rId7"/>
              </a:rPr>
              <a:t>Lindsay.Konen@mtha.org</a:t>
            </a:r>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406-457-8002</a:t>
            </a:r>
          </a:p>
          <a:p>
            <a:endParaRPr lang="en-US" sz="2000" dirty="0"/>
          </a:p>
        </p:txBody>
      </p:sp>
      <p:pic>
        <p:nvPicPr>
          <p:cNvPr id="6" name="Picture 5">
            <a:extLst>
              <a:ext uri="{FF2B5EF4-FFF2-40B4-BE49-F238E27FC236}">
                <a16:creationId xmlns:a16="http://schemas.microsoft.com/office/drawing/2014/main" id="{60434BE3-7C0D-4245-AEC4-06ACEA8F604C}"/>
              </a:ext>
            </a:extLst>
          </p:cNvPr>
          <p:cNvPicPr>
            <a:picLocks noChangeAspect="1"/>
          </p:cNvPicPr>
          <p:nvPr/>
        </p:nvPicPr>
        <p:blipFill>
          <a:blip r:embed="rId8"/>
          <a:stretch>
            <a:fillRect/>
          </a:stretch>
        </p:blipFill>
        <p:spPr>
          <a:xfrm>
            <a:off x="6096000" y="5329764"/>
            <a:ext cx="2098087" cy="766071"/>
          </a:xfrm>
          <a:prstGeom prst="rect">
            <a:avLst/>
          </a:prstGeom>
        </p:spPr>
      </p:pic>
      <p:pic>
        <p:nvPicPr>
          <p:cNvPr id="3" name="Picture 2">
            <a:extLst>
              <a:ext uri="{FF2B5EF4-FFF2-40B4-BE49-F238E27FC236}">
                <a16:creationId xmlns:a16="http://schemas.microsoft.com/office/drawing/2014/main" id="{26A291ED-8B0A-4054-BBBE-F729C1144AF5}"/>
              </a:ext>
            </a:extLst>
          </p:cNvPr>
          <p:cNvPicPr>
            <a:picLocks noChangeAspect="1"/>
          </p:cNvPicPr>
          <p:nvPr/>
        </p:nvPicPr>
        <p:blipFill>
          <a:blip r:embed="rId9"/>
          <a:stretch>
            <a:fillRect/>
          </a:stretch>
        </p:blipFill>
        <p:spPr>
          <a:xfrm>
            <a:off x="320527" y="5539135"/>
            <a:ext cx="2114550" cy="685800"/>
          </a:xfrm>
          <a:prstGeom prst="rect">
            <a:avLst/>
          </a:prstGeom>
        </p:spPr>
      </p:pic>
    </p:spTree>
    <p:extLst>
      <p:ext uri="{BB962C8B-B14F-4D97-AF65-F5344CB8AC3E}">
        <p14:creationId xmlns:p14="http://schemas.microsoft.com/office/powerpoint/2010/main" val="870985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4E92FE-6FC0-41FC-B5B4-3938D71C099A}"/>
              </a:ext>
            </a:extLst>
          </p:cNvPr>
          <p:cNvSpPr>
            <a:spLocks noGrp="1"/>
          </p:cNvSpPr>
          <p:nvPr>
            <p:ph type="title"/>
          </p:nvPr>
        </p:nvSpPr>
        <p:spPr/>
        <p:txBody>
          <a:bodyPr/>
          <a:lstStyle/>
          <a:p>
            <a:r>
              <a:rPr lang="en-US" dirty="0"/>
              <a:t>Quality Programs Overview</a:t>
            </a:r>
          </a:p>
        </p:txBody>
      </p:sp>
      <p:sp>
        <p:nvSpPr>
          <p:cNvPr id="5" name="Text Placeholder 4">
            <a:extLst>
              <a:ext uri="{FF2B5EF4-FFF2-40B4-BE49-F238E27FC236}">
                <a16:creationId xmlns:a16="http://schemas.microsoft.com/office/drawing/2014/main" id="{E4197A7F-C958-4656-9775-F9567E1DC33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9837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B582F5-10C3-444F-BD44-F437E064F329}"/>
              </a:ext>
            </a:extLst>
          </p:cNvPr>
          <p:cNvSpPr txBox="1"/>
          <p:nvPr/>
        </p:nvSpPr>
        <p:spPr>
          <a:xfrm>
            <a:off x="739302" y="635398"/>
            <a:ext cx="10058400" cy="1015663"/>
          </a:xfrm>
          <a:prstGeom prst="rect">
            <a:avLst/>
          </a:prstGeom>
          <a:noFill/>
        </p:spPr>
        <p:txBody>
          <a:bodyPr wrap="square" rtlCol="0">
            <a:spAutoFit/>
          </a:bodyPr>
          <a:lstStyle/>
          <a:p>
            <a:r>
              <a:rPr lang="en-US" sz="2000" dirty="0">
                <a:solidFill>
                  <a:schemeClr val="tx2">
                    <a:lumMod val="75000"/>
                  </a:schemeClr>
                </a:solidFill>
                <a:latin typeface="Verdana" panose="020B0604030504040204" pitchFamily="34" charset="0"/>
                <a:ea typeface="Verdana" panose="020B0604030504040204" pitchFamily="34" charset="0"/>
              </a:rPr>
              <a:t>MHREF Quality Programs (Montana Health Research and Education Foundation) currently include the Medicare Rural Hospital Flexibility Program (Flex) and the Hospital Quality Improvement Collaborative (HQIC). </a:t>
            </a:r>
            <a:endParaRPr lang="en-US" sz="20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B48140B6-D3CC-422C-945A-542DC67A1946}"/>
              </a:ext>
            </a:extLst>
          </p:cNvPr>
          <p:cNvSpPr txBox="1"/>
          <p:nvPr/>
        </p:nvSpPr>
        <p:spPr>
          <a:xfrm>
            <a:off x="739302" y="635398"/>
            <a:ext cx="10058400" cy="1015663"/>
          </a:xfrm>
          <a:prstGeom prst="rect">
            <a:avLst/>
          </a:prstGeom>
          <a:noFill/>
        </p:spPr>
        <p:txBody>
          <a:bodyPr wrap="square" rtlCol="0">
            <a:spAutoFit/>
          </a:bodyPr>
          <a:lstStyle/>
          <a:p>
            <a:r>
              <a:rPr lang="en-US" sz="2000" dirty="0">
                <a:solidFill>
                  <a:schemeClr val="tx2">
                    <a:lumMod val="75000"/>
                  </a:schemeClr>
                </a:solidFill>
                <a:latin typeface="Verdana" panose="020B0604030504040204" pitchFamily="34" charset="0"/>
                <a:ea typeface="Verdana" panose="020B0604030504040204" pitchFamily="34" charset="0"/>
              </a:rPr>
              <a:t>MHREF Quality Programs (Montana Health Research and Education Foundation) currently include the Medicare Rural Hospital Flexibility Program (Flex) and the Hospital Quality Improvement Collaborative (HQIC). </a:t>
            </a:r>
            <a:endParaRPr lang="en-US" sz="2000" dirty="0">
              <a:latin typeface="Verdana" panose="020B0604030504040204" pitchFamily="34" charset="0"/>
              <a:ea typeface="Verdana" panose="020B0604030504040204" pitchFamily="34" charset="0"/>
            </a:endParaRPr>
          </a:p>
        </p:txBody>
      </p:sp>
      <p:graphicFrame>
        <p:nvGraphicFramePr>
          <p:cNvPr id="6" name="Diagram 5">
            <a:extLst>
              <a:ext uri="{FF2B5EF4-FFF2-40B4-BE49-F238E27FC236}">
                <a16:creationId xmlns:a16="http://schemas.microsoft.com/office/drawing/2014/main" id="{17AAF34C-BBCB-4EAE-8C7F-24ADDE3C7351}"/>
              </a:ext>
            </a:extLst>
          </p:cNvPr>
          <p:cNvGraphicFramePr/>
          <p:nvPr>
            <p:extLst>
              <p:ext uri="{D42A27DB-BD31-4B8C-83A1-F6EECF244321}">
                <p14:modId xmlns:p14="http://schemas.microsoft.com/office/powerpoint/2010/main" val="937561727"/>
              </p:ext>
            </p:extLst>
          </p:nvPr>
        </p:nvGraphicFramePr>
        <p:xfrm>
          <a:off x="647402" y="1933851"/>
          <a:ext cx="4310434" cy="3103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40D9F371-9626-46B8-8860-7145B67D1FEA}"/>
              </a:ext>
            </a:extLst>
          </p:cNvPr>
          <p:cNvSpPr/>
          <p:nvPr/>
        </p:nvSpPr>
        <p:spPr>
          <a:xfrm>
            <a:off x="6611536" y="1933851"/>
            <a:ext cx="4377447" cy="3103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Verdana" panose="020B0604030504040204" pitchFamily="34" charset="0"/>
                <a:ea typeface="Verdana" panose="020B0604030504040204" pitchFamily="34" charset="0"/>
              </a:rPr>
              <a:t>MHREF </a:t>
            </a:r>
          </a:p>
          <a:p>
            <a:pPr algn="ctr"/>
            <a:r>
              <a:rPr lang="en-US" sz="4000" dirty="0">
                <a:latin typeface="Verdana" panose="020B0604030504040204" pitchFamily="34" charset="0"/>
                <a:ea typeface="Verdana" panose="020B0604030504040204" pitchFamily="34" charset="0"/>
              </a:rPr>
              <a:t>QUALITY PROGRAMS</a:t>
            </a:r>
          </a:p>
        </p:txBody>
      </p:sp>
      <p:sp>
        <p:nvSpPr>
          <p:cNvPr id="8" name="Right Arrow 5">
            <a:extLst>
              <a:ext uri="{FF2B5EF4-FFF2-40B4-BE49-F238E27FC236}">
                <a16:creationId xmlns:a16="http://schemas.microsoft.com/office/drawing/2014/main" id="{7B5AB4EC-59F9-49D8-BC4E-A176DF59A8EE}"/>
              </a:ext>
            </a:extLst>
          </p:cNvPr>
          <p:cNvSpPr/>
          <p:nvPr/>
        </p:nvSpPr>
        <p:spPr>
          <a:xfrm>
            <a:off x="5098886" y="3164489"/>
            <a:ext cx="1371600" cy="64202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4641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597CA2D-CEF6-436F-99BB-D247039BF7CA}"/>
              </a:ext>
            </a:extLst>
          </p:cNvPr>
          <p:cNvGraphicFramePr/>
          <p:nvPr>
            <p:extLst>
              <p:ext uri="{D42A27DB-BD31-4B8C-83A1-F6EECF244321}">
                <p14:modId xmlns:p14="http://schemas.microsoft.com/office/powerpoint/2010/main" val="428381048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7146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3">
            <a:extLst>
              <a:ext uri="{FF2B5EF4-FFF2-40B4-BE49-F238E27FC236}">
                <a16:creationId xmlns:a16="http://schemas.microsoft.com/office/drawing/2014/main" id="{8CD6F275-5417-4066-83AF-13AEA1DFB015}"/>
              </a:ext>
            </a:extLst>
          </p:cNvPr>
          <p:cNvPicPr>
            <a:picLocks noChangeAspect="1"/>
          </p:cNvPicPr>
          <p:nvPr/>
        </p:nvPicPr>
        <p:blipFill>
          <a:blip r:embed="rId2" cstate="print">
            <a:extLst>
              <a:ext uri="{28A0092B-C50C-407E-A947-70E740481C1C}">
                <a14:useLocalDpi xmlns:a14="http://schemas.microsoft.com/office/drawing/2010/main" val="0"/>
              </a:ext>
            </a:extLst>
          </a:blip>
          <a:srcRect t="18537" b="18537"/>
          <a:stretch>
            <a:fillRect/>
          </a:stretch>
        </p:blipFill>
        <p:spPr>
          <a:xfrm>
            <a:off x="1040685" y="1151649"/>
            <a:ext cx="5022850" cy="3160713"/>
          </a:xfrm>
          <a:prstGeom prst="rect">
            <a:avLst/>
          </a:prstGeom>
        </p:spPr>
      </p:pic>
      <p:sp>
        <p:nvSpPr>
          <p:cNvPr id="3" name="TextBox 2">
            <a:extLst>
              <a:ext uri="{FF2B5EF4-FFF2-40B4-BE49-F238E27FC236}">
                <a16:creationId xmlns:a16="http://schemas.microsoft.com/office/drawing/2014/main" id="{98987D69-7144-4590-AE7C-9C3417878E3C}"/>
              </a:ext>
            </a:extLst>
          </p:cNvPr>
          <p:cNvSpPr txBox="1"/>
          <p:nvPr/>
        </p:nvSpPr>
        <p:spPr>
          <a:xfrm>
            <a:off x="6595705" y="1893790"/>
            <a:ext cx="5069306" cy="2554545"/>
          </a:xfrm>
          <a:prstGeom prst="rect">
            <a:avLst/>
          </a:prstGeom>
          <a:noFill/>
        </p:spPr>
        <p:txBody>
          <a:bodyPr wrap="square" rtlCol="0">
            <a:spAutoFit/>
          </a:bodyPr>
          <a:lstStyle/>
          <a:p>
            <a:r>
              <a:rPr lang="en-US" sz="20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The mission of the </a:t>
            </a:r>
            <a:r>
              <a:rPr lang="en-US" sz="2000" b="1"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Montana Rural Healthcare Performance Improvement Network (PIN) </a:t>
            </a:r>
            <a:r>
              <a:rPr lang="en-US" sz="2000"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is to develop and provide a collaborative system, which will enable small rural hospitals to have the ability to deliver quality care and achieve customer satisfaction.</a:t>
            </a:r>
          </a:p>
        </p:txBody>
      </p:sp>
    </p:spTree>
    <p:extLst>
      <p:ext uri="{BB962C8B-B14F-4D97-AF65-F5344CB8AC3E}">
        <p14:creationId xmlns:p14="http://schemas.microsoft.com/office/powerpoint/2010/main" val="2248123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AF73A03-5B55-4300-8299-C0AB0FB13285}"/>
              </a:ext>
            </a:extLst>
          </p:cNvPr>
          <p:cNvSpPr txBox="1">
            <a:spLocks/>
          </p:cNvSpPr>
          <p:nvPr/>
        </p:nvSpPr>
        <p:spPr>
          <a:xfrm>
            <a:off x="381000" y="700576"/>
            <a:ext cx="10515600" cy="763588"/>
          </a:xfrm>
          <a:prstGeom prst="rect">
            <a:avLst/>
          </a:prstGeom>
        </p:spPr>
        <p:txBody>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1"/>
                </a:solidFill>
                <a:latin typeface="Bell MT" panose="02020503060305020303" pitchFamily="18" charset="0"/>
              </a:rPr>
              <a:t>Rural Hospital Flexibility Program</a:t>
            </a:r>
          </a:p>
        </p:txBody>
      </p:sp>
      <p:sp>
        <p:nvSpPr>
          <p:cNvPr id="3" name="TextBox 2">
            <a:extLst>
              <a:ext uri="{FF2B5EF4-FFF2-40B4-BE49-F238E27FC236}">
                <a16:creationId xmlns:a16="http://schemas.microsoft.com/office/drawing/2014/main" id="{FE80EE3B-27A5-48CD-B461-7867B6343E34}"/>
              </a:ext>
            </a:extLst>
          </p:cNvPr>
          <p:cNvSpPr txBox="1"/>
          <p:nvPr/>
        </p:nvSpPr>
        <p:spPr>
          <a:xfrm>
            <a:off x="936736" y="1704203"/>
            <a:ext cx="10237993" cy="418576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b="1"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Federal cooperative agreement </a:t>
            </a:r>
            <a:r>
              <a:rPr lang="en-US"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distributed by the Health Resources and Services Administration (HRSA) and the Federal Office of Rural Health Policy (FORHP) as a result of the designation of the CAH model via the 1997 Balanced Budget Act.</a:t>
            </a:r>
          </a:p>
          <a:p>
            <a:pPr marL="342900" indent="-342900">
              <a:spcAft>
                <a:spcPts val="1200"/>
              </a:spcAft>
              <a:buFont typeface="Arial" panose="020B0604020202020204" pitchFamily="34" charset="0"/>
              <a:buChar char="•"/>
            </a:pPr>
            <a:r>
              <a:rPr lang="en-US"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Each state is designated a grantee by the Governor. In MT, the grantee is the Office of the Inspector General (OIG) at DPHHS. Leslie Howe is our partner and program manager at the OIG Office.</a:t>
            </a:r>
          </a:p>
          <a:p>
            <a:pPr marL="342900" indent="-342900">
              <a:spcAft>
                <a:spcPts val="1200"/>
              </a:spcAft>
              <a:buFont typeface="Arial" panose="020B0604020202020204" pitchFamily="34" charset="0"/>
              <a:buChar char="•"/>
            </a:pPr>
            <a:r>
              <a:rPr lang="en-US"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MHREF has been awarded the Flex contract since the inception of the program and administers most of the Flex activities. OIG retains fiscal oversight; partners with the Public Health &amp; Safety Division for operational improvement, population health improvement and EMS improvement activities; and is responsible for program evaluation and submissions to HRSA.</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999062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DB74EA-A952-4F74-915B-105E32A2C0BD}"/>
              </a:ext>
            </a:extLst>
          </p:cNvPr>
          <p:cNvSpPr txBox="1"/>
          <p:nvPr/>
        </p:nvSpPr>
        <p:spPr>
          <a:xfrm>
            <a:off x="696623" y="1580273"/>
            <a:ext cx="10420556" cy="320087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b="1" dirty="0">
                <a:solidFill>
                  <a:schemeClr val="tx2">
                    <a:lumMod val="75000"/>
                  </a:schemeClr>
                </a:solidFill>
                <a:latin typeface="Verdana" panose="020B0604030504040204" pitchFamily="34" charset="0"/>
                <a:ea typeface="Verdana" panose="020B0604030504040204" pitchFamily="34" charset="0"/>
                <a:cs typeface="Segoe UI" panose="020B0502040204020203" pitchFamily="34" charset="0"/>
              </a:rPr>
              <a:t>FY 2023 September 1 – August 31</a:t>
            </a:r>
            <a:br>
              <a:rPr lang="en-US" b="1" dirty="0">
                <a:solidFill>
                  <a:schemeClr val="tx2">
                    <a:lumMod val="75000"/>
                  </a:schemeClr>
                </a:solidFill>
                <a:latin typeface="Verdana" panose="020B0604030504040204" pitchFamily="34" charset="0"/>
                <a:ea typeface="Verdana" panose="020B0604030504040204" pitchFamily="34" charset="0"/>
                <a:cs typeface="Segoe UI" panose="020B0502040204020203" pitchFamily="34" charset="0"/>
              </a:rPr>
            </a:br>
            <a:endParaRPr lang="en-US" b="1" dirty="0">
              <a:solidFill>
                <a:schemeClr val="tx2">
                  <a:lumMod val="75000"/>
                </a:schemeClr>
              </a:solidFill>
              <a:latin typeface="Verdana" panose="020B0604030504040204" pitchFamily="34" charset="0"/>
              <a:ea typeface="Verdana" panose="020B0604030504040204" pitchFamily="34" charset="0"/>
              <a:cs typeface="Segoe UI" panose="020B0502040204020203" pitchFamily="34" charset="0"/>
            </a:endParaRPr>
          </a:p>
          <a:p>
            <a:pPr marL="342900" indent="-342900">
              <a:spcAft>
                <a:spcPts val="600"/>
              </a:spcAft>
              <a:buFont typeface="Arial" panose="020B0604020202020204" pitchFamily="34" charset="0"/>
              <a:buChar char="•"/>
            </a:pPr>
            <a:r>
              <a:rPr lang="en-US"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As the HRSA awardee, DPHHS is pleased to announce Flex got another raise this year due to both an increase in appropriated funds and higher than usual offset amounts from FY 2021.  This amounts to a total funding amount of $928,510 for FY 2023.</a:t>
            </a:r>
            <a:br>
              <a:rPr lang="en-US"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br>
            <a:endParaRPr lang="en-US"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endParaRPr>
          </a:p>
          <a:p>
            <a:pPr marL="342900" indent="-342900">
              <a:spcAft>
                <a:spcPts val="600"/>
              </a:spcAft>
              <a:buFont typeface="Arial" panose="020B0604020202020204" pitchFamily="34" charset="0"/>
              <a:buChar char="•"/>
            </a:pPr>
            <a:r>
              <a:rPr lang="en-US"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rPr>
              <a:t>We will be writing a competing application this winter for the next 5-year funding cycle that will begin September 1, 2024.</a:t>
            </a:r>
          </a:p>
          <a:p>
            <a:pPr marL="342900" indent="-342900">
              <a:spcAft>
                <a:spcPts val="600"/>
              </a:spcAft>
              <a:buFont typeface="Arial" panose="020B0604020202020204" pitchFamily="34" charset="0"/>
              <a:buChar char="•"/>
            </a:pPr>
            <a:endParaRPr lang="en-US" dirty="0">
              <a:solidFill>
                <a:schemeClr val="tx2">
                  <a:lumMod val="75000"/>
                </a:schemeClr>
              </a:solidFill>
              <a:latin typeface="Verdana" panose="020B0604030504040204" pitchFamily="34" charset="0"/>
              <a:ea typeface="Verdana" panose="020B0604030504040204" pitchFamily="34" charset="0"/>
              <a:cs typeface="Calibri" panose="020F0502020204030204" pitchFamily="34" charset="0"/>
            </a:endParaRPr>
          </a:p>
          <a:p>
            <a:pPr marL="285750" indent="-285750">
              <a:buFont typeface="Arial" panose="020B0604020202020204" pitchFamily="34" charset="0"/>
              <a:buChar char="•"/>
            </a:pPr>
            <a:endParaRPr lang="en-US" sz="2000" dirty="0"/>
          </a:p>
        </p:txBody>
      </p:sp>
      <p:sp>
        <p:nvSpPr>
          <p:cNvPr id="4" name="Title 3">
            <a:extLst>
              <a:ext uri="{FF2B5EF4-FFF2-40B4-BE49-F238E27FC236}">
                <a16:creationId xmlns:a16="http://schemas.microsoft.com/office/drawing/2014/main" id="{2C452912-B786-47E5-BA33-B0D1D49D3E1B}"/>
              </a:ext>
            </a:extLst>
          </p:cNvPr>
          <p:cNvSpPr txBox="1">
            <a:spLocks/>
          </p:cNvSpPr>
          <p:nvPr/>
        </p:nvSpPr>
        <p:spPr>
          <a:xfrm>
            <a:off x="361950" y="643426"/>
            <a:ext cx="10515600" cy="763588"/>
          </a:xfrm>
          <a:prstGeom prst="rect">
            <a:avLst/>
          </a:prstGeom>
        </p:spPr>
        <p:txBody>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1"/>
                </a:solidFill>
                <a:latin typeface="Bell MT" panose="02020503060305020303" pitchFamily="18" charset="0"/>
              </a:rPr>
              <a:t>Rural Hospital Flexibility Program</a:t>
            </a:r>
          </a:p>
        </p:txBody>
      </p:sp>
    </p:spTree>
    <p:extLst>
      <p:ext uri="{BB962C8B-B14F-4D97-AF65-F5344CB8AC3E}">
        <p14:creationId xmlns:p14="http://schemas.microsoft.com/office/powerpoint/2010/main" val="237713391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134</TotalTime>
  <Words>2904</Words>
  <Application>Microsoft Office PowerPoint</Application>
  <PresentationFormat>Widescreen</PresentationFormat>
  <Paragraphs>273</Paragraphs>
  <Slides>35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Bell MT</vt:lpstr>
      <vt:lpstr>Calibri</vt:lpstr>
      <vt:lpstr>Gill Sans MT</vt:lpstr>
      <vt:lpstr>Segoe UI</vt:lpstr>
      <vt:lpstr>Verdana</vt:lpstr>
      <vt:lpstr>Wingdings</vt:lpstr>
      <vt:lpstr>Wingdings 2</vt:lpstr>
      <vt:lpstr>Dividend</vt:lpstr>
      <vt:lpstr>QIC &amp; DON Regional meetings</vt:lpstr>
      <vt:lpstr>Welcome &amp; Introductions</vt:lpstr>
      <vt:lpstr>Today’s Agenda</vt:lpstr>
      <vt:lpstr>Quality Programs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Updates</vt:lpstr>
      <vt:lpstr>Quality Improvement</vt:lpstr>
      <vt:lpstr>Finance &amp; Operations - CAH</vt:lpstr>
      <vt:lpstr>Finance &amp; Operations - CAH</vt:lpstr>
      <vt:lpstr>Finance &amp; Operations - RHC</vt:lpstr>
      <vt:lpstr>Emergency Medical Services</vt:lpstr>
      <vt:lpstr>PowerPoint Presentation</vt:lpstr>
      <vt:lpstr>Population Health &amp; Health Equity</vt:lpstr>
      <vt:lpstr>Population Health &amp; Health Equity</vt:lpstr>
      <vt:lpstr>Quality Measure Trends (MBQIP)</vt:lpstr>
      <vt:lpstr>Quality Measure Trends (MBQIP)</vt:lpstr>
      <vt:lpstr>Quality Measure Trends (MBQIP)</vt:lpstr>
      <vt:lpstr>Quality Measure Trends (MBQIP)</vt:lpstr>
      <vt:lpstr>PowerPoint Presentation</vt:lpstr>
      <vt:lpstr>Quality Measure Trends (MBQIP)</vt:lpstr>
      <vt:lpstr>Quality Measure Trends (HQIC)</vt:lpstr>
      <vt:lpstr>Quality Measure Trends (HQIC)</vt:lpstr>
      <vt:lpstr>Quality Measure Trends (HQIC)</vt:lpstr>
      <vt:lpstr>Quality Measure Trends (HQIC)</vt:lpstr>
      <vt:lpstr>Quality Measure Trends (HQIC)</vt:lpstr>
      <vt:lpstr>Quality Measure Trends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QIC &amp; DON Regional meetings</dc:title>
  <dc:creator>Jennifer Wagner</dc:creator>
  <cp:lastModifiedBy>Jennifer Wagner</cp:lastModifiedBy>
  <cp:revision>15</cp:revision>
  <dcterms:created xsi:type="dcterms:W3CDTF">2023-09-13T18:21:33Z</dcterms:created>
  <dcterms:modified xsi:type="dcterms:W3CDTF">2023-10-06T02:17:44Z</dcterms:modified>
</cp:coreProperties>
</file>