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4"/>
  </p:notesMasterIdLst>
  <p:sldIdLst>
    <p:sldId id="2145707210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91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0C1499-250E-40F6-96A3-72EB1E350D19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809296-7CB7-4A76-BB00-C08047DD2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652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89A0EB-679F-4750-876D-F69D8AADF029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9195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597823"/>
            <a:ext cx="103632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914650"/>
            <a:ext cx="85344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91165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520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60886" y="328615"/>
            <a:ext cx="2512483" cy="44696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085" y="328615"/>
            <a:ext cx="7340600" cy="446960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1139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597821"/>
            <a:ext cx="103632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914650"/>
            <a:ext cx="85344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31026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6966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3305176"/>
            <a:ext cx="10363200" cy="102155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180035"/>
            <a:ext cx="103632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88231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7085" y="1370411"/>
            <a:ext cx="4925483" cy="34278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5767" y="1370411"/>
            <a:ext cx="4927600" cy="34278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31170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5979"/>
            <a:ext cx="109728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51335"/>
            <a:ext cx="5386917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631156"/>
            <a:ext cx="5386917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151335"/>
            <a:ext cx="5389033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1631156"/>
            <a:ext cx="5389033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45026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78696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37284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04787"/>
            <a:ext cx="4011084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04790"/>
            <a:ext cx="6815667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076328"/>
            <a:ext cx="4011084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0366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91908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3600450"/>
            <a:ext cx="73152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459581"/>
            <a:ext cx="73152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4025505"/>
            <a:ext cx="73152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91540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72585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60885" y="328615"/>
            <a:ext cx="2512483" cy="44696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084" y="328615"/>
            <a:ext cx="7340600" cy="446960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2502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3305176"/>
            <a:ext cx="10363200" cy="1021556"/>
          </a:xfrm>
        </p:spPr>
        <p:txBody>
          <a:bodyPr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180035"/>
            <a:ext cx="103632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8604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7086" y="1370413"/>
            <a:ext cx="4925483" cy="342780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5768" y="1370413"/>
            <a:ext cx="4927600" cy="342780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994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5979"/>
            <a:ext cx="109728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151335"/>
            <a:ext cx="5386917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1631156"/>
            <a:ext cx="5386917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151335"/>
            <a:ext cx="5389033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1631156"/>
            <a:ext cx="5389033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9136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26179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7862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04787"/>
            <a:ext cx="4011084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04792"/>
            <a:ext cx="6815667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076330"/>
            <a:ext cx="4011084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1342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3600450"/>
            <a:ext cx="73152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459581"/>
            <a:ext cx="73152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4025507"/>
            <a:ext cx="73152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0082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1314450"/>
          </a:xfrm>
          <a:prstGeom prst="rect">
            <a:avLst/>
          </a:prstGeom>
          <a:solidFill>
            <a:srgbClr val="54298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 sz="1350" b="0" dirty="0">
              <a:solidFill>
                <a:srgbClr val="000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284" y="1827614"/>
            <a:ext cx="7543800" cy="4569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103" name="Rectangle 7"/>
          <p:cNvSpPr>
            <a:spLocks noChangeArrowheads="1"/>
          </p:cNvSpPr>
          <p:nvPr userDrawn="1"/>
        </p:nvSpPr>
        <p:spPr bwMode="auto">
          <a:xfrm>
            <a:off x="0" y="1233487"/>
            <a:ext cx="9144000" cy="71438"/>
          </a:xfrm>
          <a:prstGeom prst="rect">
            <a:avLst/>
          </a:prstGeom>
          <a:solidFill>
            <a:srgbClr val="939BA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 sz="1350" b="0" dirty="0">
              <a:solidFill>
                <a:srgbClr val="000000"/>
              </a:solidFill>
            </a:endParaRPr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64467" y="438151"/>
            <a:ext cx="4773084" cy="441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2054" name="Picture 10" descr="parkland final logo horizontal rev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9920" y="189314"/>
            <a:ext cx="3024716" cy="825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7363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195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950" b="1">
          <a:solidFill>
            <a:schemeClr val="bg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950" b="1">
          <a:solidFill>
            <a:schemeClr val="bg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950" b="1">
          <a:solidFill>
            <a:schemeClr val="bg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950" b="1">
          <a:solidFill>
            <a:schemeClr val="bg1"/>
          </a:solidFill>
          <a:latin typeface="Arial" charset="0"/>
        </a:defRPr>
      </a:lvl5pPr>
      <a:lvl6pPr marL="342900" algn="r" rtl="0" fontAlgn="base">
        <a:spcBef>
          <a:spcPct val="0"/>
        </a:spcBef>
        <a:spcAft>
          <a:spcPct val="0"/>
        </a:spcAft>
        <a:defRPr sz="1950" b="1">
          <a:solidFill>
            <a:schemeClr val="bg1"/>
          </a:solidFill>
          <a:latin typeface="Arial" charset="0"/>
        </a:defRPr>
      </a:lvl6pPr>
      <a:lvl7pPr marL="685800" algn="r" rtl="0" fontAlgn="base">
        <a:spcBef>
          <a:spcPct val="0"/>
        </a:spcBef>
        <a:spcAft>
          <a:spcPct val="0"/>
        </a:spcAft>
        <a:defRPr sz="1950" b="1">
          <a:solidFill>
            <a:schemeClr val="bg1"/>
          </a:solidFill>
          <a:latin typeface="Arial" charset="0"/>
        </a:defRPr>
      </a:lvl7pPr>
      <a:lvl8pPr marL="1028700" algn="r" rtl="0" fontAlgn="base">
        <a:spcBef>
          <a:spcPct val="0"/>
        </a:spcBef>
        <a:spcAft>
          <a:spcPct val="0"/>
        </a:spcAft>
        <a:defRPr sz="1950" b="1">
          <a:solidFill>
            <a:schemeClr val="bg1"/>
          </a:solidFill>
          <a:latin typeface="Arial" charset="0"/>
        </a:defRPr>
      </a:lvl8pPr>
      <a:lvl9pPr marL="1371600" algn="r" rtl="0" fontAlgn="base">
        <a:spcBef>
          <a:spcPct val="0"/>
        </a:spcBef>
        <a:spcAft>
          <a:spcPct val="0"/>
        </a:spcAft>
        <a:defRPr sz="1950" b="1">
          <a:solidFill>
            <a:schemeClr val="bg1"/>
          </a:solidFill>
          <a:latin typeface="Arial" charset="0"/>
        </a:defRPr>
      </a:lvl9pPr>
    </p:titleStyle>
    <p:bodyStyle>
      <a:lvl1pPr marL="257175" indent="-257175" algn="l" rtl="0" eaLnBrk="0" fontAlgn="base" hangingPunct="0">
        <a:lnSpc>
          <a:spcPts val="1800"/>
        </a:lnSpc>
        <a:spcBef>
          <a:spcPct val="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428625" indent="-85725" algn="l" rtl="0" eaLnBrk="0" fontAlgn="base" hangingPunct="0">
        <a:lnSpc>
          <a:spcPts val="1650"/>
        </a:lnSpc>
        <a:spcBef>
          <a:spcPct val="0"/>
        </a:spcBef>
        <a:spcAft>
          <a:spcPct val="0"/>
        </a:spcAft>
        <a:buSzPct val="65000"/>
        <a:buFont typeface="Wingdings" pitchFamily="2" charset="2"/>
        <a:buChar char="§"/>
        <a:defRPr sz="1050" b="1">
          <a:solidFill>
            <a:schemeClr val="tx1"/>
          </a:solidFill>
          <a:latin typeface="+mj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j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j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j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j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j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j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1314450"/>
          </a:xfrm>
          <a:prstGeom prst="rect">
            <a:avLst/>
          </a:prstGeom>
          <a:solidFill>
            <a:srgbClr val="54298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 sz="1800" b="0" dirty="0">
              <a:solidFill>
                <a:srgbClr val="000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284" y="1827612"/>
            <a:ext cx="7543800" cy="4569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103" name="Rectangle 7"/>
          <p:cNvSpPr>
            <a:spLocks noChangeArrowheads="1"/>
          </p:cNvSpPr>
          <p:nvPr userDrawn="1"/>
        </p:nvSpPr>
        <p:spPr bwMode="auto">
          <a:xfrm>
            <a:off x="0" y="1233487"/>
            <a:ext cx="9144000" cy="71438"/>
          </a:xfrm>
          <a:prstGeom prst="rect">
            <a:avLst/>
          </a:prstGeom>
          <a:solidFill>
            <a:srgbClr val="939BA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 sz="1800" b="0" dirty="0">
              <a:solidFill>
                <a:srgbClr val="000000"/>
              </a:solidFill>
            </a:endParaRPr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64467" y="438151"/>
            <a:ext cx="4773084" cy="441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2054" name="Picture 10" descr="parkland final logo horizontal rev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9919" y="189312"/>
            <a:ext cx="3024716" cy="825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1292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114300" algn="l" rtl="0" eaLnBrk="0" fontAlgn="base" hangingPunct="0">
        <a:lnSpc>
          <a:spcPts val="2200"/>
        </a:lnSpc>
        <a:spcBef>
          <a:spcPct val="0"/>
        </a:spcBef>
        <a:spcAft>
          <a:spcPct val="0"/>
        </a:spcAft>
        <a:buSzPct val="65000"/>
        <a:buFont typeface="Wingdings" pitchFamily="2" charset="2"/>
        <a:buChar char="§"/>
        <a:defRPr sz="1400" b="1">
          <a:solidFill>
            <a:schemeClr val="tx1"/>
          </a:solidFill>
          <a:latin typeface="+mj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72ABD-929D-4067-B901-CE5B95726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Spotlight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273B61-8B8B-478A-8A83-7C0CFEEBA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5679410"/>
            <a:ext cx="9144000" cy="2174478"/>
          </a:xfrm>
        </p:spPr>
        <p:txBody>
          <a:bodyPr/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1400" b="1" i="0" u="none" strike="noStrike" baseline="0" dirty="0">
                <a:solidFill>
                  <a:srgbClr val="000000"/>
                </a:solidFill>
                <a:latin typeface="Sabon LT Pro"/>
              </a:rPr>
              <a:t>Parkland Health provides care with dignity to all people who enter our doors. This includes those who are part of the LGBTQ+ Community. Part of the dignity and respect we provide should include avoiding misgendering patients. </a:t>
            </a:r>
            <a:r>
              <a:rPr lang="en-US" sz="1400" b="1" i="0" u="sng" strike="noStrike" baseline="0" dirty="0">
                <a:solidFill>
                  <a:srgbClr val="000000"/>
                </a:solidFill>
                <a:latin typeface="Sabon LT Pro"/>
              </a:rPr>
              <a:t>Remember, a person does not need to undergo any medical intervention to be considered a transgender man or transgender woman.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1400" b="1" i="0" u="none" strike="noStrike" baseline="0" dirty="0">
                <a:solidFill>
                  <a:srgbClr val="000000"/>
                </a:solidFill>
                <a:latin typeface="Sabon LT Pro"/>
              </a:rPr>
              <a:t>To enter specifics regarding Sexual Orientation and Gender Identity is as easy as clicking on the Epic Storyboard.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Sabon LT Pro"/>
              </a:rPr>
              <a:t> </a:t>
            </a:r>
            <a:endParaRPr lang="en-US" sz="16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363997-C4E8-47C6-9D4F-82E62931FF72}"/>
              </a:ext>
            </a:extLst>
          </p:cNvPr>
          <p:cNvSpPr txBox="1"/>
          <p:nvPr/>
        </p:nvSpPr>
        <p:spPr>
          <a:xfrm>
            <a:off x="3733800" y="803160"/>
            <a:ext cx="46634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bon LT Pro"/>
                <a:ea typeface="+mn-ea"/>
                <a:cs typeface="+mn-cs"/>
              </a:rPr>
              <a:t>June is Pride Month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AF8520-F10F-4739-9EFD-19471784B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6924" y="17782"/>
            <a:ext cx="2176041" cy="128246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164799A-6AE9-4B3D-8EB3-F771AC6986FB}"/>
              </a:ext>
            </a:extLst>
          </p:cNvPr>
          <p:cNvSpPr txBox="1"/>
          <p:nvPr/>
        </p:nvSpPr>
        <p:spPr>
          <a:xfrm>
            <a:off x="4540602" y="2307129"/>
            <a:ext cx="41805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bon LT Pro"/>
                <a:ea typeface="+mn-ea"/>
                <a:cs typeface="+mn-cs"/>
              </a:rPr>
              <a:t>Nursing can enter details from the Admission Navigator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FC76A0C-57D4-4103-A441-DED9D4DCC1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38" y="1300242"/>
            <a:ext cx="8973724" cy="427529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E7534BA-9E56-4E6F-84E9-B8F1270CB8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7000" y="2057400"/>
            <a:ext cx="6477000" cy="213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25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</Words>
  <Application>Microsoft Office PowerPoint</Application>
  <PresentationFormat>On-screen Show (4:3)</PresentationFormat>
  <Paragraphs>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Sabon LT Pro</vt:lpstr>
      <vt:lpstr>Times New Roman</vt:lpstr>
      <vt:lpstr>Wingdings</vt:lpstr>
      <vt:lpstr>Custom Design</vt:lpstr>
      <vt:lpstr>1_Custom Design</vt:lpstr>
      <vt:lpstr>Safety Spotlight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 Spotlight</dc:title>
  <dc:creator>Kristi Esposito</dc:creator>
  <cp:lastModifiedBy>Kristi Esposito</cp:lastModifiedBy>
  <cp:revision>1</cp:revision>
  <dcterms:created xsi:type="dcterms:W3CDTF">2022-06-27T15:24:21Z</dcterms:created>
  <dcterms:modified xsi:type="dcterms:W3CDTF">2022-06-27T15:25:19Z</dcterms:modified>
</cp:coreProperties>
</file>