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1" r:id="rId2"/>
    <p:sldId id="316" r:id="rId3"/>
    <p:sldId id="981" r:id="rId4"/>
    <p:sldId id="1702" r:id="rId5"/>
    <p:sldId id="5941" r:id="rId6"/>
    <p:sldId id="5943" r:id="rId7"/>
    <p:sldId id="5942" r:id="rId8"/>
    <p:sldId id="258" r:id="rId9"/>
    <p:sldId id="274" r:id="rId10"/>
    <p:sldId id="275" r:id="rId11"/>
    <p:sldId id="2046" r:id="rId12"/>
    <p:sldId id="278" r:id="rId13"/>
    <p:sldId id="279" r:id="rId14"/>
    <p:sldId id="5944" r:id="rId15"/>
    <p:sldId id="5945" r:id="rId16"/>
    <p:sldId id="989" r:id="rId17"/>
    <p:sldId id="990" r:id="rId18"/>
    <p:sldId id="287" r:id="rId19"/>
    <p:sldId id="992" r:id="rId20"/>
    <p:sldId id="263" r:id="rId21"/>
    <p:sldId id="1695" r:id="rId22"/>
    <p:sldId id="1024" r:id="rId23"/>
    <p:sldId id="5946" r:id="rId24"/>
    <p:sldId id="1025" r:id="rId25"/>
    <p:sldId id="1696" r:id="rId26"/>
    <p:sldId id="838841651" r:id="rId27"/>
    <p:sldId id="5940" r:id="rId28"/>
    <p:sldId id="838841650" r:id="rId29"/>
    <p:sldId id="838841653" r:id="rId30"/>
    <p:sldId id="838841654" r:id="rId31"/>
    <p:sldId id="289" r:id="rId32"/>
    <p:sldId id="357" r:id="rId33"/>
    <p:sldId id="27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073" autoAdjust="0"/>
    <p:restoredTop sz="94660"/>
  </p:normalViewPr>
  <p:slideViewPr>
    <p:cSldViewPr snapToGrid="0">
      <p:cViewPr varScale="1">
        <p:scale>
          <a:sx n="82" d="100"/>
          <a:sy n="82" d="100"/>
        </p:scale>
        <p:origin x="1085" y="72"/>
      </p:cViewPr>
      <p:guideLst/>
    </p:cSldViewPr>
  </p:slideViewPr>
  <p:notesTextViewPr>
    <p:cViewPr>
      <p:scale>
        <a:sx n="1" d="1"/>
        <a:sy n="1" d="1"/>
      </p:scale>
      <p:origin x="0" y="0"/>
    </p:cViewPr>
  </p:notesTextViewPr>
  <p:sorterViewPr>
    <p:cViewPr varScale="1">
      <p:scale>
        <a:sx n="1" d="1"/>
        <a:sy n="1" d="1"/>
      </p:scale>
      <p:origin x="0" y="-7589"/>
    </p:cViewPr>
  </p:sorterViewPr>
  <p:notesViewPr>
    <p:cSldViewPr snapToGrid="0">
      <p:cViewPr varScale="1">
        <p:scale>
          <a:sx n="88" d="100"/>
          <a:sy n="88" d="100"/>
        </p:scale>
        <p:origin x="296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05164D-096C-4478-9296-A13AD613EF0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F6ABE38C-7385-4EB7-86E2-2BF03F94F1E9}">
      <dgm:prSet phldrT="[Text]"/>
      <dgm:spPr/>
      <dgm:t>
        <a:bodyPr/>
        <a:lstStyle/>
        <a:p>
          <a:r>
            <a:rPr lang="en-US" dirty="0"/>
            <a:t>Cabinet Peaks Medical Center</a:t>
          </a:r>
        </a:p>
      </dgm:t>
    </dgm:pt>
    <dgm:pt modelId="{0EB43904-4797-4057-84B0-45084677DADC}" type="parTrans" cxnId="{DCF0D02C-EDBC-4662-9D6F-C69F57D9968B}">
      <dgm:prSet/>
      <dgm:spPr/>
      <dgm:t>
        <a:bodyPr/>
        <a:lstStyle/>
        <a:p>
          <a:endParaRPr lang="en-US"/>
        </a:p>
      </dgm:t>
    </dgm:pt>
    <dgm:pt modelId="{0B98C9D2-4DB1-492B-99C6-E60F06CC7E38}" type="sibTrans" cxnId="{DCF0D02C-EDBC-4662-9D6F-C69F57D9968B}">
      <dgm:prSet/>
      <dgm:spPr/>
      <dgm:t>
        <a:bodyPr/>
        <a:lstStyle/>
        <a:p>
          <a:endParaRPr lang="en-US"/>
        </a:p>
      </dgm:t>
    </dgm:pt>
    <dgm:pt modelId="{1E04F23C-F842-4FFE-A533-DE434213F7D0}">
      <dgm:prSet phldrT="[Text]"/>
      <dgm:spPr/>
      <dgm:t>
        <a:bodyPr/>
        <a:lstStyle/>
        <a:p>
          <a:r>
            <a:rPr lang="en-US" dirty="0"/>
            <a:t>Central Montana Medical Center</a:t>
          </a:r>
        </a:p>
      </dgm:t>
    </dgm:pt>
    <dgm:pt modelId="{62C1AA3B-4236-40EC-B572-2424C96AE4C7}" type="parTrans" cxnId="{BB78AB4B-24C6-4A1C-B04B-28F2F4DC7CFF}">
      <dgm:prSet/>
      <dgm:spPr/>
      <dgm:t>
        <a:bodyPr/>
        <a:lstStyle/>
        <a:p>
          <a:endParaRPr lang="en-US"/>
        </a:p>
      </dgm:t>
    </dgm:pt>
    <dgm:pt modelId="{CA4480B5-A081-4D48-B208-7158B02D3787}" type="sibTrans" cxnId="{BB78AB4B-24C6-4A1C-B04B-28F2F4DC7CFF}">
      <dgm:prSet/>
      <dgm:spPr/>
      <dgm:t>
        <a:bodyPr/>
        <a:lstStyle/>
        <a:p>
          <a:endParaRPr lang="en-US"/>
        </a:p>
      </dgm:t>
    </dgm:pt>
    <dgm:pt modelId="{6DAD41B7-CAA3-4D1F-B3BB-67171E9995DA}">
      <dgm:prSet phldrT="[Text]"/>
      <dgm:spPr/>
      <dgm:t>
        <a:bodyPr/>
        <a:lstStyle/>
        <a:p>
          <a:r>
            <a:rPr lang="en-US" dirty="0"/>
            <a:t>Community Hospital Of Anaconda</a:t>
          </a:r>
        </a:p>
      </dgm:t>
    </dgm:pt>
    <dgm:pt modelId="{40A34585-46EE-44F7-B0AA-A3E54ABBFF22}" type="parTrans" cxnId="{E03645A4-51C6-4D74-A401-9C37474C423C}">
      <dgm:prSet/>
      <dgm:spPr/>
      <dgm:t>
        <a:bodyPr/>
        <a:lstStyle/>
        <a:p>
          <a:endParaRPr lang="en-US"/>
        </a:p>
      </dgm:t>
    </dgm:pt>
    <dgm:pt modelId="{C7F6CB78-35A0-4D51-8EAC-467A8FF1BD01}" type="sibTrans" cxnId="{E03645A4-51C6-4D74-A401-9C37474C423C}">
      <dgm:prSet/>
      <dgm:spPr/>
      <dgm:t>
        <a:bodyPr/>
        <a:lstStyle/>
        <a:p>
          <a:endParaRPr lang="en-US"/>
        </a:p>
      </dgm:t>
    </dgm:pt>
    <dgm:pt modelId="{24DF35EB-BF9C-48F0-811F-DC1966433831}">
      <dgm:prSet phldrT="[Text]"/>
      <dgm:spPr/>
      <dgm:t>
        <a:bodyPr/>
        <a:lstStyle/>
        <a:p>
          <a:r>
            <a:rPr lang="en-US" dirty="0"/>
            <a:t>Fallon Medical Complex</a:t>
          </a:r>
        </a:p>
      </dgm:t>
    </dgm:pt>
    <dgm:pt modelId="{8532192E-39A0-4360-8E3B-7E6B0F470C8B}" type="parTrans" cxnId="{8B577992-8C85-46DE-82B8-C878307C4DC2}">
      <dgm:prSet/>
      <dgm:spPr/>
      <dgm:t>
        <a:bodyPr/>
        <a:lstStyle/>
        <a:p>
          <a:endParaRPr lang="en-US"/>
        </a:p>
      </dgm:t>
    </dgm:pt>
    <dgm:pt modelId="{3862E90C-7440-4B90-BA22-ADA44E71AE6B}" type="sibTrans" cxnId="{8B577992-8C85-46DE-82B8-C878307C4DC2}">
      <dgm:prSet/>
      <dgm:spPr/>
      <dgm:t>
        <a:bodyPr/>
        <a:lstStyle/>
        <a:p>
          <a:endParaRPr lang="en-US"/>
        </a:p>
      </dgm:t>
    </dgm:pt>
    <dgm:pt modelId="{A8266B45-2275-483D-98BB-F8E79CDFE974}">
      <dgm:prSet phldrT="[Text]"/>
      <dgm:spPr/>
      <dgm:t>
        <a:bodyPr/>
        <a:lstStyle/>
        <a:p>
          <a:r>
            <a:rPr lang="en-US" dirty="0"/>
            <a:t>Garfield County Health Center</a:t>
          </a:r>
        </a:p>
      </dgm:t>
    </dgm:pt>
    <dgm:pt modelId="{A36CE58B-DE47-4E5A-B89E-934F0E7357E0}" type="parTrans" cxnId="{216E73FD-EE3F-4798-9C5C-E2054131BD0C}">
      <dgm:prSet/>
      <dgm:spPr/>
      <dgm:t>
        <a:bodyPr/>
        <a:lstStyle/>
        <a:p>
          <a:endParaRPr lang="en-US"/>
        </a:p>
      </dgm:t>
    </dgm:pt>
    <dgm:pt modelId="{F752AC48-EC7B-41F2-AFA0-F33BA8E4F765}" type="sibTrans" cxnId="{216E73FD-EE3F-4798-9C5C-E2054131BD0C}">
      <dgm:prSet/>
      <dgm:spPr/>
      <dgm:t>
        <a:bodyPr/>
        <a:lstStyle/>
        <a:p>
          <a:endParaRPr lang="en-US"/>
        </a:p>
      </dgm:t>
    </dgm:pt>
    <dgm:pt modelId="{B5297F50-64BB-40E2-8093-264725CC67A0}">
      <dgm:prSet phldrT="[Text]"/>
      <dgm:spPr/>
      <dgm:t>
        <a:bodyPr/>
        <a:lstStyle/>
        <a:p>
          <a:r>
            <a:rPr lang="en-US" dirty="0"/>
            <a:t>Missouri River Medical Center</a:t>
          </a:r>
        </a:p>
      </dgm:t>
    </dgm:pt>
    <dgm:pt modelId="{F1825993-BA46-4E05-9D1F-996D42658034}" type="parTrans" cxnId="{E76C1BFC-6070-4D53-AB98-FEEBF20F1E7C}">
      <dgm:prSet/>
      <dgm:spPr/>
      <dgm:t>
        <a:bodyPr/>
        <a:lstStyle/>
        <a:p>
          <a:endParaRPr lang="en-US"/>
        </a:p>
      </dgm:t>
    </dgm:pt>
    <dgm:pt modelId="{44DD9B56-7F18-4474-9C84-0C5853FBF286}" type="sibTrans" cxnId="{E76C1BFC-6070-4D53-AB98-FEEBF20F1E7C}">
      <dgm:prSet/>
      <dgm:spPr/>
      <dgm:t>
        <a:bodyPr/>
        <a:lstStyle/>
        <a:p>
          <a:endParaRPr lang="en-US"/>
        </a:p>
      </dgm:t>
    </dgm:pt>
    <dgm:pt modelId="{F7F6A186-F82D-4C5D-9120-592361F86BD7}">
      <dgm:prSet phldrT="[Text]"/>
      <dgm:spPr/>
      <dgm:t>
        <a:bodyPr/>
        <a:lstStyle/>
        <a:p>
          <a:r>
            <a:rPr lang="en-US" dirty="0"/>
            <a:t>Frances Mahon Deaconess Hospital</a:t>
          </a:r>
        </a:p>
      </dgm:t>
    </dgm:pt>
    <dgm:pt modelId="{EE679873-29F5-42F7-A5A1-2F0744972BB9}" type="parTrans" cxnId="{CA5C3CB7-AF8C-4A63-AEFF-668969FC06F0}">
      <dgm:prSet/>
      <dgm:spPr/>
      <dgm:t>
        <a:bodyPr/>
        <a:lstStyle/>
        <a:p>
          <a:endParaRPr lang="en-US"/>
        </a:p>
      </dgm:t>
    </dgm:pt>
    <dgm:pt modelId="{0F126258-218B-4F7C-ADAB-C871E463EC4A}" type="sibTrans" cxnId="{CA5C3CB7-AF8C-4A63-AEFF-668969FC06F0}">
      <dgm:prSet/>
      <dgm:spPr/>
      <dgm:t>
        <a:bodyPr/>
        <a:lstStyle/>
        <a:p>
          <a:endParaRPr lang="en-US"/>
        </a:p>
      </dgm:t>
    </dgm:pt>
    <dgm:pt modelId="{1EF35CE5-4536-47AF-BC40-86A6B1009A97}">
      <dgm:prSet phldrT="[Text]"/>
      <dgm:spPr/>
      <dgm:t>
        <a:bodyPr/>
        <a:lstStyle/>
        <a:p>
          <a:r>
            <a:rPr lang="en-US" dirty="0"/>
            <a:t>Bitterroot Health – Daly Hospital</a:t>
          </a:r>
        </a:p>
      </dgm:t>
    </dgm:pt>
    <dgm:pt modelId="{24D6CCD5-6203-49D8-BB06-488BE48E2B1C}" type="parTrans" cxnId="{F42A7914-AACB-4ECD-A1FD-249870F383AC}">
      <dgm:prSet/>
      <dgm:spPr/>
      <dgm:t>
        <a:bodyPr/>
        <a:lstStyle/>
        <a:p>
          <a:endParaRPr lang="en-US"/>
        </a:p>
      </dgm:t>
    </dgm:pt>
    <dgm:pt modelId="{145B4C81-1778-4102-8A8B-F9315C947A23}" type="sibTrans" cxnId="{F42A7914-AACB-4ECD-A1FD-249870F383AC}">
      <dgm:prSet/>
      <dgm:spPr/>
      <dgm:t>
        <a:bodyPr/>
        <a:lstStyle/>
        <a:p>
          <a:endParaRPr lang="en-US"/>
        </a:p>
      </dgm:t>
    </dgm:pt>
    <dgm:pt modelId="{0474D826-80F2-4476-B939-FA992C84E481}">
      <dgm:prSet phldrT="[Text]"/>
      <dgm:spPr/>
      <dgm:t>
        <a:bodyPr/>
        <a:lstStyle/>
        <a:p>
          <a:r>
            <a:rPr lang="en-US" dirty="0"/>
            <a:t>St. Luke Community Hospital</a:t>
          </a:r>
        </a:p>
      </dgm:t>
    </dgm:pt>
    <dgm:pt modelId="{50316C0D-ECAE-40F8-8F87-0C6D4FE50E84}" type="parTrans" cxnId="{7B66F700-6BB8-4090-81F6-27DBBC7F7A36}">
      <dgm:prSet/>
      <dgm:spPr/>
      <dgm:t>
        <a:bodyPr/>
        <a:lstStyle/>
        <a:p>
          <a:endParaRPr lang="en-US"/>
        </a:p>
      </dgm:t>
    </dgm:pt>
    <dgm:pt modelId="{C6DBD8BF-EB80-4545-A00B-C5331B1DA244}" type="sibTrans" cxnId="{7B66F700-6BB8-4090-81F6-27DBBC7F7A36}">
      <dgm:prSet/>
      <dgm:spPr/>
      <dgm:t>
        <a:bodyPr/>
        <a:lstStyle/>
        <a:p>
          <a:endParaRPr lang="en-US"/>
        </a:p>
      </dgm:t>
    </dgm:pt>
    <dgm:pt modelId="{45F9A24F-2B65-4DE2-9AEC-72DBC4BB32C6}">
      <dgm:prSet phldrT="[Text]"/>
      <dgm:spPr/>
      <dgm:t>
        <a:bodyPr/>
        <a:lstStyle/>
        <a:p>
          <a:r>
            <a:rPr lang="en-US" dirty="0"/>
            <a:t>Holy Rosary Health Care</a:t>
          </a:r>
        </a:p>
      </dgm:t>
    </dgm:pt>
    <dgm:pt modelId="{D9832AF3-8B4C-4007-B078-954E89E00361}" type="parTrans" cxnId="{C54C07E4-2A5B-4339-8587-A54A9D0596FC}">
      <dgm:prSet/>
      <dgm:spPr/>
      <dgm:t>
        <a:bodyPr/>
        <a:lstStyle/>
        <a:p>
          <a:endParaRPr lang="en-US"/>
        </a:p>
      </dgm:t>
    </dgm:pt>
    <dgm:pt modelId="{7FD81374-BCF5-4ADE-815D-AFD8FF2822C1}" type="sibTrans" cxnId="{C54C07E4-2A5B-4339-8587-A54A9D0596FC}">
      <dgm:prSet/>
      <dgm:spPr/>
      <dgm:t>
        <a:bodyPr/>
        <a:lstStyle/>
        <a:p>
          <a:endParaRPr lang="en-US"/>
        </a:p>
      </dgm:t>
    </dgm:pt>
    <dgm:pt modelId="{4AFFCA11-883E-4232-BD0F-A90BF45A61B3}" type="pres">
      <dgm:prSet presAssocID="{DA05164D-096C-4478-9296-A13AD613EF08}" presName="linear" presStyleCnt="0">
        <dgm:presLayoutVars>
          <dgm:animLvl val="lvl"/>
          <dgm:resizeHandles val="exact"/>
        </dgm:presLayoutVars>
      </dgm:prSet>
      <dgm:spPr/>
    </dgm:pt>
    <dgm:pt modelId="{2BB8198A-1B74-4847-AED8-FBD7C139A9E6}" type="pres">
      <dgm:prSet presAssocID="{1EF35CE5-4536-47AF-BC40-86A6B1009A97}" presName="parentText" presStyleLbl="node1" presStyleIdx="0" presStyleCnt="10">
        <dgm:presLayoutVars>
          <dgm:chMax val="0"/>
          <dgm:bulletEnabled val="1"/>
        </dgm:presLayoutVars>
      </dgm:prSet>
      <dgm:spPr/>
    </dgm:pt>
    <dgm:pt modelId="{382538CC-1B03-40D5-91CE-7B9DFC685FAA}" type="pres">
      <dgm:prSet presAssocID="{145B4C81-1778-4102-8A8B-F9315C947A23}" presName="spacer" presStyleCnt="0"/>
      <dgm:spPr/>
    </dgm:pt>
    <dgm:pt modelId="{8E1458C3-409C-4584-B83E-BFE190A63E04}" type="pres">
      <dgm:prSet presAssocID="{F6ABE38C-7385-4EB7-86E2-2BF03F94F1E9}" presName="parentText" presStyleLbl="node1" presStyleIdx="1" presStyleCnt="10">
        <dgm:presLayoutVars>
          <dgm:chMax val="0"/>
          <dgm:bulletEnabled val="1"/>
        </dgm:presLayoutVars>
      </dgm:prSet>
      <dgm:spPr/>
    </dgm:pt>
    <dgm:pt modelId="{D8C44292-65F6-496D-A5CA-AC891B5BD7D6}" type="pres">
      <dgm:prSet presAssocID="{0B98C9D2-4DB1-492B-99C6-E60F06CC7E38}" presName="spacer" presStyleCnt="0"/>
      <dgm:spPr/>
    </dgm:pt>
    <dgm:pt modelId="{A04AEFFC-19FB-435C-A5A9-5A326B4EBF3F}" type="pres">
      <dgm:prSet presAssocID="{1E04F23C-F842-4FFE-A533-DE434213F7D0}" presName="parentText" presStyleLbl="node1" presStyleIdx="2" presStyleCnt="10">
        <dgm:presLayoutVars>
          <dgm:chMax val="0"/>
          <dgm:bulletEnabled val="1"/>
        </dgm:presLayoutVars>
      </dgm:prSet>
      <dgm:spPr/>
    </dgm:pt>
    <dgm:pt modelId="{628D7F4F-73AA-4429-9AF0-D16828C292C6}" type="pres">
      <dgm:prSet presAssocID="{CA4480B5-A081-4D48-B208-7158B02D3787}" presName="spacer" presStyleCnt="0"/>
      <dgm:spPr/>
    </dgm:pt>
    <dgm:pt modelId="{E91B4B77-55FF-45C2-B4F5-917F71FBFB73}" type="pres">
      <dgm:prSet presAssocID="{6DAD41B7-CAA3-4D1F-B3BB-67171E9995DA}" presName="parentText" presStyleLbl="node1" presStyleIdx="3" presStyleCnt="10">
        <dgm:presLayoutVars>
          <dgm:chMax val="0"/>
          <dgm:bulletEnabled val="1"/>
        </dgm:presLayoutVars>
      </dgm:prSet>
      <dgm:spPr/>
    </dgm:pt>
    <dgm:pt modelId="{0782BA30-C461-41B4-8785-FF1B520E7A59}" type="pres">
      <dgm:prSet presAssocID="{C7F6CB78-35A0-4D51-8EAC-467A8FF1BD01}" presName="spacer" presStyleCnt="0"/>
      <dgm:spPr/>
    </dgm:pt>
    <dgm:pt modelId="{EC087E1C-D1CB-4CAE-AE04-2540F5E3E98E}" type="pres">
      <dgm:prSet presAssocID="{24DF35EB-BF9C-48F0-811F-DC1966433831}" presName="parentText" presStyleLbl="node1" presStyleIdx="4" presStyleCnt="10">
        <dgm:presLayoutVars>
          <dgm:chMax val="0"/>
          <dgm:bulletEnabled val="1"/>
        </dgm:presLayoutVars>
      </dgm:prSet>
      <dgm:spPr/>
    </dgm:pt>
    <dgm:pt modelId="{82DBEFE8-33B1-4EF0-AB6B-26DF46908DCA}" type="pres">
      <dgm:prSet presAssocID="{3862E90C-7440-4B90-BA22-ADA44E71AE6B}" presName="spacer" presStyleCnt="0"/>
      <dgm:spPr/>
    </dgm:pt>
    <dgm:pt modelId="{09CBA173-96AB-4994-A8FD-7300FF825FAE}" type="pres">
      <dgm:prSet presAssocID="{F7F6A186-F82D-4C5D-9120-592361F86BD7}" presName="parentText" presStyleLbl="node1" presStyleIdx="5" presStyleCnt="10">
        <dgm:presLayoutVars>
          <dgm:chMax val="0"/>
          <dgm:bulletEnabled val="1"/>
        </dgm:presLayoutVars>
      </dgm:prSet>
      <dgm:spPr/>
    </dgm:pt>
    <dgm:pt modelId="{3D5FFFC7-2AB6-483A-B927-B0DBF8FA0B54}" type="pres">
      <dgm:prSet presAssocID="{0F126258-218B-4F7C-ADAB-C871E463EC4A}" presName="spacer" presStyleCnt="0"/>
      <dgm:spPr/>
    </dgm:pt>
    <dgm:pt modelId="{1BD40D7D-BF80-44C0-9B4D-8A21BD7DCBD0}" type="pres">
      <dgm:prSet presAssocID="{A8266B45-2275-483D-98BB-F8E79CDFE974}" presName="parentText" presStyleLbl="node1" presStyleIdx="6" presStyleCnt="10">
        <dgm:presLayoutVars>
          <dgm:chMax val="0"/>
          <dgm:bulletEnabled val="1"/>
        </dgm:presLayoutVars>
      </dgm:prSet>
      <dgm:spPr/>
    </dgm:pt>
    <dgm:pt modelId="{18F017D0-E1AE-45CA-B745-5F66FF04BEA2}" type="pres">
      <dgm:prSet presAssocID="{F752AC48-EC7B-41F2-AFA0-F33BA8E4F765}" presName="spacer" presStyleCnt="0"/>
      <dgm:spPr/>
    </dgm:pt>
    <dgm:pt modelId="{FE4CC916-E645-4D4C-AE37-5D5224784AEF}" type="pres">
      <dgm:prSet presAssocID="{45F9A24F-2B65-4DE2-9AEC-72DBC4BB32C6}" presName="parentText" presStyleLbl="node1" presStyleIdx="7" presStyleCnt="10">
        <dgm:presLayoutVars>
          <dgm:chMax val="0"/>
          <dgm:bulletEnabled val="1"/>
        </dgm:presLayoutVars>
      </dgm:prSet>
      <dgm:spPr/>
    </dgm:pt>
    <dgm:pt modelId="{1F2F0BED-4DD3-40EC-A526-399DDAC852D8}" type="pres">
      <dgm:prSet presAssocID="{7FD81374-BCF5-4ADE-815D-AFD8FF2822C1}" presName="spacer" presStyleCnt="0"/>
      <dgm:spPr/>
    </dgm:pt>
    <dgm:pt modelId="{A1E4DB8D-AEF8-4C2D-9E37-D9763BA30963}" type="pres">
      <dgm:prSet presAssocID="{B5297F50-64BB-40E2-8093-264725CC67A0}" presName="parentText" presStyleLbl="node1" presStyleIdx="8" presStyleCnt="10">
        <dgm:presLayoutVars>
          <dgm:chMax val="0"/>
          <dgm:bulletEnabled val="1"/>
        </dgm:presLayoutVars>
      </dgm:prSet>
      <dgm:spPr/>
    </dgm:pt>
    <dgm:pt modelId="{B8BA2EBB-414C-4DB9-B980-CA1BD8E24067}" type="pres">
      <dgm:prSet presAssocID="{44DD9B56-7F18-4474-9C84-0C5853FBF286}" presName="spacer" presStyleCnt="0"/>
      <dgm:spPr/>
    </dgm:pt>
    <dgm:pt modelId="{8684891A-FF5F-4B6C-94F3-3B022DD85DA7}" type="pres">
      <dgm:prSet presAssocID="{0474D826-80F2-4476-B939-FA992C84E481}" presName="parentText" presStyleLbl="node1" presStyleIdx="9" presStyleCnt="10">
        <dgm:presLayoutVars>
          <dgm:chMax val="0"/>
          <dgm:bulletEnabled val="1"/>
        </dgm:presLayoutVars>
      </dgm:prSet>
      <dgm:spPr/>
    </dgm:pt>
  </dgm:ptLst>
  <dgm:cxnLst>
    <dgm:cxn modelId="{7B66F700-6BB8-4090-81F6-27DBBC7F7A36}" srcId="{DA05164D-096C-4478-9296-A13AD613EF08}" destId="{0474D826-80F2-4476-B939-FA992C84E481}" srcOrd="9" destOrd="0" parTransId="{50316C0D-ECAE-40F8-8F87-0C6D4FE50E84}" sibTransId="{C6DBD8BF-EB80-4545-A00B-C5331B1DA244}"/>
    <dgm:cxn modelId="{F42A7914-AACB-4ECD-A1FD-249870F383AC}" srcId="{DA05164D-096C-4478-9296-A13AD613EF08}" destId="{1EF35CE5-4536-47AF-BC40-86A6B1009A97}" srcOrd="0" destOrd="0" parTransId="{24D6CCD5-6203-49D8-BB06-488BE48E2B1C}" sibTransId="{145B4C81-1778-4102-8A8B-F9315C947A23}"/>
    <dgm:cxn modelId="{013C6028-F4AE-4CF1-B868-4C7813D763A7}" type="presOf" srcId="{B5297F50-64BB-40E2-8093-264725CC67A0}" destId="{A1E4DB8D-AEF8-4C2D-9E37-D9763BA30963}" srcOrd="0" destOrd="0" presId="urn:microsoft.com/office/officeart/2005/8/layout/vList2"/>
    <dgm:cxn modelId="{7F9AF328-AE0F-460C-A45D-B262B13F3FFD}" type="presOf" srcId="{F7F6A186-F82D-4C5D-9120-592361F86BD7}" destId="{09CBA173-96AB-4994-A8FD-7300FF825FAE}" srcOrd="0" destOrd="0" presId="urn:microsoft.com/office/officeart/2005/8/layout/vList2"/>
    <dgm:cxn modelId="{DCF0D02C-EDBC-4662-9D6F-C69F57D9968B}" srcId="{DA05164D-096C-4478-9296-A13AD613EF08}" destId="{F6ABE38C-7385-4EB7-86E2-2BF03F94F1E9}" srcOrd="1" destOrd="0" parTransId="{0EB43904-4797-4057-84B0-45084677DADC}" sibTransId="{0B98C9D2-4DB1-492B-99C6-E60F06CC7E38}"/>
    <dgm:cxn modelId="{44CEA434-860C-4CE4-A5C9-B534068E5456}" type="presOf" srcId="{24DF35EB-BF9C-48F0-811F-DC1966433831}" destId="{EC087E1C-D1CB-4CAE-AE04-2540F5E3E98E}" srcOrd="0" destOrd="0" presId="urn:microsoft.com/office/officeart/2005/8/layout/vList2"/>
    <dgm:cxn modelId="{2066AC45-1BFA-499D-9398-FDB7AE69FDFA}" type="presOf" srcId="{1E04F23C-F842-4FFE-A533-DE434213F7D0}" destId="{A04AEFFC-19FB-435C-A5A9-5A326B4EBF3F}" srcOrd="0" destOrd="0" presId="urn:microsoft.com/office/officeart/2005/8/layout/vList2"/>
    <dgm:cxn modelId="{879DE668-1EB4-482C-95E4-FBAF52C86EC4}" type="presOf" srcId="{A8266B45-2275-483D-98BB-F8E79CDFE974}" destId="{1BD40D7D-BF80-44C0-9B4D-8A21BD7DCBD0}" srcOrd="0" destOrd="0" presId="urn:microsoft.com/office/officeart/2005/8/layout/vList2"/>
    <dgm:cxn modelId="{BB78AB4B-24C6-4A1C-B04B-28F2F4DC7CFF}" srcId="{DA05164D-096C-4478-9296-A13AD613EF08}" destId="{1E04F23C-F842-4FFE-A533-DE434213F7D0}" srcOrd="2" destOrd="0" parTransId="{62C1AA3B-4236-40EC-B572-2424C96AE4C7}" sibTransId="{CA4480B5-A081-4D48-B208-7158B02D3787}"/>
    <dgm:cxn modelId="{C49AD777-30C7-4B84-911C-C4F399346A32}" type="presOf" srcId="{45F9A24F-2B65-4DE2-9AEC-72DBC4BB32C6}" destId="{FE4CC916-E645-4D4C-AE37-5D5224784AEF}" srcOrd="0" destOrd="0" presId="urn:microsoft.com/office/officeart/2005/8/layout/vList2"/>
    <dgm:cxn modelId="{5EFE7188-CE16-4681-9853-8FBABF16F7C0}" type="presOf" srcId="{0474D826-80F2-4476-B939-FA992C84E481}" destId="{8684891A-FF5F-4B6C-94F3-3B022DD85DA7}" srcOrd="0" destOrd="0" presId="urn:microsoft.com/office/officeart/2005/8/layout/vList2"/>
    <dgm:cxn modelId="{8B577992-8C85-46DE-82B8-C878307C4DC2}" srcId="{DA05164D-096C-4478-9296-A13AD613EF08}" destId="{24DF35EB-BF9C-48F0-811F-DC1966433831}" srcOrd="4" destOrd="0" parTransId="{8532192E-39A0-4360-8E3B-7E6B0F470C8B}" sibTransId="{3862E90C-7440-4B90-BA22-ADA44E71AE6B}"/>
    <dgm:cxn modelId="{E03645A4-51C6-4D74-A401-9C37474C423C}" srcId="{DA05164D-096C-4478-9296-A13AD613EF08}" destId="{6DAD41B7-CAA3-4D1F-B3BB-67171E9995DA}" srcOrd="3" destOrd="0" parTransId="{40A34585-46EE-44F7-B0AA-A3E54ABBFF22}" sibTransId="{C7F6CB78-35A0-4D51-8EAC-467A8FF1BD01}"/>
    <dgm:cxn modelId="{56204BAC-3FB8-4585-92B8-AEDD13BB1A4D}" type="presOf" srcId="{6DAD41B7-CAA3-4D1F-B3BB-67171E9995DA}" destId="{E91B4B77-55FF-45C2-B4F5-917F71FBFB73}" srcOrd="0" destOrd="0" presId="urn:microsoft.com/office/officeart/2005/8/layout/vList2"/>
    <dgm:cxn modelId="{CA5C3CB7-AF8C-4A63-AEFF-668969FC06F0}" srcId="{DA05164D-096C-4478-9296-A13AD613EF08}" destId="{F7F6A186-F82D-4C5D-9120-592361F86BD7}" srcOrd="5" destOrd="0" parTransId="{EE679873-29F5-42F7-A5A1-2F0744972BB9}" sibTransId="{0F126258-218B-4F7C-ADAB-C871E463EC4A}"/>
    <dgm:cxn modelId="{C54C07E4-2A5B-4339-8587-A54A9D0596FC}" srcId="{DA05164D-096C-4478-9296-A13AD613EF08}" destId="{45F9A24F-2B65-4DE2-9AEC-72DBC4BB32C6}" srcOrd="7" destOrd="0" parTransId="{D9832AF3-8B4C-4007-B078-954E89E00361}" sibTransId="{7FD81374-BCF5-4ADE-815D-AFD8FF2822C1}"/>
    <dgm:cxn modelId="{5028FAF1-2C77-4BE7-AD05-6E6C9515CA52}" type="presOf" srcId="{DA05164D-096C-4478-9296-A13AD613EF08}" destId="{4AFFCA11-883E-4232-BD0F-A90BF45A61B3}" srcOrd="0" destOrd="0" presId="urn:microsoft.com/office/officeart/2005/8/layout/vList2"/>
    <dgm:cxn modelId="{E9A69DF2-2BEB-44D2-B4DB-1C5E04934EF2}" type="presOf" srcId="{1EF35CE5-4536-47AF-BC40-86A6B1009A97}" destId="{2BB8198A-1B74-4847-AED8-FBD7C139A9E6}" srcOrd="0" destOrd="0" presId="urn:microsoft.com/office/officeart/2005/8/layout/vList2"/>
    <dgm:cxn modelId="{AEC5A2F4-26B4-49D5-A7A1-AE06DD604C09}" type="presOf" srcId="{F6ABE38C-7385-4EB7-86E2-2BF03F94F1E9}" destId="{8E1458C3-409C-4584-B83E-BFE190A63E04}" srcOrd="0" destOrd="0" presId="urn:microsoft.com/office/officeart/2005/8/layout/vList2"/>
    <dgm:cxn modelId="{E76C1BFC-6070-4D53-AB98-FEEBF20F1E7C}" srcId="{DA05164D-096C-4478-9296-A13AD613EF08}" destId="{B5297F50-64BB-40E2-8093-264725CC67A0}" srcOrd="8" destOrd="0" parTransId="{F1825993-BA46-4E05-9D1F-996D42658034}" sibTransId="{44DD9B56-7F18-4474-9C84-0C5853FBF286}"/>
    <dgm:cxn modelId="{216E73FD-EE3F-4798-9C5C-E2054131BD0C}" srcId="{DA05164D-096C-4478-9296-A13AD613EF08}" destId="{A8266B45-2275-483D-98BB-F8E79CDFE974}" srcOrd="6" destOrd="0" parTransId="{A36CE58B-DE47-4E5A-B89E-934F0E7357E0}" sibTransId="{F752AC48-EC7B-41F2-AFA0-F33BA8E4F765}"/>
    <dgm:cxn modelId="{BA947E6B-C9B7-4611-8327-BB4BF4E97F95}" type="presParOf" srcId="{4AFFCA11-883E-4232-BD0F-A90BF45A61B3}" destId="{2BB8198A-1B74-4847-AED8-FBD7C139A9E6}" srcOrd="0" destOrd="0" presId="urn:microsoft.com/office/officeart/2005/8/layout/vList2"/>
    <dgm:cxn modelId="{4C280474-35D4-49EB-B133-D4E17475FF79}" type="presParOf" srcId="{4AFFCA11-883E-4232-BD0F-A90BF45A61B3}" destId="{382538CC-1B03-40D5-91CE-7B9DFC685FAA}" srcOrd="1" destOrd="0" presId="urn:microsoft.com/office/officeart/2005/8/layout/vList2"/>
    <dgm:cxn modelId="{322BC10A-8155-45CC-8739-F1042D5825E5}" type="presParOf" srcId="{4AFFCA11-883E-4232-BD0F-A90BF45A61B3}" destId="{8E1458C3-409C-4584-B83E-BFE190A63E04}" srcOrd="2" destOrd="0" presId="urn:microsoft.com/office/officeart/2005/8/layout/vList2"/>
    <dgm:cxn modelId="{1318545B-7C63-4F48-8F02-BF959C420C5A}" type="presParOf" srcId="{4AFFCA11-883E-4232-BD0F-A90BF45A61B3}" destId="{D8C44292-65F6-496D-A5CA-AC891B5BD7D6}" srcOrd="3" destOrd="0" presId="urn:microsoft.com/office/officeart/2005/8/layout/vList2"/>
    <dgm:cxn modelId="{A728BCCC-A3F4-4CD2-8D8B-D49E11209169}" type="presParOf" srcId="{4AFFCA11-883E-4232-BD0F-A90BF45A61B3}" destId="{A04AEFFC-19FB-435C-A5A9-5A326B4EBF3F}" srcOrd="4" destOrd="0" presId="urn:microsoft.com/office/officeart/2005/8/layout/vList2"/>
    <dgm:cxn modelId="{2CE2CECA-2A57-4057-B394-03E6627E0F10}" type="presParOf" srcId="{4AFFCA11-883E-4232-BD0F-A90BF45A61B3}" destId="{628D7F4F-73AA-4429-9AF0-D16828C292C6}" srcOrd="5" destOrd="0" presId="urn:microsoft.com/office/officeart/2005/8/layout/vList2"/>
    <dgm:cxn modelId="{2C8949EA-5340-40D5-93DE-8970A308C7E8}" type="presParOf" srcId="{4AFFCA11-883E-4232-BD0F-A90BF45A61B3}" destId="{E91B4B77-55FF-45C2-B4F5-917F71FBFB73}" srcOrd="6" destOrd="0" presId="urn:microsoft.com/office/officeart/2005/8/layout/vList2"/>
    <dgm:cxn modelId="{E940734F-3C2B-422C-9EB1-88A68EED3C5B}" type="presParOf" srcId="{4AFFCA11-883E-4232-BD0F-A90BF45A61B3}" destId="{0782BA30-C461-41B4-8785-FF1B520E7A59}" srcOrd="7" destOrd="0" presId="urn:microsoft.com/office/officeart/2005/8/layout/vList2"/>
    <dgm:cxn modelId="{592A0784-12EB-44B2-8AF4-967166C6568E}" type="presParOf" srcId="{4AFFCA11-883E-4232-BD0F-A90BF45A61B3}" destId="{EC087E1C-D1CB-4CAE-AE04-2540F5E3E98E}" srcOrd="8" destOrd="0" presId="urn:microsoft.com/office/officeart/2005/8/layout/vList2"/>
    <dgm:cxn modelId="{09CBE3EC-F359-486F-8417-03011343E9C0}" type="presParOf" srcId="{4AFFCA11-883E-4232-BD0F-A90BF45A61B3}" destId="{82DBEFE8-33B1-4EF0-AB6B-26DF46908DCA}" srcOrd="9" destOrd="0" presId="urn:microsoft.com/office/officeart/2005/8/layout/vList2"/>
    <dgm:cxn modelId="{EB003F57-6622-4C1B-8CC5-F45BC118F594}" type="presParOf" srcId="{4AFFCA11-883E-4232-BD0F-A90BF45A61B3}" destId="{09CBA173-96AB-4994-A8FD-7300FF825FAE}" srcOrd="10" destOrd="0" presId="urn:microsoft.com/office/officeart/2005/8/layout/vList2"/>
    <dgm:cxn modelId="{14198896-F7B9-48BC-96C7-AA88664DDB0F}" type="presParOf" srcId="{4AFFCA11-883E-4232-BD0F-A90BF45A61B3}" destId="{3D5FFFC7-2AB6-483A-B927-B0DBF8FA0B54}" srcOrd="11" destOrd="0" presId="urn:microsoft.com/office/officeart/2005/8/layout/vList2"/>
    <dgm:cxn modelId="{01DDA4F7-1856-4F5F-91A6-2C8FC93E55D9}" type="presParOf" srcId="{4AFFCA11-883E-4232-BD0F-A90BF45A61B3}" destId="{1BD40D7D-BF80-44C0-9B4D-8A21BD7DCBD0}" srcOrd="12" destOrd="0" presId="urn:microsoft.com/office/officeart/2005/8/layout/vList2"/>
    <dgm:cxn modelId="{FDCB7112-E07D-418C-8C17-9F402CC2D432}" type="presParOf" srcId="{4AFFCA11-883E-4232-BD0F-A90BF45A61B3}" destId="{18F017D0-E1AE-45CA-B745-5F66FF04BEA2}" srcOrd="13" destOrd="0" presId="urn:microsoft.com/office/officeart/2005/8/layout/vList2"/>
    <dgm:cxn modelId="{47B5F3AE-AFE4-496E-8991-E347B87B5841}" type="presParOf" srcId="{4AFFCA11-883E-4232-BD0F-A90BF45A61B3}" destId="{FE4CC916-E645-4D4C-AE37-5D5224784AEF}" srcOrd="14" destOrd="0" presId="urn:microsoft.com/office/officeart/2005/8/layout/vList2"/>
    <dgm:cxn modelId="{C88CE279-83C6-4D70-99CD-EAB2AE4A80C5}" type="presParOf" srcId="{4AFFCA11-883E-4232-BD0F-A90BF45A61B3}" destId="{1F2F0BED-4DD3-40EC-A526-399DDAC852D8}" srcOrd="15" destOrd="0" presId="urn:microsoft.com/office/officeart/2005/8/layout/vList2"/>
    <dgm:cxn modelId="{1EA7C040-9742-4BE9-A031-CC06A6B5A6CE}" type="presParOf" srcId="{4AFFCA11-883E-4232-BD0F-A90BF45A61B3}" destId="{A1E4DB8D-AEF8-4C2D-9E37-D9763BA30963}" srcOrd="16" destOrd="0" presId="urn:microsoft.com/office/officeart/2005/8/layout/vList2"/>
    <dgm:cxn modelId="{7C7F75C2-23C6-4FC5-8C7B-11F912F11193}" type="presParOf" srcId="{4AFFCA11-883E-4232-BD0F-A90BF45A61B3}" destId="{B8BA2EBB-414C-4DB9-B980-CA1BD8E24067}" srcOrd="17" destOrd="0" presId="urn:microsoft.com/office/officeart/2005/8/layout/vList2"/>
    <dgm:cxn modelId="{D45B4067-3319-48D4-8183-C7E21C83E046}" type="presParOf" srcId="{4AFFCA11-883E-4232-BD0F-A90BF45A61B3}" destId="{8684891A-FF5F-4B6C-94F3-3B022DD85DA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EDDBC-1813-477B-9656-5971F79D99E6}"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n-US"/>
        </a:p>
      </dgm:t>
    </dgm:pt>
    <dgm:pt modelId="{728B37D6-1F96-4DEC-A76E-F8FEBFCE50F7}">
      <dgm:prSet phldrT="[Text]"/>
      <dgm:spPr/>
      <dgm:t>
        <a:bodyPr/>
        <a:lstStyle/>
        <a:p>
          <a:r>
            <a:rPr lang="en-US" dirty="0"/>
            <a:t>Facility Name</a:t>
          </a:r>
        </a:p>
      </dgm:t>
    </dgm:pt>
    <dgm:pt modelId="{6E3554AF-1013-49BE-A0D2-9F414445A42B}" type="parTrans" cxnId="{8B1B22F4-985C-407C-86FF-D46A0D655ADA}">
      <dgm:prSet/>
      <dgm:spPr/>
      <dgm:t>
        <a:bodyPr/>
        <a:lstStyle/>
        <a:p>
          <a:endParaRPr lang="en-US"/>
        </a:p>
      </dgm:t>
    </dgm:pt>
    <dgm:pt modelId="{80BF8620-0358-4F89-B13C-F914DBF63204}" type="sibTrans" cxnId="{8B1B22F4-985C-407C-86FF-D46A0D655ADA}">
      <dgm:prSet/>
      <dgm:spPr/>
      <dgm:t>
        <a:bodyPr/>
        <a:lstStyle/>
        <a:p>
          <a:endParaRPr lang="en-US"/>
        </a:p>
      </dgm:t>
    </dgm:pt>
    <dgm:pt modelId="{7BA4C979-341D-4798-9D9C-C63F321C8A35}">
      <dgm:prSet phldrT="[Text]"/>
      <dgm:spPr/>
      <dgm:t>
        <a:bodyPr/>
        <a:lstStyle/>
        <a:p>
          <a:r>
            <a:rPr lang="en-US" dirty="0"/>
            <a:t>Your Name + any Team Members with you</a:t>
          </a:r>
        </a:p>
      </dgm:t>
    </dgm:pt>
    <dgm:pt modelId="{0677B42A-FB56-40DE-96C5-85CF049E3A75}" type="parTrans" cxnId="{01057F02-DB2D-4D10-B0FB-57A81064A66A}">
      <dgm:prSet/>
      <dgm:spPr/>
      <dgm:t>
        <a:bodyPr/>
        <a:lstStyle/>
        <a:p>
          <a:endParaRPr lang="en-US"/>
        </a:p>
      </dgm:t>
    </dgm:pt>
    <dgm:pt modelId="{B5F73A41-50D6-4EE6-BA77-4C20203C4139}" type="sibTrans" cxnId="{01057F02-DB2D-4D10-B0FB-57A81064A66A}">
      <dgm:prSet/>
      <dgm:spPr/>
      <dgm:t>
        <a:bodyPr/>
        <a:lstStyle/>
        <a:p>
          <a:endParaRPr lang="en-US"/>
        </a:p>
      </dgm:t>
    </dgm:pt>
    <dgm:pt modelId="{E20B58E6-39EB-4100-980F-567A919033B8}">
      <dgm:prSet phldrT="[Text]"/>
      <dgm:spPr/>
      <dgm:t>
        <a:bodyPr/>
        <a:lstStyle/>
        <a:p>
          <a:pPr>
            <a:buFont typeface="Arial" panose="020B0604020202020204" pitchFamily="34" charset="0"/>
            <a:buChar char="•"/>
          </a:pPr>
          <a:r>
            <a:rPr lang="en-US" b="0" i="0" dirty="0"/>
            <a:t>Paper clips or staples?</a:t>
          </a:r>
          <a:endParaRPr lang="en-US" dirty="0"/>
        </a:p>
      </dgm:t>
    </dgm:pt>
    <dgm:pt modelId="{FCCEF1DF-3B03-45E9-8F60-476D4B0A0D16}" type="parTrans" cxnId="{974B7A8F-874C-47E0-821E-E79CE543A6BE}">
      <dgm:prSet/>
      <dgm:spPr/>
      <dgm:t>
        <a:bodyPr/>
        <a:lstStyle/>
        <a:p>
          <a:endParaRPr lang="en-US"/>
        </a:p>
      </dgm:t>
    </dgm:pt>
    <dgm:pt modelId="{E606E0B7-DAA1-4ABE-87FE-B2783A5EFEC8}" type="sibTrans" cxnId="{974B7A8F-874C-47E0-821E-E79CE543A6BE}">
      <dgm:prSet/>
      <dgm:spPr/>
      <dgm:t>
        <a:bodyPr/>
        <a:lstStyle/>
        <a:p>
          <a:endParaRPr lang="en-US"/>
        </a:p>
      </dgm:t>
    </dgm:pt>
    <dgm:pt modelId="{0B5C215C-B2E9-4DE4-B201-C019A2394C17}" type="pres">
      <dgm:prSet presAssocID="{998EDDBC-1813-477B-9656-5971F79D99E6}" presName="Name0" presStyleCnt="0">
        <dgm:presLayoutVars>
          <dgm:chMax val="7"/>
          <dgm:chPref val="7"/>
          <dgm:dir/>
          <dgm:animLvl val="lvl"/>
        </dgm:presLayoutVars>
      </dgm:prSet>
      <dgm:spPr/>
    </dgm:pt>
    <dgm:pt modelId="{AA2DC33C-460A-4731-A586-5282AD359F70}" type="pres">
      <dgm:prSet presAssocID="{728B37D6-1F96-4DEC-A76E-F8FEBFCE50F7}" presName="Accent1" presStyleCnt="0"/>
      <dgm:spPr/>
    </dgm:pt>
    <dgm:pt modelId="{B5D0B87C-025C-438C-A1B7-21E96ADC8E37}" type="pres">
      <dgm:prSet presAssocID="{728B37D6-1F96-4DEC-A76E-F8FEBFCE50F7}" presName="Accent" presStyleLbl="node1" presStyleIdx="0" presStyleCnt="3"/>
      <dgm:spPr/>
    </dgm:pt>
    <dgm:pt modelId="{AF010564-781F-44D1-9797-C9AF0D3DB495}" type="pres">
      <dgm:prSet presAssocID="{728B37D6-1F96-4DEC-A76E-F8FEBFCE50F7}" presName="Parent1" presStyleLbl="revTx" presStyleIdx="0" presStyleCnt="3">
        <dgm:presLayoutVars>
          <dgm:chMax val="1"/>
          <dgm:chPref val="1"/>
          <dgm:bulletEnabled val="1"/>
        </dgm:presLayoutVars>
      </dgm:prSet>
      <dgm:spPr/>
    </dgm:pt>
    <dgm:pt modelId="{3BA2077F-A431-48AA-945C-FB66897BE039}" type="pres">
      <dgm:prSet presAssocID="{7BA4C979-341D-4798-9D9C-C63F321C8A35}" presName="Accent2" presStyleCnt="0"/>
      <dgm:spPr/>
    </dgm:pt>
    <dgm:pt modelId="{04E17132-0700-4E9F-8CC8-FA23BE46C34C}" type="pres">
      <dgm:prSet presAssocID="{7BA4C979-341D-4798-9D9C-C63F321C8A35}" presName="Accent" presStyleLbl="node1" presStyleIdx="1" presStyleCnt="3"/>
      <dgm:spPr/>
    </dgm:pt>
    <dgm:pt modelId="{870E53F0-8F8A-424C-8763-B6BC37EF3CE0}" type="pres">
      <dgm:prSet presAssocID="{7BA4C979-341D-4798-9D9C-C63F321C8A35}" presName="Parent2" presStyleLbl="revTx" presStyleIdx="1" presStyleCnt="3">
        <dgm:presLayoutVars>
          <dgm:chMax val="1"/>
          <dgm:chPref val="1"/>
          <dgm:bulletEnabled val="1"/>
        </dgm:presLayoutVars>
      </dgm:prSet>
      <dgm:spPr/>
    </dgm:pt>
    <dgm:pt modelId="{46B332A6-338E-47F8-A4F2-E149746CA41A}" type="pres">
      <dgm:prSet presAssocID="{E20B58E6-39EB-4100-980F-567A919033B8}" presName="Accent3" presStyleCnt="0"/>
      <dgm:spPr/>
    </dgm:pt>
    <dgm:pt modelId="{CBA772D6-A9C0-4757-8E08-B91CD261D210}" type="pres">
      <dgm:prSet presAssocID="{E20B58E6-39EB-4100-980F-567A919033B8}" presName="Accent" presStyleLbl="node1" presStyleIdx="2" presStyleCnt="3"/>
      <dgm:spPr/>
    </dgm:pt>
    <dgm:pt modelId="{8145D037-26CC-4805-9911-BA961241A229}" type="pres">
      <dgm:prSet presAssocID="{E20B58E6-39EB-4100-980F-567A919033B8}" presName="Parent3" presStyleLbl="revTx" presStyleIdx="2" presStyleCnt="3">
        <dgm:presLayoutVars>
          <dgm:chMax val="1"/>
          <dgm:chPref val="1"/>
          <dgm:bulletEnabled val="1"/>
        </dgm:presLayoutVars>
      </dgm:prSet>
      <dgm:spPr/>
    </dgm:pt>
  </dgm:ptLst>
  <dgm:cxnLst>
    <dgm:cxn modelId="{01057F02-DB2D-4D10-B0FB-57A81064A66A}" srcId="{998EDDBC-1813-477B-9656-5971F79D99E6}" destId="{7BA4C979-341D-4798-9D9C-C63F321C8A35}" srcOrd="1" destOrd="0" parTransId="{0677B42A-FB56-40DE-96C5-85CF049E3A75}" sibTransId="{B5F73A41-50D6-4EE6-BA77-4C20203C4139}"/>
    <dgm:cxn modelId="{E16C210C-79B6-48DD-8346-9CCEA2F9AF6D}" type="presOf" srcId="{998EDDBC-1813-477B-9656-5971F79D99E6}" destId="{0B5C215C-B2E9-4DE4-B201-C019A2394C17}" srcOrd="0" destOrd="0" presId="urn:microsoft.com/office/officeart/2009/layout/CircleArrowProcess"/>
    <dgm:cxn modelId="{5B987A76-2322-4ED0-9254-EDBC3594B8C3}" type="presOf" srcId="{728B37D6-1F96-4DEC-A76E-F8FEBFCE50F7}" destId="{AF010564-781F-44D1-9797-C9AF0D3DB495}" srcOrd="0" destOrd="0" presId="urn:microsoft.com/office/officeart/2009/layout/CircleArrowProcess"/>
    <dgm:cxn modelId="{974B7A8F-874C-47E0-821E-E79CE543A6BE}" srcId="{998EDDBC-1813-477B-9656-5971F79D99E6}" destId="{E20B58E6-39EB-4100-980F-567A919033B8}" srcOrd="2" destOrd="0" parTransId="{FCCEF1DF-3B03-45E9-8F60-476D4B0A0D16}" sibTransId="{E606E0B7-DAA1-4ABE-87FE-B2783A5EFEC8}"/>
    <dgm:cxn modelId="{A04F13CA-0FFB-41E5-8520-10F1AEAFDD0A}" type="presOf" srcId="{7BA4C979-341D-4798-9D9C-C63F321C8A35}" destId="{870E53F0-8F8A-424C-8763-B6BC37EF3CE0}" srcOrd="0" destOrd="0" presId="urn:microsoft.com/office/officeart/2009/layout/CircleArrowProcess"/>
    <dgm:cxn modelId="{F22666DF-BAEC-4907-AA0F-447F2C804521}" type="presOf" srcId="{E20B58E6-39EB-4100-980F-567A919033B8}" destId="{8145D037-26CC-4805-9911-BA961241A229}" srcOrd="0" destOrd="0" presId="urn:microsoft.com/office/officeart/2009/layout/CircleArrowProcess"/>
    <dgm:cxn modelId="{8B1B22F4-985C-407C-86FF-D46A0D655ADA}" srcId="{998EDDBC-1813-477B-9656-5971F79D99E6}" destId="{728B37D6-1F96-4DEC-A76E-F8FEBFCE50F7}" srcOrd="0" destOrd="0" parTransId="{6E3554AF-1013-49BE-A0D2-9F414445A42B}" sibTransId="{80BF8620-0358-4F89-B13C-F914DBF63204}"/>
    <dgm:cxn modelId="{B35FC323-121A-476F-8EBA-011DC6EB791E}" type="presParOf" srcId="{0B5C215C-B2E9-4DE4-B201-C019A2394C17}" destId="{AA2DC33C-460A-4731-A586-5282AD359F70}" srcOrd="0" destOrd="0" presId="urn:microsoft.com/office/officeart/2009/layout/CircleArrowProcess"/>
    <dgm:cxn modelId="{026D217D-6E9E-4CD9-8A7C-3725A1EACC25}" type="presParOf" srcId="{AA2DC33C-460A-4731-A586-5282AD359F70}" destId="{B5D0B87C-025C-438C-A1B7-21E96ADC8E37}" srcOrd="0" destOrd="0" presId="urn:microsoft.com/office/officeart/2009/layout/CircleArrowProcess"/>
    <dgm:cxn modelId="{BE530A3A-51AE-49B5-8CD0-698766661F29}" type="presParOf" srcId="{0B5C215C-B2E9-4DE4-B201-C019A2394C17}" destId="{AF010564-781F-44D1-9797-C9AF0D3DB495}" srcOrd="1" destOrd="0" presId="urn:microsoft.com/office/officeart/2009/layout/CircleArrowProcess"/>
    <dgm:cxn modelId="{A5FC0B79-8C85-42B6-B911-C43306858FE0}" type="presParOf" srcId="{0B5C215C-B2E9-4DE4-B201-C019A2394C17}" destId="{3BA2077F-A431-48AA-945C-FB66897BE039}" srcOrd="2" destOrd="0" presId="urn:microsoft.com/office/officeart/2009/layout/CircleArrowProcess"/>
    <dgm:cxn modelId="{AD20E1D0-5E40-4ED6-B602-6232D8A1039B}" type="presParOf" srcId="{3BA2077F-A431-48AA-945C-FB66897BE039}" destId="{04E17132-0700-4E9F-8CC8-FA23BE46C34C}" srcOrd="0" destOrd="0" presId="urn:microsoft.com/office/officeart/2009/layout/CircleArrowProcess"/>
    <dgm:cxn modelId="{9F8D462C-7367-44B0-B7B6-C1021FC40DA0}" type="presParOf" srcId="{0B5C215C-B2E9-4DE4-B201-C019A2394C17}" destId="{870E53F0-8F8A-424C-8763-B6BC37EF3CE0}" srcOrd="3" destOrd="0" presId="urn:microsoft.com/office/officeart/2009/layout/CircleArrowProcess"/>
    <dgm:cxn modelId="{EB4305A4-2145-4ED2-8D97-FFFFF1EC4A08}" type="presParOf" srcId="{0B5C215C-B2E9-4DE4-B201-C019A2394C17}" destId="{46B332A6-338E-47F8-A4F2-E149746CA41A}" srcOrd="4" destOrd="0" presId="urn:microsoft.com/office/officeart/2009/layout/CircleArrowProcess"/>
    <dgm:cxn modelId="{2675CDC7-1904-4F88-98B9-48E4BEDAE0A3}" type="presParOf" srcId="{46B332A6-338E-47F8-A4F2-E149746CA41A}" destId="{CBA772D6-A9C0-4757-8E08-B91CD261D210}" srcOrd="0" destOrd="0" presId="urn:microsoft.com/office/officeart/2009/layout/CircleArrowProcess"/>
    <dgm:cxn modelId="{1D278189-7800-472A-B6DD-0B371762FDDE}" type="presParOf" srcId="{0B5C215C-B2E9-4DE4-B201-C019A2394C17}" destId="{8145D037-26CC-4805-9911-BA961241A229}"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AAF82-6588-43EC-9493-DD83C9FCE6E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5265620-A6E4-4B3D-A639-01D3C77A4E15}">
      <dgm:prSet/>
      <dgm:spPr/>
      <dgm:t>
        <a:bodyPr/>
        <a:lstStyle/>
        <a:p>
          <a:pPr rtl="0"/>
          <a:r>
            <a:rPr lang="en-US" dirty="0"/>
            <a:t>Human error</a:t>
          </a:r>
        </a:p>
      </dgm:t>
    </dgm:pt>
    <dgm:pt modelId="{865176A0-48B1-4934-96AD-E6EEFAFED3C9}" type="parTrans" cxnId="{3CF39732-72BD-4ED8-930C-E0A7845C5EE0}">
      <dgm:prSet/>
      <dgm:spPr/>
      <dgm:t>
        <a:bodyPr/>
        <a:lstStyle/>
        <a:p>
          <a:endParaRPr lang="en-US"/>
        </a:p>
      </dgm:t>
    </dgm:pt>
    <dgm:pt modelId="{7942C528-FBF8-4956-B1E1-EA9F9F17AE31}" type="sibTrans" cxnId="{3CF39732-72BD-4ED8-930C-E0A7845C5EE0}">
      <dgm:prSet/>
      <dgm:spPr/>
      <dgm:t>
        <a:bodyPr/>
        <a:lstStyle/>
        <a:p>
          <a:endParaRPr lang="en-US"/>
        </a:p>
      </dgm:t>
    </dgm:pt>
    <dgm:pt modelId="{E5B993BB-55A2-4C1A-ACFC-FC2FB0F2828C}">
      <dgm:prSet/>
      <dgm:spPr/>
      <dgm:t>
        <a:bodyPr/>
        <a:lstStyle/>
        <a:p>
          <a:pPr rtl="0"/>
          <a:r>
            <a:rPr lang="en-US" dirty="0"/>
            <a:t>Negligence</a:t>
          </a:r>
        </a:p>
      </dgm:t>
    </dgm:pt>
    <dgm:pt modelId="{DD1CAD79-23F7-49ED-8DC1-2937798546F5}" type="parTrans" cxnId="{7EB2964B-3EBA-4706-8E8B-C7BEA70BD21C}">
      <dgm:prSet/>
      <dgm:spPr/>
      <dgm:t>
        <a:bodyPr/>
        <a:lstStyle/>
        <a:p>
          <a:endParaRPr lang="en-US"/>
        </a:p>
      </dgm:t>
    </dgm:pt>
    <dgm:pt modelId="{01D494E1-1729-48A1-AE85-8C9EE4DE2873}" type="sibTrans" cxnId="{7EB2964B-3EBA-4706-8E8B-C7BEA70BD21C}">
      <dgm:prSet/>
      <dgm:spPr/>
      <dgm:t>
        <a:bodyPr/>
        <a:lstStyle/>
        <a:p>
          <a:endParaRPr lang="en-US"/>
        </a:p>
      </dgm:t>
    </dgm:pt>
    <dgm:pt modelId="{F896DCEB-5BC3-4D1D-8979-61F13B63524D}">
      <dgm:prSet/>
      <dgm:spPr/>
      <dgm:t>
        <a:bodyPr/>
        <a:lstStyle/>
        <a:p>
          <a:pPr rtl="0"/>
          <a:r>
            <a:rPr lang="en-US" dirty="0"/>
            <a:t>System error</a:t>
          </a:r>
        </a:p>
      </dgm:t>
    </dgm:pt>
    <dgm:pt modelId="{28AF60A3-1A41-4438-A12B-4E8305B6C03E}" type="sibTrans" cxnId="{DE6E0289-B08F-455A-A5E6-56CDDC9E1693}">
      <dgm:prSet/>
      <dgm:spPr/>
      <dgm:t>
        <a:bodyPr/>
        <a:lstStyle/>
        <a:p>
          <a:endParaRPr lang="en-US"/>
        </a:p>
      </dgm:t>
    </dgm:pt>
    <dgm:pt modelId="{EDA8B931-7173-485E-80B4-51A29D2958B3}" type="parTrans" cxnId="{DE6E0289-B08F-455A-A5E6-56CDDC9E1693}">
      <dgm:prSet/>
      <dgm:spPr/>
      <dgm:t>
        <a:bodyPr/>
        <a:lstStyle/>
        <a:p>
          <a:endParaRPr lang="en-US"/>
        </a:p>
      </dgm:t>
    </dgm:pt>
    <dgm:pt modelId="{D1A53233-371F-4524-BC9A-E89850CDA7A7}" type="pres">
      <dgm:prSet presAssocID="{F65AAF82-6588-43EC-9493-DD83C9FCE6E9}" presName="linear" presStyleCnt="0">
        <dgm:presLayoutVars>
          <dgm:dir/>
          <dgm:animLvl val="lvl"/>
          <dgm:resizeHandles val="exact"/>
        </dgm:presLayoutVars>
      </dgm:prSet>
      <dgm:spPr/>
    </dgm:pt>
    <dgm:pt modelId="{828BDC6F-CED7-457A-B378-72FE80251803}" type="pres">
      <dgm:prSet presAssocID="{35265620-A6E4-4B3D-A639-01D3C77A4E15}" presName="parentLin" presStyleCnt="0"/>
      <dgm:spPr/>
    </dgm:pt>
    <dgm:pt modelId="{89005C74-68D7-4E86-BE52-2F37ABE3B79F}" type="pres">
      <dgm:prSet presAssocID="{35265620-A6E4-4B3D-A639-01D3C77A4E15}" presName="parentLeftMargin" presStyleLbl="node1" presStyleIdx="0" presStyleCnt="3"/>
      <dgm:spPr/>
    </dgm:pt>
    <dgm:pt modelId="{DD0D4724-EE54-4DC2-B72D-18E47E515413}" type="pres">
      <dgm:prSet presAssocID="{35265620-A6E4-4B3D-A639-01D3C77A4E15}" presName="parentText" presStyleLbl="node1" presStyleIdx="0" presStyleCnt="3">
        <dgm:presLayoutVars>
          <dgm:chMax val="0"/>
          <dgm:bulletEnabled val="1"/>
        </dgm:presLayoutVars>
      </dgm:prSet>
      <dgm:spPr/>
    </dgm:pt>
    <dgm:pt modelId="{3961902D-E09F-4418-8630-2CED9A695C8D}" type="pres">
      <dgm:prSet presAssocID="{35265620-A6E4-4B3D-A639-01D3C77A4E15}" presName="negativeSpace" presStyleCnt="0"/>
      <dgm:spPr/>
    </dgm:pt>
    <dgm:pt modelId="{A9C15CDA-D7A9-4656-8F9A-1B4A42CEFF04}" type="pres">
      <dgm:prSet presAssocID="{35265620-A6E4-4B3D-A639-01D3C77A4E15}" presName="childText" presStyleLbl="conFgAcc1" presStyleIdx="0" presStyleCnt="3">
        <dgm:presLayoutVars>
          <dgm:bulletEnabled val="1"/>
        </dgm:presLayoutVars>
      </dgm:prSet>
      <dgm:spPr/>
    </dgm:pt>
    <dgm:pt modelId="{42F4A900-FADA-479F-B9E2-FB98E8BAC349}" type="pres">
      <dgm:prSet presAssocID="{7942C528-FBF8-4956-B1E1-EA9F9F17AE31}" presName="spaceBetweenRectangles" presStyleCnt="0"/>
      <dgm:spPr/>
    </dgm:pt>
    <dgm:pt modelId="{B7D53250-499E-49E9-9E6A-3BA34B2DB3BA}" type="pres">
      <dgm:prSet presAssocID="{F896DCEB-5BC3-4D1D-8979-61F13B63524D}" presName="parentLin" presStyleCnt="0"/>
      <dgm:spPr/>
    </dgm:pt>
    <dgm:pt modelId="{663DA4EA-2909-4296-9E16-0E66B31F9E17}" type="pres">
      <dgm:prSet presAssocID="{F896DCEB-5BC3-4D1D-8979-61F13B63524D}" presName="parentLeftMargin" presStyleLbl="node1" presStyleIdx="0" presStyleCnt="3"/>
      <dgm:spPr/>
    </dgm:pt>
    <dgm:pt modelId="{F49C7F02-0589-4EE5-84F3-6CCE6CEB816A}" type="pres">
      <dgm:prSet presAssocID="{F896DCEB-5BC3-4D1D-8979-61F13B63524D}" presName="parentText" presStyleLbl="node1" presStyleIdx="1" presStyleCnt="3">
        <dgm:presLayoutVars>
          <dgm:chMax val="0"/>
          <dgm:bulletEnabled val="1"/>
        </dgm:presLayoutVars>
      </dgm:prSet>
      <dgm:spPr/>
    </dgm:pt>
    <dgm:pt modelId="{D3830714-C357-4B86-A9A9-8D1ECD09DDBB}" type="pres">
      <dgm:prSet presAssocID="{F896DCEB-5BC3-4D1D-8979-61F13B63524D}" presName="negativeSpace" presStyleCnt="0"/>
      <dgm:spPr/>
    </dgm:pt>
    <dgm:pt modelId="{A6101B80-921B-4421-BA5E-2E9EEBE2423C}" type="pres">
      <dgm:prSet presAssocID="{F896DCEB-5BC3-4D1D-8979-61F13B63524D}" presName="childText" presStyleLbl="conFgAcc1" presStyleIdx="1" presStyleCnt="3">
        <dgm:presLayoutVars>
          <dgm:bulletEnabled val="1"/>
        </dgm:presLayoutVars>
      </dgm:prSet>
      <dgm:spPr/>
    </dgm:pt>
    <dgm:pt modelId="{EF8D97BC-D0AB-4013-810D-98E8B4145A2F}" type="pres">
      <dgm:prSet presAssocID="{28AF60A3-1A41-4438-A12B-4E8305B6C03E}" presName="spaceBetweenRectangles" presStyleCnt="0"/>
      <dgm:spPr/>
    </dgm:pt>
    <dgm:pt modelId="{505BCFDB-9E88-4F9B-8BDC-DEC7CABB29DB}" type="pres">
      <dgm:prSet presAssocID="{E5B993BB-55A2-4C1A-ACFC-FC2FB0F2828C}" presName="parentLin" presStyleCnt="0"/>
      <dgm:spPr/>
    </dgm:pt>
    <dgm:pt modelId="{9D073B94-0508-4063-93B5-737EFC63781A}" type="pres">
      <dgm:prSet presAssocID="{E5B993BB-55A2-4C1A-ACFC-FC2FB0F2828C}" presName="parentLeftMargin" presStyleLbl="node1" presStyleIdx="1" presStyleCnt="3"/>
      <dgm:spPr/>
    </dgm:pt>
    <dgm:pt modelId="{3A257EC0-8DF2-4B3B-8FC6-AF98EE1FAD58}" type="pres">
      <dgm:prSet presAssocID="{E5B993BB-55A2-4C1A-ACFC-FC2FB0F2828C}" presName="parentText" presStyleLbl="node1" presStyleIdx="2" presStyleCnt="3">
        <dgm:presLayoutVars>
          <dgm:chMax val="0"/>
          <dgm:bulletEnabled val="1"/>
        </dgm:presLayoutVars>
      </dgm:prSet>
      <dgm:spPr/>
    </dgm:pt>
    <dgm:pt modelId="{2D862EC7-0A9B-4DCF-BB39-B408B0A1BE95}" type="pres">
      <dgm:prSet presAssocID="{E5B993BB-55A2-4C1A-ACFC-FC2FB0F2828C}" presName="negativeSpace" presStyleCnt="0"/>
      <dgm:spPr/>
    </dgm:pt>
    <dgm:pt modelId="{576B0A06-F3DD-4A14-B02B-9DECFC9C5445}" type="pres">
      <dgm:prSet presAssocID="{E5B993BB-55A2-4C1A-ACFC-FC2FB0F2828C}" presName="childText" presStyleLbl="conFgAcc1" presStyleIdx="2" presStyleCnt="3">
        <dgm:presLayoutVars>
          <dgm:bulletEnabled val="1"/>
        </dgm:presLayoutVars>
      </dgm:prSet>
      <dgm:spPr/>
    </dgm:pt>
  </dgm:ptLst>
  <dgm:cxnLst>
    <dgm:cxn modelId="{90C17619-38A2-4A7F-9FAD-2EECA6379675}" type="presOf" srcId="{F65AAF82-6588-43EC-9493-DD83C9FCE6E9}" destId="{D1A53233-371F-4524-BC9A-E89850CDA7A7}" srcOrd="0" destOrd="0" presId="urn:microsoft.com/office/officeart/2005/8/layout/list1"/>
    <dgm:cxn modelId="{40D9EF1A-7C8B-4588-98F0-BA4A48688C44}" type="presOf" srcId="{35265620-A6E4-4B3D-A639-01D3C77A4E15}" destId="{89005C74-68D7-4E86-BE52-2F37ABE3B79F}" srcOrd="0" destOrd="0" presId="urn:microsoft.com/office/officeart/2005/8/layout/list1"/>
    <dgm:cxn modelId="{C1054A27-430A-42A0-BCFE-178F57E531E6}" type="presOf" srcId="{F896DCEB-5BC3-4D1D-8979-61F13B63524D}" destId="{F49C7F02-0589-4EE5-84F3-6CCE6CEB816A}" srcOrd="1" destOrd="0" presId="urn:microsoft.com/office/officeart/2005/8/layout/list1"/>
    <dgm:cxn modelId="{3CF39732-72BD-4ED8-930C-E0A7845C5EE0}" srcId="{F65AAF82-6588-43EC-9493-DD83C9FCE6E9}" destId="{35265620-A6E4-4B3D-A639-01D3C77A4E15}" srcOrd="0" destOrd="0" parTransId="{865176A0-48B1-4934-96AD-E6EEFAFED3C9}" sibTransId="{7942C528-FBF8-4956-B1E1-EA9F9F17AE31}"/>
    <dgm:cxn modelId="{7EB2964B-3EBA-4706-8E8B-C7BEA70BD21C}" srcId="{F65AAF82-6588-43EC-9493-DD83C9FCE6E9}" destId="{E5B993BB-55A2-4C1A-ACFC-FC2FB0F2828C}" srcOrd="2" destOrd="0" parTransId="{DD1CAD79-23F7-49ED-8DC1-2937798546F5}" sibTransId="{01D494E1-1729-48A1-AE85-8C9EE4DE2873}"/>
    <dgm:cxn modelId="{9AD64D6D-2F6B-4B88-9A98-30815FF150B9}" type="presOf" srcId="{35265620-A6E4-4B3D-A639-01D3C77A4E15}" destId="{DD0D4724-EE54-4DC2-B72D-18E47E515413}" srcOrd="1" destOrd="0" presId="urn:microsoft.com/office/officeart/2005/8/layout/list1"/>
    <dgm:cxn modelId="{DE6E0289-B08F-455A-A5E6-56CDDC9E1693}" srcId="{F65AAF82-6588-43EC-9493-DD83C9FCE6E9}" destId="{F896DCEB-5BC3-4D1D-8979-61F13B63524D}" srcOrd="1" destOrd="0" parTransId="{EDA8B931-7173-485E-80B4-51A29D2958B3}" sibTransId="{28AF60A3-1A41-4438-A12B-4E8305B6C03E}"/>
    <dgm:cxn modelId="{B2E72BB0-D31E-4E1F-9298-9E5A8EEC4055}" type="presOf" srcId="{F896DCEB-5BC3-4D1D-8979-61F13B63524D}" destId="{663DA4EA-2909-4296-9E16-0E66B31F9E17}" srcOrd="0" destOrd="0" presId="urn:microsoft.com/office/officeart/2005/8/layout/list1"/>
    <dgm:cxn modelId="{D927FCB0-2D56-4419-B84C-DB4DE219F88E}" type="presOf" srcId="{E5B993BB-55A2-4C1A-ACFC-FC2FB0F2828C}" destId="{9D073B94-0508-4063-93B5-737EFC63781A}" srcOrd="0" destOrd="0" presId="urn:microsoft.com/office/officeart/2005/8/layout/list1"/>
    <dgm:cxn modelId="{C667EAB1-ECCD-44A4-9DC1-502C30551CE1}" type="presOf" srcId="{E5B993BB-55A2-4C1A-ACFC-FC2FB0F2828C}" destId="{3A257EC0-8DF2-4B3B-8FC6-AF98EE1FAD58}" srcOrd="1" destOrd="0" presId="urn:microsoft.com/office/officeart/2005/8/layout/list1"/>
    <dgm:cxn modelId="{97B6BE37-7873-423B-95F2-5313EDEF6107}" type="presParOf" srcId="{D1A53233-371F-4524-BC9A-E89850CDA7A7}" destId="{828BDC6F-CED7-457A-B378-72FE80251803}" srcOrd="0" destOrd="0" presId="urn:microsoft.com/office/officeart/2005/8/layout/list1"/>
    <dgm:cxn modelId="{DB5A87E6-4944-4147-B7C1-D91B3793A1A6}" type="presParOf" srcId="{828BDC6F-CED7-457A-B378-72FE80251803}" destId="{89005C74-68D7-4E86-BE52-2F37ABE3B79F}" srcOrd="0" destOrd="0" presId="urn:microsoft.com/office/officeart/2005/8/layout/list1"/>
    <dgm:cxn modelId="{5663CA62-A1D5-4220-8F24-24A3D4AD5869}" type="presParOf" srcId="{828BDC6F-CED7-457A-B378-72FE80251803}" destId="{DD0D4724-EE54-4DC2-B72D-18E47E515413}" srcOrd="1" destOrd="0" presId="urn:microsoft.com/office/officeart/2005/8/layout/list1"/>
    <dgm:cxn modelId="{06D8B660-E7F7-4CBC-98F7-FC00DC37F48C}" type="presParOf" srcId="{D1A53233-371F-4524-BC9A-E89850CDA7A7}" destId="{3961902D-E09F-4418-8630-2CED9A695C8D}" srcOrd="1" destOrd="0" presId="urn:microsoft.com/office/officeart/2005/8/layout/list1"/>
    <dgm:cxn modelId="{8CF95573-4C4D-4EED-9885-C5E48BDD388C}" type="presParOf" srcId="{D1A53233-371F-4524-BC9A-E89850CDA7A7}" destId="{A9C15CDA-D7A9-4656-8F9A-1B4A42CEFF04}" srcOrd="2" destOrd="0" presId="urn:microsoft.com/office/officeart/2005/8/layout/list1"/>
    <dgm:cxn modelId="{3DA8FCE8-6DF4-46C9-99FB-564FA6120133}" type="presParOf" srcId="{D1A53233-371F-4524-BC9A-E89850CDA7A7}" destId="{42F4A900-FADA-479F-B9E2-FB98E8BAC349}" srcOrd="3" destOrd="0" presId="urn:microsoft.com/office/officeart/2005/8/layout/list1"/>
    <dgm:cxn modelId="{F4F765DA-6462-4C3B-BD1F-D4912799253D}" type="presParOf" srcId="{D1A53233-371F-4524-BC9A-E89850CDA7A7}" destId="{B7D53250-499E-49E9-9E6A-3BA34B2DB3BA}" srcOrd="4" destOrd="0" presId="urn:microsoft.com/office/officeart/2005/8/layout/list1"/>
    <dgm:cxn modelId="{F3E212CA-90C0-495C-B3C2-5D9E6AD48D03}" type="presParOf" srcId="{B7D53250-499E-49E9-9E6A-3BA34B2DB3BA}" destId="{663DA4EA-2909-4296-9E16-0E66B31F9E17}" srcOrd="0" destOrd="0" presId="urn:microsoft.com/office/officeart/2005/8/layout/list1"/>
    <dgm:cxn modelId="{DDD97182-0E1F-4385-9081-BFBF0E711ADC}" type="presParOf" srcId="{B7D53250-499E-49E9-9E6A-3BA34B2DB3BA}" destId="{F49C7F02-0589-4EE5-84F3-6CCE6CEB816A}" srcOrd="1" destOrd="0" presId="urn:microsoft.com/office/officeart/2005/8/layout/list1"/>
    <dgm:cxn modelId="{AFFF1F9B-76C3-4379-9AD2-052A2A8A6F0C}" type="presParOf" srcId="{D1A53233-371F-4524-BC9A-E89850CDA7A7}" destId="{D3830714-C357-4B86-A9A9-8D1ECD09DDBB}" srcOrd="5" destOrd="0" presId="urn:microsoft.com/office/officeart/2005/8/layout/list1"/>
    <dgm:cxn modelId="{EB2FF2CB-B8B2-4500-8E5F-7B65B272F7D0}" type="presParOf" srcId="{D1A53233-371F-4524-BC9A-E89850CDA7A7}" destId="{A6101B80-921B-4421-BA5E-2E9EEBE2423C}" srcOrd="6" destOrd="0" presId="urn:microsoft.com/office/officeart/2005/8/layout/list1"/>
    <dgm:cxn modelId="{414D54D8-E3C4-4C17-A601-672764E13D07}" type="presParOf" srcId="{D1A53233-371F-4524-BC9A-E89850CDA7A7}" destId="{EF8D97BC-D0AB-4013-810D-98E8B4145A2F}" srcOrd="7" destOrd="0" presId="urn:microsoft.com/office/officeart/2005/8/layout/list1"/>
    <dgm:cxn modelId="{E7F19483-F5E7-4B05-97F8-F49B8BB16E47}" type="presParOf" srcId="{D1A53233-371F-4524-BC9A-E89850CDA7A7}" destId="{505BCFDB-9E88-4F9B-8BDC-DEC7CABB29DB}" srcOrd="8" destOrd="0" presId="urn:microsoft.com/office/officeart/2005/8/layout/list1"/>
    <dgm:cxn modelId="{AC563447-C52F-4FB3-8804-4EB354E98CAC}" type="presParOf" srcId="{505BCFDB-9E88-4F9B-8BDC-DEC7CABB29DB}" destId="{9D073B94-0508-4063-93B5-737EFC63781A}" srcOrd="0" destOrd="0" presId="urn:microsoft.com/office/officeart/2005/8/layout/list1"/>
    <dgm:cxn modelId="{EAAE7C49-535E-4996-84D7-FCED678199F0}" type="presParOf" srcId="{505BCFDB-9E88-4F9B-8BDC-DEC7CABB29DB}" destId="{3A257EC0-8DF2-4B3B-8FC6-AF98EE1FAD58}" srcOrd="1" destOrd="0" presId="urn:microsoft.com/office/officeart/2005/8/layout/list1"/>
    <dgm:cxn modelId="{CF8E14B2-D301-413B-92D2-2DFC04A886AC}" type="presParOf" srcId="{D1A53233-371F-4524-BC9A-E89850CDA7A7}" destId="{2D862EC7-0A9B-4DCF-BB39-B408B0A1BE95}" srcOrd="9" destOrd="0" presId="urn:microsoft.com/office/officeart/2005/8/layout/list1"/>
    <dgm:cxn modelId="{2AA7DFF9-E435-4DF0-A7F3-2C5803BB9727}" type="presParOf" srcId="{D1A53233-371F-4524-BC9A-E89850CDA7A7}" destId="{576B0A06-F3DD-4A14-B02B-9DECFC9C544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9DFA02-227E-40E0-9A61-0AEAC59B7D5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2DFCC31-4ED6-4E53-B944-D64491EFE054}">
      <dgm:prSet/>
      <dgm:spPr/>
      <dgm:t>
        <a:bodyPr/>
        <a:lstStyle/>
        <a:p>
          <a:r>
            <a:rPr lang="en-US" i="1"/>
            <a:t>Intentional acts </a:t>
          </a:r>
          <a:r>
            <a:rPr lang="en-US"/>
            <a:t> undertaken by the free exercise of one’s judgment. </a:t>
          </a:r>
        </a:p>
      </dgm:t>
    </dgm:pt>
    <dgm:pt modelId="{2BEBD2E6-4744-4FCD-BA04-A7D0C4D378B4}" type="parTrans" cxnId="{BDA8248F-3552-49F7-A1C7-32D6042B6FF3}">
      <dgm:prSet/>
      <dgm:spPr/>
      <dgm:t>
        <a:bodyPr/>
        <a:lstStyle/>
        <a:p>
          <a:endParaRPr lang="en-US"/>
        </a:p>
      </dgm:t>
    </dgm:pt>
    <dgm:pt modelId="{D99E38D1-6836-409A-93B0-7E6895717D16}" type="sibTrans" cxnId="{BDA8248F-3552-49F7-A1C7-32D6042B6FF3}">
      <dgm:prSet/>
      <dgm:spPr/>
      <dgm:t>
        <a:bodyPr/>
        <a:lstStyle/>
        <a:p>
          <a:endParaRPr lang="en-US"/>
        </a:p>
      </dgm:t>
    </dgm:pt>
    <dgm:pt modelId="{FF9BAAE2-08F8-4159-B5AD-724741D0AD94}">
      <dgm:prSet/>
      <dgm:spPr/>
      <dgm:t>
        <a:bodyPr/>
        <a:lstStyle/>
        <a:p>
          <a:r>
            <a:rPr lang="en-US" i="1"/>
            <a:t>Purposeful behavior</a:t>
          </a:r>
          <a:r>
            <a:rPr lang="en-US"/>
            <a:t> intentionally employed while engaging in our day-to-day activities.</a:t>
          </a:r>
        </a:p>
      </dgm:t>
    </dgm:pt>
    <dgm:pt modelId="{C36C5756-35EA-4583-A4DF-4FF34491C073}" type="parTrans" cxnId="{72DACB3B-ADEC-453B-97DB-7CF6BB7BE0DB}">
      <dgm:prSet/>
      <dgm:spPr/>
      <dgm:t>
        <a:bodyPr/>
        <a:lstStyle/>
        <a:p>
          <a:endParaRPr lang="en-US"/>
        </a:p>
      </dgm:t>
    </dgm:pt>
    <dgm:pt modelId="{58D963E3-4DD7-4CE5-926D-DE52770F8645}" type="sibTrans" cxnId="{72DACB3B-ADEC-453B-97DB-7CF6BB7BE0DB}">
      <dgm:prSet/>
      <dgm:spPr/>
      <dgm:t>
        <a:bodyPr/>
        <a:lstStyle/>
        <a:p>
          <a:endParaRPr lang="en-US"/>
        </a:p>
      </dgm:t>
    </dgm:pt>
    <dgm:pt modelId="{3F806145-8FC1-4A0B-A1F9-D098FF2EF7F2}" type="pres">
      <dgm:prSet presAssocID="{469DFA02-227E-40E0-9A61-0AEAC59B7D5E}" presName="hierChild1" presStyleCnt="0">
        <dgm:presLayoutVars>
          <dgm:chPref val="1"/>
          <dgm:dir/>
          <dgm:animOne val="branch"/>
          <dgm:animLvl val="lvl"/>
          <dgm:resizeHandles/>
        </dgm:presLayoutVars>
      </dgm:prSet>
      <dgm:spPr/>
    </dgm:pt>
    <dgm:pt modelId="{5C4C3926-2551-4CDC-B987-F6681693D6D8}" type="pres">
      <dgm:prSet presAssocID="{72DFCC31-4ED6-4E53-B944-D64491EFE054}" presName="hierRoot1" presStyleCnt="0"/>
      <dgm:spPr/>
    </dgm:pt>
    <dgm:pt modelId="{33F48CD9-2B94-4595-ABC7-F7F7271A68C8}" type="pres">
      <dgm:prSet presAssocID="{72DFCC31-4ED6-4E53-B944-D64491EFE054}" presName="composite" presStyleCnt="0"/>
      <dgm:spPr/>
    </dgm:pt>
    <dgm:pt modelId="{6ABB9D77-5DBB-419D-B074-6BBB1A9613BD}" type="pres">
      <dgm:prSet presAssocID="{72DFCC31-4ED6-4E53-B944-D64491EFE054}" presName="background" presStyleLbl="node0" presStyleIdx="0" presStyleCnt="2"/>
      <dgm:spPr/>
    </dgm:pt>
    <dgm:pt modelId="{A412E1A8-3492-4039-9CD9-7BA9104D67BB}" type="pres">
      <dgm:prSet presAssocID="{72DFCC31-4ED6-4E53-B944-D64491EFE054}" presName="text" presStyleLbl="fgAcc0" presStyleIdx="0" presStyleCnt="2">
        <dgm:presLayoutVars>
          <dgm:chPref val="3"/>
        </dgm:presLayoutVars>
      </dgm:prSet>
      <dgm:spPr/>
    </dgm:pt>
    <dgm:pt modelId="{E7D070D2-F48E-41D6-B383-10A769AA8912}" type="pres">
      <dgm:prSet presAssocID="{72DFCC31-4ED6-4E53-B944-D64491EFE054}" presName="hierChild2" presStyleCnt="0"/>
      <dgm:spPr/>
    </dgm:pt>
    <dgm:pt modelId="{384AF5B0-83BE-49C2-B0BD-C663198D0D41}" type="pres">
      <dgm:prSet presAssocID="{FF9BAAE2-08F8-4159-B5AD-724741D0AD94}" presName="hierRoot1" presStyleCnt="0"/>
      <dgm:spPr/>
    </dgm:pt>
    <dgm:pt modelId="{9EDE4E39-E8C3-478F-B293-19A03A10C18E}" type="pres">
      <dgm:prSet presAssocID="{FF9BAAE2-08F8-4159-B5AD-724741D0AD94}" presName="composite" presStyleCnt="0"/>
      <dgm:spPr/>
    </dgm:pt>
    <dgm:pt modelId="{314BC12D-CD23-48EE-8573-91B8ED8C3932}" type="pres">
      <dgm:prSet presAssocID="{FF9BAAE2-08F8-4159-B5AD-724741D0AD94}" presName="background" presStyleLbl="node0" presStyleIdx="1" presStyleCnt="2"/>
      <dgm:spPr/>
    </dgm:pt>
    <dgm:pt modelId="{87FB8290-2273-4E13-88EB-BA337028EB5A}" type="pres">
      <dgm:prSet presAssocID="{FF9BAAE2-08F8-4159-B5AD-724741D0AD94}" presName="text" presStyleLbl="fgAcc0" presStyleIdx="1" presStyleCnt="2">
        <dgm:presLayoutVars>
          <dgm:chPref val="3"/>
        </dgm:presLayoutVars>
      </dgm:prSet>
      <dgm:spPr/>
    </dgm:pt>
    <dgm:pt modelId="{BE723C6D-B166-4C5B-AE29-B300811092B0}" type="pres">
      <dgm:prSet presAssocID="{FF9BAAE2-08F8-4159-B5AD-724741D0AD94}" presName="hierChild2" presStyleCnt="0"/>
      <dgm:spPr/>
    </dgm:pt>
  </dgm:ptLst>
  <dgm:cxnLst>
    <dgm:cxn modelId="{FA239000-73BF-462F-B049-6B50659766A9}" type="presOf" srcId="{FF9BAAE2-08F8-4159-B5AD-724741D0AD94}" destId="{87FB8290-2273-4E13-88EB-BA337028EB5A}" srcOrd="0" destOrd="0" presId="urn:microsoft.com/office/officeart/2005/8/layout/hierarchy1"/>
    <dgm:cxn modelId="{863B7E2C-A2F0-4330-B8A4-8A8CDE4AD181}" type="presOf" srcId="{72DFCC31-4ED6-4E53-B944-D64491EFE054}" destId="{A412E1A8-3492-4039-9CD9-7BA9104D67BB}" srcOrd="0" destOrd="0" presId="urn:microsoft.com/office/officeart/2005/8/layout/hierarchy1"/>
    <dgm:cxn modelId="{72DACB3B-ADEC-453B-97DB-7CF6BB7BE0DB}" srcId="{469DFA02-227E-40E0-9A61-0AEAC59B7D5E}" destId="{FF9BAAE2-08F8-4159-B5AD-724741D0AD94}" srcOrd="1" destOrd="0" parTransId="{C36C5756-35EA-4583-A4DF-4FF34491C073}" sibTransId="{58D963E3-4DD7-4CE5-926D-DE52770F8645}"/>
    <dgm:cxn modelId="{B921C35D-3E2E-48CF-BD45-A2857A2E5DFC}" type="presOf" srcId="{469DFA02-227E-40E0-9A61-0AEAC59B7D5E}" destId="{3F806145-8FC1-4A0B-A1F9-D098FF2EF7F2}" srcOrd="0" destOrd="0" presId="urn:microsoft.com/office/officeart/2005/8/layout/hierarchy1"/>
    <dgm:cxn modelId="{BDA8248F-3552-49F7-A1C7-32D6042B6FF3}" srcId="{469DFA02-227E-40E0-9A61-0AEAC59B7D5E}" destId="{72DFCC31-4ED6-4E53-B944-D64491EFE054}" srcOrd="0" destOrd="0" parTransId="{2BEBD2E6-4744-4FCD-BA04-A7D0C4D378B4}" sibTransId="{D99E38D1-6836-409A-93B0-7E6895717D16}"/>
    <dgm:cxn modelId="{47557663-F2A4-4954-91B8-DD336905F18A}" type="presParOf" srcId="{3F806145-8FC1-4A0B-A1F9-D098FF2EF7F2}" destId="{5C4C3926-2551-4CDC-B987-F6681693D6D8}" srcOrd="0" destOrd="0" presId="urn:microsoft.com/office/officeart/2005/8/layout/hierarchy1"/>
    <dgm:cxn modelId="{F89858D8-9553-41C5-B345-62C177D38A0F}" type="presParOf" srcId="{5C4C3926-2551-4CDC-B987-F6681693D6D8}" destId="{33F48CD9-2B94-4595-ABC7-F7F7271A68C8}" srcOrd="0" destOrd="0" presId="urn:microsoft.com/office/officeart/2005/8/layout/hierarchy1"/>
    <dgm:cxn modelId="{04589767-BB4C-4FA5-B053-D08BD1E8F493}" type="presParOf" srcId="{33F48CD9-2B94-4595-ABC7-F7F7271A68C8}" destId="{6ABB9D77-5DBB-419D-B074-6BBB1A9613BD}" srcOrd="0" destOrd="0" presId="urn:microsoft.com/office/officeart/2005/8/layout/hierarchy1"/>
    <dgm:cxn modelId="{E4C467BA-8BE3-4D7D-804B-3F8972CF36AD}" type="presParOf" srcId="{33F48CD9-2B94-4595-ABC7-F7F7271A68C8}" destId="{A412E1A8-3492-4039-9CD9-7BA9104D67BB}" srcOrd="1" destOrd="0" presId="urn:microsoft.com/office/officeart/2005/8/layout/hierarchy1"/>
    <dgm:cxn modelId="{CED638EB-24C1-4F6E-9B9A-55827531E215}" type="presParOf" srcId="{5C4C3926-2551-4CDC-B987-F6681693D6D8}" destId="{E7D070D2-F48E-41D6-B383-10A769AA8912}" srcOrd="1" destOrd="0" presId="urn:microsoft.com/office/officeart/2005/8/layout/hierarchy1"/>
    <dgm:cxn modelId="{CAE4980B-D9BE-48EE-9797-32775DF39444}" type="presParOf" srcId="{3F806145-8FC1-4A0B-A1F9-D098FF2EF7F2}" destId="{384AF5B0-83BE-49C2-B0BD-C663198D0D41}" srcOrd="1" destOrd="0" presId="urn:microsoft.com/office/officeart/2005/8/layout/hierarchy1"/>
    <dgm:cxn modelId="{AE9B1AC7-2F68-4C0E-8801-77CF6F7AA03A}" type="presParOf" srcId="{384AF5B0-83BE-49C2-B0BD-C663198D0D41}" destId="{9EDE4E39-E8C3-478F-B293-19A03A10C18E}" srcOrd="0" destOrd="0" presId="urn:microsoft.com/office/officeart/2005/8/layout/hierarchy1"/>
    <dgm:cxn modelId="{BEA5C677-0953-46CF-8EDA-22977F83FF24}" type="presParOf" srcId="{9EDE4E39-E8C3-478F-B293-19A03A10C18E}" destId="{314BC12D-CD23-48EE-8573-91B8ED8C3932}" srcOrd="0" destOrd="0" presId="urn:microsoft.com/office/officeart/2005/8/layout/hierarchy1"/>
    <dgm:cxn modelId="{20AC8116-D94C-4EE8-9756-E906A6CEA016}" type="presParOf" srcId="{9EDE4E39-E8C3-478F-B293-19A03A10C18E}" destId="{87FB8290-2273-4E13-88EB-BA337028EB5A}" srcOrd="1" destOrd="0" presId="urn:microsoft.com/office/officeart/2005/8/layout/hierarchy1"/>
    <dgm:cxn modelId="{6DDD11AC-6FF3-4AE3-B04E-54EC6AC0AE06}" type="presParOf" srcId="{384AF5B0-83BE-49C2-B0BD-C663198D0D41}" destId="{BE723C6D-B166-4C5B-AE29-B300811092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8198A-1B74-4847-AED8-FBD7C139A9E6}">
      <dsp:nvSpPr>
        <dsp:cNvPr id="0" name=""/>
        <dsp:cNvSpPr/>
      </dsp:nvSpPr>
      <dsp:spPr>
        <a:xfrm>
          <a:off x="0" y="450288"/>
          <a:ext cx="3687313" cy="4077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Bitterroot Health – Daly Hospital</a:t>
          </a:r>
        </a:p>
      </dsp:txBody>
      <dsp:txXfrm>
        <a:off x="19904" y="470192"/>
        <a:ext cx="3647505" cy="367937"/>
      </dsp:txXfrm>
    </dsp:sp>
    <dsp:sp modelId="{8E1458C3-409C-4584-B83E-BFE190A63E04}">
      <dsp:nvSpPr>
        <dsp:cNvPr id="0" name=""/>
        <dsp:cNvSpPr/>
      </dsp:nvSpPr>
      <dsp:spPr>
        <a:xfrm>
          <a:off x="0" y="906993"/>
          <a:ext cx="3687313" cy="407745"/>
        </a:xfrm>
        <a:prstGeom prst="roundRect">
          <a:avLst/>
        </a:prstGeom>
        <a:gradFill rotWithShape="0">
          <a:gsLst>
            <a:gs pos="0">
              <a:schemeClr val="accent5">
                <a:hueOff val="901266"/>
                <a:satOff val="-8856"/>
                <a:lumOff val="-283"/>
                <a:alphaOff val="0"/>
                <a:satMod val="103000"/>
                <a:lumMod val="102000"/>
                <a:tint val="94000"/>
              </a:schemeClr>
            </a:gs>
            <a:gs pos="50000">
              <a:schemeClr val="accent5">
                <a:hueOff val="901266"/>
                <a:satOff val="-8856"/>
                <a:lumOff val="-283"/>
                <a:alphaOff val="0"/>
                <a:satMod val="110000"/>
                <a:lumMod val="100000"/>
                <a:shade val="100000"/>
              </a:schemeClr>
            </a:gs>
            <a:gs pos="100000">
              <a:schemeClr val="accent5">
                <a:hueOff val="901266"/>
                <a:satOff val="-8856"/>
                <a:lumOff val="-2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Cabinet Peaks Medical Center</a:t>
          </a:r>
        </a:p>
      </dsp:txBody>
      <dsp:txXfrm>
        <a:off x="19904" y="926897"/>
        <a:ext cx="3647505" cy="367937"/>
      </dsp:txXfrm>
    </dsp:sp>
    <dsp:sp modelId="{A04AEFFC-19FB-435C-A5A9-5A326B4EBF3F}">
      <dsp:nvSpPr>
        <dsp:cNvPr id="0" name=""/>
        <dsp:cNvSpPr/>
      </dsp:nvSpPr>
      <dsp:spPr>
        <a:xfrm>
          <a:off x="0" y="1363698"/>
          <a:ext cx="3687313" cy="407745"/>
        </a:xfrm>
        <a:prstGeom prst="roundRect">
          <a:avLst/>
        </a:prstGeom>
        <a:gradFill rotWithShape="0">
          <a:gsLst>
            <a:gs pos="0">
              <a:schemeClr val="accent5">
                <a:hueOff val="1802533"/>
                <a:satOff val="-17711"/>
                <a:lumOff val="-567"/>
                <a:alphaOff val="0"/>
                <a:satMod val="103000"/>
                <a:lumMod val="102000"/>
                <a:tint val="94000"/>
              </a:schemeClr>
            </a:gs>
            <a:gs pos="50000">
              <a:schemeClr val="accent5">
                <a:hueOff val="1802533"/>
                <a:satOff val="-17711"/>
                <a:lumOff val="-567"/>
                <a:alphaOff val="0"/>
                <a:satMod val="110000"/>
                <a:lumMod val="100000"/>
                <a:shade val="100000"/>
              </a:schemeClr>
            </a:gs>
            <a:gs pos="100000">
              <a:schemeClr val="accent5">
                <a:hueOff val="1802533"/>
                <a:satOff val="-17711"/>
                <a:lumOff val="-5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Central Montana Medical Center</a:t>
          </a:r>
        </a:p>
      </dsp:txBody>
      <dsp:txXfrm>
        <a:off x="19904" y="1383602"/>
        <a:ext cx="3647505" cy="367937"/>
      </dsp:txXfrm>
    </dsp:sp>
    <dsp:sp modelId="{E91B4B77-55FF-45C2-B4F5-917F71FBFB73}">
      <dsp:nvSpPr>
        <dsp:cNvPr id="0" name=""/>
        <dsp:cNvSpPr/>
      </dsp:nvSpPr>
      <dsp:spPr>
        <a:xfrm>
          <a:off x="0" y="1820403"/>
          <a:ext cx="3687313" cy="407745"/>
        </a:xfrm>
        <a:prstGeom prst="roundRect">
          <a:avLst/>
        </a:prstGeom>
        <a:gradFill rotWithShape="0">
          <a:gsLst>
            <a:gs pos="0">
              <a:schemeClr val="accent5">
                <a:hueOff val="2703799"/>
                <a:satOff val="-26567"/>
                <a:lumOff val="-850"/>
                <a:alphaOff val="0"/>
                <a:satMod val="103000"/>
                <a:lumMod val="102000"/>
                <a:tint val="94000"/>
              </a:schemeClr>
            </a:gs>
            <a:gs pos="50000">
              <a:schemeClr val="accent5">
                <a:hueOff val="2703799"/>
                <a:satOff val="-26567"/>
                <a:lumOff val="-850"/>
                <a:alphaOff val="0"/>
                <a:satMod val="110000"/>
                <a:lumMod val="100000"/>
                <a:shade val="100000"/>
              </a:schemeClr>
            </a:gs>
            <a:gs pos="100000">
              <a:schemeClr val="accent5">
                <a:hueOff val="2703799"/>
                <a:satOff val="-26567"/>
                <a:lumOff val="-85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Community Hospital Of Anaconda</a:t>
          </a:r>
        </a:p>
      </dsp:txBody>
      <dsp:txXfrm>
        <a:off x="19904" y="1840307"/>
        <a:ext cx="3647505" cy="367937"/>
      </dsp:txXfrm>
    </dsp:sp>
    <dsp:sp modelId="{EC087E1C-D1CB-4CAE-AE04-2540F5E3E98E}">
      <dsp:nvSpPr>
        <dsp:cNvPr id="0" name=""/>
        <dsp:cNvSpPr/>
      </dsp:nvSpPr>
      <dsp:spPr>
        <a:xfrm>
          <a:off x="0" y="2277108"/>
          <a:ext cx="3687313" cy="407745"/>
        </a:xfrm>
        <a:prstGeom prst="roundRect">
          <a:avLst/>
        </a:prstGeom>
        <a:gradFill rotWithShape="0">
          <a:gsLst>
            <a:gs pos="0">
              <a:schemeClr val="accent5">
                <a:hueOff val="3605065"/>
                <a:satOff val="-35423"/>
                <a:lumOff val="-1134"/>
                <a:alphaOff val="0"/>
                <a:satMod val="103000"/>
                <a:lumMod val="102000"/>
                <a:tint val="94000"/>
              </a:schemeClr>
            </a:gs>
            <a:gs pos="50000">
              <a:schemeClr val="accent5">
                <a:hueOff val="3605065"/>
                <a:satOff val="-35423"/>
                <a:lumOff val="-1134"/>
                <a:alphaOff val="0"/>
                <a:satMod val="110000"/>
                <a:lumMod val="100000"/>
                <a:shade val="100000"/>
              </a:schemeClr>
            </a:gs>
            <a:gs pos="100000">
              <a:schemeClr val="accent5">
                <a:hueOff val="3605065"/>
                <a:satOff val="-35423"/>
                <a:lumOff val="-11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Fallon Medical Complex</a:t>
          </a:r>
        </a:p>
      </dsp:txBody>
      <dsp:txXfrm>
        <a:off x="19904" y="2297012"/>
        <a:ext cx="3647505" cy="367937"/>
      </dsp:txXfrm>
    </dsp:sp>
    <dsp:sp modelId="{09CBA173-96AB-4994-A8FD-7300FF825FAE}">
      <dsp:nvSpPr>
        <dsp:cNvPr id="0" name=""/>
        <dsp:cNvSpPr/>
      </dsp:nvSpPr>
      <dsp:spPr>
        <a:xfrm>
          <a:off x="0" y="2733813"/>
          <a:ext cx="3687313" cy="407745"/>
        </a:xfrm>
        <a:prstGeom prst="roundRect">
          <a:avLst/>
        </a:prstGeom>
        <a:gradFill rotWithShape="0">
          <a:gsLst>
            <a:gs pos="0">
              <a:schemeClr val="accent5">
                <a:hueOff val="4506332"/>
                <a:satOff val="-44278"/>
                <a:lumOff val="-1417"/>
                <a:alphaOff val="0"/>
                <a:satMod val="103000"/>
                <a:lumMod val="102000"/>
                <a:tint val="94000"/>
              </a:schemeClr>
            </a:gs>
            <a:gs pos="50000">
              <a:schemeClr val="accent5">
                <a:hueOff val="4506332"/>
                <a:satOff val="-44278"/>
                <a:lumOff val="-1417"/>
                <a:alphaOff val="0"/>
                <a:satMod val="110000"/>
                <a:lumMod val="100000"/>
                <a:shade val="100000"/>
              </a:schemeClr>
            </a:gs>
            <a:gs pos="100000">
              <a:schemeClr val="accent5">
                <a:hueOff val="4506332"/>
                <a:satOff val="-44278"/>
                <a:lumOff val="-14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Frances Mahon Deaconess Hospital</a:t>
          </a:r>
        </a:p>
      </dsp:txBody>
      <dsp:txXfrm>
        <a:off x="19904" y="2753717"/>
        <a:ext cx="3647505" cy="367937"/>
      </dsp:txXfrm>
    </dsp:sp>
    <dsp:sp modelId="{1BD40D7D-BF80-44C0-9B4D-8A21BD7DCBD0}">
      <dsp:nvSpPr>
        <dsp:cNvPr id="0" name=""/>
        <dsp:cNvSpPr/>
      </dsp:nvSpPr>
      <dsp:spPr>
        <a:xfrm>
          <a:off x="0" y="3190518"/>
          <a:ext cx="3687313" cy="407745"/>
        </a:xfrm>
        <a:prstGeom prst="roundRect">
          <a:avLst/>
        </a:prstGeom>
        <a:gradFill rotWithShape="0">
          <a:gsLst>
            <a:gs pos="0">
              <a:schemeClr val="accent5">
                <a:hueOff val="5407598"/>
                <a:satOff val="-53134"/>
                <a:lumOff val="-1701"/>
                <a:alphaOff val="0"/>
                <a:satMod val="103000"/>
                <a:lumMod val="102000"/>
                <a:tint val="94000"/>
              </a:schemeClr>
            </a:gs>
            <a:gs pos="50000">
              <a:schemeClr val="accent5">
                <a:hueOff val="5407598"/>
                <a:satOff val="-53134"/>
                <a:lumOff val="-1701"/>
                <a:alphaOff val="0"/>
                <a:satMod val="110000"/>
                <a:lumMod val="100000"/>
                <a:shade val="100000"/>
              </a:schemeClr>
            </a:gs>
            <a:gs pos="100000">
              <a:schemeClr val="accent5">
                <a:hueOff val="5407598"/>
                <a:satOff val="-53134"/>
                <a:lumOff val="-17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Garfield County Health Center</a:t>
          </a:r>
        </a:p>
      </dsp:txBody>
      <dsp:txXfrm>
        <a:off x="19904" y="3210422"/>
        <a:ext cx="3647505" cy="367937"/>
      </dsp:txXfrm>
    </dsp:sp>
    <dsp:sp modelId="{FE4CC916-E645-4D4C-AE37-5D5224784AEF}">
      <dsp:nvSpPr>
        <dsp:cNvPr id="0" name=""/>
        <dsp:cNvSpPr/>
      </dsp:nvSpPr>
      <dsp:spPr>
        <a:xfrm>
          <a:off x="0" y="3647223"/>
          <a:ext cx="3687313" cy="407745"/>
        </a:xfrm>
        <a:prstGeom prst="roundRect">
          <a:avLst/>
        </a:prstGeom>
        <a:gradFill rotWithShape="0">
          <a:gsLst>
            <a:gs pos="0">
              <a:schemeClr val="accent5">
                <a:hueOff val="6308864"/>
                <a:satOff val="-61990"/>
                <a:lumOff val="-1984"/>
                <a:alphaOff val="0"/>
                <a:satMod val="103000"/>
                <a:lumMod val="102000"/>
                <a:tint val="94000"/>
              </a:schemeClr>
            </a:gs>
            <a:gs pos="50000">
              <a:schemeClr val="accent5">
                <a:hueOff val="6308864"/>
                <a:satOff val="-61990"/>
                <a:lumOff val="-1984"/>
                <a:alphaOff val="0"/>
                <a:satMod val="110000"/>
                <a:lumMod val="100000"/>
                <a:shade val="100000"/>
              </a:schemeClr>
            </a:gs>
            <a:gs pos="100000">
              <a:schemeClr val="accent5">
                <a:hueOff val="6308864"/>
                <a:satOff val="-61990"/>
                <a:lumOff val="-19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Holy Rosary Health Care</a:t>
          </a:r>
        </a:p>
      </dsp:txBody>
      <dsp:txXfrm>
        <a:off x="19904" y="3667127"/>
        <a:ext cx="3647505" cy="367937"/>
      </dsp:txXfrm>
    </dsp:sp>
    <dsp:sp modelId="{A1E4DB8D-AEF8-4C2D-9E37-D9763BA30963}">
      <dsp:nvSpPr>
        <dsp:cNvPr id="0" name=""/>
        <dsp:cNvSpPr/>
      </dsp:nvSpPr>
      <dsp:spPr>
        <a:xfrm>
          <a:off x="0" y="4103928"/>
          <a:ext cx="3687313" cy="407745"/>
        </a:xfrm>
        <a:prstGeom prst="roundRect">
          <a:avLst/>
        </a:prstGeom>
        <a:gradFill rotWithShape="0">
          <a:gsLst>
            <a:gs pos="0">
              <a:schemeClr val="accent5">
                <a:hueOff val="7210130"/>
                <a:satOff val="-70845"/>
                <a:lumOff val="-2268"/>
                <a:alphaOff val="0"/>
                <a:satMod val="103000"/>
                <a:lumMod val="102000"/>
                <a:tint val="94000"/>
              </a:schemeClr>
            </a:gs>
            <a:gs pos="50000">
              <a:schemeClr val="accent5">
                <a:hueOff val="7210130"/>
                <a:satOff val="-70845"/>
                <a:lumOff val="-2268"/>
                <a:alphaOff val="0"/>
                <a:satMod val="110000"/>
                <a:lumMod val="100000"/>
                <a:shade val="100000"/>
              </a:schemeClr>
            </a:gs>
            <a:gs pos="100000">
              <a:schemeClr val="accent5">
                <a:hueOff val="7210130"/>
                <a:satOff val="-70845"/>
                <a:lumOff val="-2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Missouri River Medical Center</a:t>
          </a:r>
        </a:p>
      </dsp:txBody>
      <dsp:txXfrm>
        <a:off x="19904" y="4123832"/>
        <a:ext cx="3647505" cy="367937"/>
      </dsp:txXfrm>
    </dsp:sp>
    <dsp:sp modelId="{8684891A-FF5F-4B6C-94F3-3B022DD85DA7}">
      <dsp:nvSpPr>
        <dsp:cNvPr id="0" name=""/>
        <dsp:cNvSpPr/>
      </dsp:nvSpPr>
      <dsp:spPr>
        <a:xfrm>
          <a:off x="0" y="4560633"/>
          <a:ext cx="3687313" cy="407745"/>
        </a:xfrm>
        <a:prstGeom prst="roundRect">
          <a:avLst/>
        </a:prstGeom>
        <a:gradFill rotWithShape="0">
          <a:gsLst>
            <a:gs pos="0">
              <a:schemeClr val="accent5">
                <a:hueOff val="8111396"/>
                <a:satOff val="-79701"/>
                <a:lumOff val="-2551"/>
                <a:alphaOff val="0"/>
                <a:satMod val="103000"/>
                <a:lumMod val="102000"/>
                <a:tint val="94000"/>
              </a:schemeClr>
            </a:gs>
            <a:gs pos="50000">
              <a:schemeClr val="accent5">
                <a:hueOff val="8111396"/>
                <a:satOff val="-79701"/>
                <a:lumOff val="-2551"/>
                <a:alphaOff val="0"/>
                <a:satMod val="110000"/>
                <a:lumMod val="100000"/>
                <a:shade val="100000"/>
              </a:schemeClr>
            </a:gs>
            <a:gs pos="100000">
              <a:schemeClr val="accent5">
                <a:hueOff val="8111396"/>
                <a:satOff val="-79701"/>
                <a:lumOff val="-25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 Luke Community Hospital</a:t>
          </a:r>
        </a:p>
      </dsp:txBody>
      <dsp:txXfrm>
        <a:off x="19904" y="4580537"/>
        <a:ext cx="3647505"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0B87C-025C-438C-A1B7-21E96ADC8E37}">
      <dsp:nvSpPr>
        <dsp:cNvPr id="0" name=""/>
        <dsp:cNvSpPr/>
      </dsp:nvSpPr>
      <dsp:spPr>
        <a:xfrm>
          <a:off x="3413850" y="0"/>
          <a:ext cx="2560091" cy="2560480"/>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010564-781F-44D1-9797-C9AF0D3DB495}">
      <dsp:nvSpPr>
        <dsp:cNvPr id="0" name=""/>
        <dsp:cNvSpPr/>
      </dsp:nvSpPr>
      <dsp:spPr>
        <a:xfrm>
          <a:off x="3979714" y="924411"/>
          <a:ext cx="1422593" cy="71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Facility Name</a:t>
          </a:r>
        </a:p>
      </dsp:txBody>
      <dsp:txXfrm>
        <a:off x="3979714" y="924411"/>
        <a:ext cx="1422593" cy="711126"/>
      </dsp:txXfrm>
    </dsp:sp>
    <dsp:sp modelId="{04E17132-0700-4E9F-8CC8-FA23BE46C34C}">
      <dsp:nvSpPr>
        <dsp:cNvPr id="0" name=""/>
        <dsp:cNvSpPr/>
      </dsp:nvSpPr>
      <dsp:spPr>
        <a:xfrm>
          <a:off x="2702793" y="1471186"/>
          <a:ext cx="2560091" cy="2560480"/>
        </a:xfrm>
        <a:prstGeom prst="leftCircularArrow">
          <a:avLst>
            <a:gd name="adj1" fmla="val 10980"/>
            <a:gd name="adj2" fmla="val 1142322"/>
            <a:gd name="adj3" fmla="val 6300000"/>
            <a:gd name="adj4" fmla="val 18900000"/>
            <a:gd name="adj5" fmla="val 12500"/>
          </a:avLst>
        </a:prstGeom>
        <a:gradFill rotWithShape="0">
          <a:gsLst>
            <a:gs pos="0">
              <a:schemeClr val="accent5">
                <a:hueOff val="4055698"/>
                <a:satOff val="-39851"/>
                <a:lumOff val="-1275"/>
                <a:alphaOff val="0"/>
                <a:satMod val="103000"/>
                <a:lumMod val="102000"/>
                <a:tint val="94000"/>
              </a:schemeClr>
            </a:gs>
            <a:gs pos="50000">
              <a:schemeClr val="accent5">
                <a:hueOff val="4055698"/>
                <a:satOff val="-39851"/>
                <a:lumOff val="-1275"/>
                <a:alphaOff val="0"/>
                <a:satMod val="110000"/>
                <a:lumMod val="100000"/>
                <a:shade val="100000"/>
              </a:schemeClr>
            </a:gs>
            <a:gs pos="100000">
              <a:schemeClr val="accent5">
                <a:hueOff val="4055698"/>
                <a:satOff val="-39851"/>
                <a:lumOff val="-127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0E53F0-8F8A-424C-8763-B6BC37EF3CE0}">
      <dsp:nvSpPr>
        <dsp:cNvPr id="0" name=""/>
        <dsp:cNvSpPr/>
      </dsp:nvSpPr>
      <dsp:spPr>
        <a:xfrm>
          <a:off x="3271542" y="2404107"/>
          <a:ext cx="1422593" cy="71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Your Name + any Team Members with you</a:t>
          </a:r>
        </a:p>
      </dsp:txBody>
      <dsp:txXfrm>
        <a:off x="3271542" y="2404107"/>
        <a:ext cx="1422593" cy="711126"/>
      </dsp:txXfrm>
    </dsp:sp>
    <dsp:sp modelId="{CBA772D6-A9C0-4757-8E08-B91CD261D210}">
      <dsp:nvSpPr>
        <dsp:cNvPr id="0" name=""/>
        <dsp:cNvSpPr/>
      </dsp:nvSpPr>
      <dsp:spPr>
        <a:xfrm>
          <a:off x="3596061" y="3118425"/>
          <a:ext cx="2199515" cy="2200396"/>
        </a:xfrm>
        <a:prstGeom prst="blockArc">
          <a:avLst>
            <a:gd name="adj1" fmla="val 13500000"/>
            <a:gd name="adj2" fmla="val 10800000"/>
            <a:gd name="adj3" fmla="val 12740"/>
          </a:avLst>
        </a:prstGeom>
        <a:gradFill rotWithShape="0">
          <a:gsLst>
            <a:gs pos="0">
              <a:schemeClr val="accent5">
                <a:hueOff val="8111396"/>
                <a:satOff val="-79701"/>
                <a:lumOff val="-2551"/>
                <a:alphaOff val="0"/>
                <a:satMod val="103000"/>
                <a:lumMod val="102000"/>
                <a:tint val="94000"/>
              </a:schemeClr>
            </a:gs>
            <a:gs pos="50000">
              <a:schemeClr val="accent5">
                <a:hueOff val="8111396"/>
                <a:satOff val="-79701"/>
                <a:lumOff val="-2551"/>
                <a:alphaOff val="0"/>
                <a:satMod val="110000"/>
                <a:lumMod val="100000"/>
                <a:shade val="100000"/>
              </a:schemeClr>
            </a:gs>
            <a:gs pos="100000">
              <a:schemeClr val="accent5">
                <a:hueOff val="8111396"/>
                <a:satOff val="-79701"/>
                <a:lumOff val="-25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45D037-26CC-4805-9911-BA961241A229}">
      <dsp:nvSpPr>
        <dsp:cNvPr id="0" name=""/>
        <dsp:cNvSpPr/>
      </dsp:nvSpPr>
      <dsp:spPr>
        <a:xfrm>
          <a:off x="3983079" y="3885931"/>
          <a:ext cx="1422593" cy="71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0" i="0" kern="1200" dirty="0"/>
            <a:t>Paper clips or staples?</a:t>
          </a:r>
          <a:endParaRPr lang="en-US" sz="1400" kern="1200" dirty="0"/>
        </a:p>
      </dsp:txBody>
      <dsp:txXfrm>
        <a:off x="3983079" y="3885931"/>
        <a:ext cx="1422593" cy="711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15CDA-D7A9-4656-8F9A-1B4A42CEFF04}">
      <dsp:nvSpPr>
        <dsp:cNvPr id="0" name=""/>
        <dsp:cNvSpPr/>
      </dsp:nvSpPr>
      <dsp:spPr>
        <a:xfrm>
          <a:off x="0" y="643710"/>
          <a:ext cx="6900512" cy="105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0D4724-EE54-4DC2-B72D-18E47E515413}">
      <dsp:nvSpPr>
        <dsp:cNvPr id="0" name=""/>
        <dsp:cNvSpPr/>
      </dsp:nvSpPr>
      <dsp:spPr>
        <a:xfrm>
          <a:off x="345025" y="23790"/>
          <a:ext cx="4830358" cy="123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rtl="0">
            <a:lnSpc>
              <a:spcPct val="90000"/>
            </a:lnSpc>
            <a:spcBef>
              <a:spcPct val="0"/>
            </a:spcBef>
            <a:spcAft>
              <a:spcPct val="35000"/>
            </a:spcAft>
            <a:buNone/>
          </a:pPr>
          <a:r>
            <a:rPr lang="en-US" sz="4200" kern="1200" dirty="0"/>
            <a:t>Human error</a:t>
          </a:r>
        </a:p>
      </dsp:txBody>
      <dsp:txXfrm>
        <a:off x="405549" y="84314"/>
        <a:ext cx="4709310" cy="1118792"/>
      </dsp:txXfrm>
    </dsp:sp>
    <dsp:sp modelId="{A6101B80-921B-4421-BA5E-2E9EEBE2423C}">
      <dsp:nvSpPr>
        <dsp:cNvPr id="0" name=""/>
        <dsp:cNvSpPr/>
      </dsp:nvSpPr>
      <dsp:spPr>
        <a:xfrm>
          <a:off x="0" y="2548830"/>
          <a:ext cx="6900512" cy="1058400"/>
        </a:xfrm>
        <a:prstGeom prst="rect">
          <a:avLst/>
        </a:prstGeom>
        <a:solidFill>
          <a:schemeClr val="lt1">
            <a:alpha val="90000"/>
            <a:hueOff val="0"/>
            <a:satOff val="0"/>
            <a:lumOff val="0"/>
            <a:alphaOff val="0"/>
          </a:schemeClr>
        </a:solidFill>
        <a:ln w="12700" cap="flat" cmpd="sng" algn="ctr">
          <a:solidFill>
            <a:schemeClr val="accent2">
              <a:hueOff val="-1621236"/>
              <a:satOff val="40201"/>
              <a:lumOff val="-72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9C7F02-0589-4EE5-84F3-6CCE6CEB816A}">
      <dsp:nvSpPr>
        <dsp:cNvPr id="0" name=""/>
        <dsp:cNvSpPr/>
      </dsp:nvSpPr>
      <dsp:spPr>
        <a:xfrm>
          <a:off x="345025" y="1928910"/>
          <a:ext cx="4830358" cy="1239840"/>
        </a:xfrm>
        <a:prstGeom prst="roundRect">
          <a:avLst/>
        </a:prstGeom>
        <a:solidFill>
          <a:schemeClr val="accent2">
            <a:hueOff val="-1621236"/>
            <a:satOff val="40201"/>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rtl="0">
            <a:lnSpc>
              <a:spcPct val="90000"/>
            </a:lnSpc>
            <a:spcBef>
              <a:spcPct val="0"/>
            </a:spcBef>
            <a:spcAft>
              <a:spcPct val="35000"/>
            </a:spcAft>
            <a:buNone/>
          </a:pPr>
          <a:r>
            <a:rPr lang="en-US" sz="4200" kern="1200" dirty="0"/>
            <a:t>System error</a:t>
          </a:r>
        </a:p>
      </dsp:txBody>
      <dsp:txXfrm>
        <a:off x="405549" y="1989434"/>
        <a:ext cx="4709310" cy="1118792"/>
      </dsp:txXfrm>
    </dsp:sp>
    <dsp:sp modelId="{576B0A06-F3DD-4A14-B02B-9DECFC9C5445}">
      <dsp:nvSpPr>
        <dsp:cNvPr id="0" name=""/>
        <dsp:cNvSpPr/>
      </dsp:nvSpPr>
      <dsp:spPr>
        <a:xfrm>
          <a:off x="0" y="4453950"/>
          <a:ext cx="6900512" cy="1058400"/>
        </a:xfrm>
        <a:prstGeom prst="rect">
          <a:avLst/>
        </a:prstGeom>
        <a:solidFill>
          <a:schemeClr val="lt1">
            <a:alpha val="90000"/>
            <a:hueOff val="0"/>
            <a:satOff val="0"/>
            <a:lumOff val="0"/>
            <a:alphaOff val="0"/>
          </a:schemeClr>
        </a:solidFill>
        <a:ln w="12700" cap="flat" cmpd="sng" algn="ctr">
          <a:solidFill>
            <a:schemeClr val="accent2">
              <a:hueOff val="-3242473"/>
              <a:satOff val="80402"/>
              <a:lumOff val="-145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257EC0-8DF2-4B3B-8FC6-AF98EE1FAD58}">
      <dsp:nvSpPr>
        <dsp:cNvPr id="0" name=""/>
        <dsp:cNvSpPr/>
      </dsp:nvSpPr>
      <dsp:spPr>
        <a:xfrm>
          <a:off x="345025" y="3834030"/>
          <a:ext cx="4830358" cy="1239840"/>
        </a:xfrm>
        <a:prstGeom prst="roundRect">
          <a:avLst/>
        </a:prstGeom>
        <a:solidFill>
          <a:schemeClr val="accent2">
            <a:hueOff val="-3242473"/>
            <a:satOff val="80402"/>
            <a:lumOff val="-1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rtl="0">
            <a:lnSpc>
              <a:spcPct val="90000"/>
            </a:lnSpc>
            <a:spcBef>
              <a:spcPct val="0"/>
            </a:spcBef>
            <a:spcAft>
              <a:spcPct val="35000"/>
            </a:spcAft>
            <a:buNone/>
          </a:pPr>
          <a:r>
            <a:rPr lang="en-US" sz="4200" kern="1200" dirty="0"/>
            <a:t>Negligence</a:t>
          </a:r>
        </a:p>
      </dsp:txBody>
      <dsp:txXfrm>
        <a:off x="405549" y="3894554"/>
        <a:ext cx="4709310" cy="1118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B9D77-5DBB-419D-B074-6BBB1A9613BD}">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2E1A8-3492-4039-9CD9-7BA9104D67BB}">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i="1" kern="1200"/>
            <a:t>Intentional acts </a:t>
          </a:r>
          <a:r>
            <a:rPr lang="en-US" sz="3500" kern="1200"/>
            <a:t> undertaken by the free exercise of one’s judgment. </a:t>
          </a:r>
        </a:p>
      </dsp:txBody>
      <dsp:txXfrm>
        <a:off x="602678" y="725825"/>
        <a:ext cx="4463730" cy="2771523"/>
      </dsp:txXfrm>
    </dsp:sp>
    <dsp:sp modelId="{314BC12D-CD23-48EE-8573-91B8ED8C3932}">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FB8290-2273-4E13-88EB-BA337028EB5A}">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i="1" kern="1200"/>
            <a:t>Purposeful behavior</a:t>
          </a:r>
          <a:r>
            <a:rPr lang="en-US" sz="3500" kern="1200"/>
            <a:t> intentionally employed while engaging in our day-to-day activities.</a:t>
          </a:r>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9859AE4-2E6A-4B8B-9742-C33A914DC4EC}" type="datetimeFigureOut">
              <a:rPr lang="en-US" smtClean="0"/>
              <a:t>7/12/2022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FAB205-38E2-4269-9DEC-634101E39FD1}" type="slidenum">
              <a:rPr lang="en-US" smtClean="0"/>
              <a:t>‹#›</a:t>
            </a:fld>
            <a:endParaRPr lang="en-US"/>
          </a:p>
        </p:txBody>
      </p:sp>
    </p:spTree>
    <p:extLst>
      <p:ext uri="{BB962C8B-B14F-4D97-AF65-F5344CB8AC3E}">
        <p14:creationId xmlns:p14="http://schemas.microsoft.com/office/powerpoint/2010/main" val="3415249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EF6148-FD02-4122-ABCD-F75551A27F85}" type="datetimeFigureOut">
              <a:rPr lang="en-US" smtClean="0"/>
              <a:t>7/12/2022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AED855-4B57-4AA6-B0D5-383AB0374346}" type="slidenum">
              <a:rPr lang="en-US" smtClean="0"/>
              <a:t>‹#›</a:t>
            </a:fld>
            <a:endParaRPr lang="en-US"/>
          </a:p>
        </p:txBody>
      </p:sp>
    </p:spTree>
    <p:extLst>
      <p:ext uri="{BB962C8B-B14F-4D97-AF65-F5344CB8AC3E}">
        <p14:creationId xmlns:p14="http://schemas.microsoft.com/office/powerpoint/2010/main" val="220293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click -&gt; Format Background -&gt; Replace it with your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5AED855-4B57-4AA6-B0D5-383AB0374346}" type="slidenum">
              <a:rPr lang="en-US" smtClean="0"/>
              <a:t>1</a:t>
            </a:fld>
            <a:endParaRPr lang="en-US"/>
          </a:p>
        </p:txBody>
      </p:sp>
    </p:spTree>
    <p:extLst>
      <p:ext uri="{BB962C8B-B14F-4D97-AF65-F5344CB8AC3E}">
        <p14:creationId xmlns:p14="http://schemas.microsoft.com/office/powerpoint/2010/main" val="344247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inpatient setting, the removal of concentrated electrolytes, which are lethal when administered undiluted, from patient care units is a constraint. By making a nurse travel to another location to obtain concentrated electrolytes, organizations can restrict nurses from using the electrolytes without proceeding through the appropriate checks and reduce the possibility that someone will inadvertently and mistakenly administer an undiluted lethal dose. It is not impossible to obtain the product; it is just more difficult.</a:t>
            </a:r>
          </a:p>
          <a:p>
            <a:r>
              <a:rPr lang="en-US" dirty="0"/>
              <a:t>Despite its potential usefulness, a double check can also present an opportunity for error. Two people can be prone to make the same mistake for the following reasons:</a:t>
            </a:r>
          </a:p>
          <a:p>
            <a:r>
              <a:rPr lang="en-US" dirty="0"/>
              <a:t>The second person may not be as attentive to the checking as he or she should be. </a:t>
            </a:r>
          </a:p>
          <a:p>
            <a:r>
              <a:rPr lang="en-US" dirty="0"/>
              <a:t>The second person can be influenced by the first person to see what he or she would expect. </a:t>
            </a:r>
          </a:p>
          <a:p>
            <a:r>
              <a:rPr lang="en-US" dirty="0"/>
              <a:t>Double checks can be overused, making people less likely to take them seriously.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Redundancies are frequently seen as a double check, when one person checks the work of another. This is very common in health care and in some cases a requirement. To be effective, the double check must be independent and follow a set of steps.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0755-5993-4E41-97DC-8165B7BE5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55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inpatient setting, the removal of concentrated electrolytes, which are lethal when administered undiluted, from patient care units is a constraint. By making a nurse travel to another location to obtain concentrated electrolytes, organizations can restrict nurses from using the electrolytes without proceeding through the appropriate checks and reduce the possibility that someone will inadvertently and mistakenly administer an undiluted lethal dose. It is not impossible to obtain the product; it is just more difficult.</a:t>
            </a:r>
          </a:p>
          <a:p>
            <a:r>
              <a:rPr lang="en-US" dirty="0"/>
              <a:t>Despite its potential usefulness, a double check can also present an opportunity for error. Two people can be prone to make the same mistake for the following reasons:</a:t>
            </a:r>
          </a:p>
          <a:p>
            <a:r>
              <a:rPr lang="en-US" dirty="0"/>
              <a:t>The second person may not be as attentive to the checking as he or she should be. </a:t>
            </a:r>
          </a:p>
          <a:p>
            <a:r>
              <a:rPr lang="en-US" dirty="0"/>
              <a:t>The second person can be influenced by the first person to see what he or she would expect. </a:t>
            </a:r>
          </a:p>
          <a:p>
            <a:r>
              <a:rPr lang="en-US" dirty="0"/>
              <a:t>Double checks can be overused, making people less likely to take them seriously.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Redundancies are frequently seen as a double check, when one person checks the work of another. This is very common in health care and in some cases a requirement. To be effective, the double check must be independent and follow a set of steps.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0755-5993-4E41-97DC-8165B7BE5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98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0755-5993-4E41-97DC-8165B7BE5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3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547CDB31-EEF2-4005-A048-2D6D0967E78C}"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75538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An example of a slip is accidentally pushing the wrong button on a piece of equipment: You and others can see that you pushed the wrong button. </a:t>
            </a:r>
          </a:p>
          <a:p>
            <a:r>
              <a:rPr lang="en-US" dirty="0">
                <a:latin typeface="Segoe UI" panose="020B0502040204020203" pitchFamily="34" charset="0"/>
                <a:cs typeface="Segoe UI" panose="020B0502040204020203" pitchFamily="34" charset="0"/>
              </a:rPr>
              <a:t>An example of a lapse is some form of memory failure, such as failing to administer a medication: No one can see your memory fail, so the error is not observable.</a:t>
            </a:r>
          </a:p>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010544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C7202A2-5D4B-4741-8CA1-51595B57A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3F5314-AB1D-4B6A-A98A-231157AB8DD7}" type="slidenum">
              <a:rPr lang="en-US" altLang="en-US" smtClean="0"/>
              <a:pPr>
                <a:spcBef>
                  <a:spcPct val="0"/>
                </a:spcBef>
              </a:pPr>
              <a:t>15</a:t>
            </a:fld>
            <a:endParaRPr lang="en-US" altLang="en-US"/>
          </a:p>
        </p:txBody>
      </p:sp>
      <p:sp>
        <p:nvSpPr>
          <p:cNvPr id="14339" name="Rectangle 2">
            <a:extLst>
              <a:ext uri="{FF2B5EF4-FFF2-40B4-BE49-F238E27FC236}">
                <a16:creationId xmlns:a16="http://schemas.microsoft.com/office/drawing/2014/main" id="{8E088895-E451-400E-9860-4A48A19C26B6}"/>
              </a:ext>
            </a:extLst>
          </p:cNvPr>
          <p:cNvSpPr>
            <a:spLocks noGrp="1" noRot="1" noChangeAspect="1" noChangeArrowheads="1" noTextEdit="1"/>
          </p:cNvSpPr>
          <p:nvPr>
            <p:ph type="sldImg"/>
          </p:nvPr>
        </p:nvSpPr>
        <p:spPr bwMode="auto">
          <a:xfrm>
            <a:off x="395288" y="693738"/>
            <a:ext cx="6070600" cy="3414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6D27D424-F17C-4C20-956E-DB379E7E3CA2}"/>
              </a:ext>
            </a:extLst>
          </p:cNvPr>
          <p:cNvSpPr>
            <a:spLocks noGrp="1" noChangeArrowheads="1"/>
          </p:cNvSpPr>
          <p:nvPr>
            <p:ph type="body" idx="1"/>
          </p:nvPr>
        </p:nvSpPr>
        <p:spPr bwMode="auto">
          <a:xfrm>
            <a:off x="914400" y="4343400"/>
            <a:ext cx="50292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44" tIns="46422" rIns="92844" bIns="46422" numCol="1" anchor="t" anchorCtr="0" compatLnSpc="1">
            <a:prstTxWarp prst="textNoShape">
              <a:avLst/>
            </a:prstTxWarp>
          </a:bodyPr>
          <a:lstStyle/>
          <a:p>
            <a:pPr eaLnBrk="1" hangingPunct="1">
              <a:spcBef>
                <a:spcPct val="0"/>
              </a:spcBef>
            </a:pPr>
            <a:r>
              <a:rPr lang="en-US" altLang="en-US"/>
              <a:t>Example of the system failing in numerous steps to result I a failure at the sharp end of care.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Teenage driver example</a:t>
            </a:r>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40773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just focus on known/reported errors – we must find a way to learn about near misses and other potential harm</a:t>
            </a:r>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55933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55335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IHI has defined harm as “unintended physical injury resulting from or contributed to by medical care that requires additional monitoring, treatment, or hospitalization or that results in death.”  </a:t>
            </a:r>
          </a:p>
          <a:p>
            <a:r>
              <a:rPr lang="en-US" dirty="0">
                <a:latin typeface="Segoe UI" panose="020B0502040204020203" pitchFamily="34" charset="0"/>
                <a:cs typeface="Segoe UI" panose="020B0502040204020203" pitchFamily="34" charset="0"/>
              </a:rPr>
              <a:t>Patient safety innovators and patients have suggested a broader definition of harm, including three types of injury that have not traditionally been included in the definition of harm: </a:t>
            </a:r>
          </a:p>
          <a:p>
            <a:pPr lvl="1"/>
            <a:r>
              <a:rPr lang="en-US" dirty="0">
                <a:latin typeface="Segoe UI" panose="020B0502040204020203" pitchFamily="34" charset="0"/>
                <a:cs typeface="Segoe UI" panose="020B0502040204020203" pitchFamily="34" charset="0"/>
              </a:rPr>
              <a:t>Errors of omission (what providers fail to do) </a:t>
            </a:r>
          </a:p>
          <a:p>
            <a:pPr lvl="1"/>
            <a:r>
              <a:rPr lang="en-US" dirty="0">
                <a:latin typeface="Segoe UI" panose="020B0502040204020203" pitchFamily="34" charset="0"/>
                <a:cs typeface="Segoe UI" panose="020B0502040204020203" pitchFamily="34" charset="0"/>
              </a:rPr>
              <a:t>Psychological harm </a:t>
            </a:r>
          </a:p>
          <a:p>
            <a:pPr lvl="1"/>
            <a:r>
              <a:rPr lang="en-US" dirty="0">
                <a:latin typeface="Segoe UI" panose="020B0502040204020203" pitchFamily="34" charset="0"/>
                <a:cs typeface="Segoe UI" panose="020B0502040204020203" pitchFamily="34" charset="0"/>
              </a:rPr>
              <a:t>Financial harm in the form of unaffordable care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 project in Michigan, US, developed a comprehensive safety system for reducing catheter-associated bloodstream infections (CLABSIs). </a:t>
            </a:r>
          </a:p>
          <a:p>
            <a:pPr lvl="1"/>
            <a:r>
              <a:rPr lang="en-US" dirty="0">
                <a:latin typeface="Segoe UI" panose="020B0502040204020203" pitchFamily="34" charset="0"/>
                <a:cs typeface="Segoe UI" panose="020B0502040204020203" pitchFamily="34" charset="0"/>
              </a:rPr>
              <a:t>It included a checklist, supply carts, and explicit roles for the various members of a care team.  </a:t>
            </a:r>
          </a:p>
          <a:p>
            <a:pPr lvl="1"/>
            <a:r>
              <a:rPr lang="en-US" dirty="0">
                <a:latin typeface="Segoe UI" panose="020B0502040204020203" pitchFamily="34" charset="0"/>
                <a:cs typeface="Segoe UI" panose="020B0502040204020203" pitchFamily="34" charset="0"/>
              </a:rPr>
              <a:t>The system showed that hospitals could nearly eliminate CLABSIs, which people once thought to be an inevitable complication of care. </a:t>
            </a:r>
          </a:p>
          <a:p>
            <a:pPr defTabSz="931774">
              <a:defRPr/>
            </a:pPr>
            <a:r>
              <a:rPr lang="en-US" dirty="0">
                <a:latin typeface="Segoe UI" panose="020B0502040204020203" pitchFamily="34" charset="0"/>
                <a:cs typeface="Segoe UI" panose="020B0502040204020203" pitchFamily="34" charset="0"/>
              </a:rPr>
              <a:t>The history of medicine shows that many harms that used to be accepted are actually preventable, including high doses of chemotherapy, radical mastectomies, and overuse of antibiotics that leads to resistance.</a:t>
            </a:r>
          </a:p>
          <a:p>
            <a:endParaRPr lang="en-US" dirty="0"/>
          </a:p>
        </p:txBody>
      </p:sp>
      <p:sp>
        <p:nvSpPr>
          <p:cNvPr id="4" name="Slide Number Placeholder 3"/>
          <p:cNvSpPr>
            <a:spLocks noGrp="1"/>
          </p:cNvSpPr>
          <p:nvPr>
            <p:ph type="sldNum" sz="quarter" idx="5"/>
          </p:nvPr>
        </p:nvSpPr>
        <p:spPr/>
        <p:txBody>
          <a:bodyPr/>
          <a:lstStyle/>
          <a:p>
            <a:pPr defTabSz="931774">
              <a:defRPr/>
            </a:pPr>
            <a:fld id="{6A510755-5993-4E41-97DC-8165B7BE5AE4}"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17232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inpatient setting, the removal of concentrated electrolytes, which are lethal when administered undiluted, from patient care units is a constraint. By making a nurse travel to another location to obtain concentrated electrolytes, organizations can restrict nurses from using the electrolytes without proceeding through the appropriate checks and reduce the possibility that someone will inadvertently and mistakenly administer an undiluted lethal dose. It is not impossible to obtain the product; it is just more difficult.</a:t>
            </a:r>
          </a:p>
          <a:p>
            <a:r>
              <a:rPr lang="en-US" dirty="0"/>
              <a:t>Despite its potential usefulness, a double check can also present an opportunity for error. Two people can be prone to make the same mistake for the following reasons:</a:t>
            </a:r>
          </a:p>
          <a:p>
            <a:r>
              <a:rPr lang="en-US" dirty="0"/>
              <a:t>The second person may not be as attentive to the checking as he or she should be. </a:t>
            </a:r>
          </a:p>
          <a:p>
            <a:r>
              <a:rPr lang="en-US" dirty="0"/>
              <a:t>The second person can be influenced by the first person to see what he or she would expect. </a:t>
            </a:r>
          </a:p>
          <a:p>
            <a:r>
              <a:rPr lang="en-US" dirty="0"/>
              <a:t>Double checks can be overused, making people less likely to take them seriously.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Redundancies are frequently seen as a double check, when one person checks the work of another. This is very common in health care and in some cases a requirement. To be effective, the double check must be independent and follow a set of steps.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510755-5993-4E41-97DC-8165B7BE5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22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592138"/>
            <a:ext cx="12192000" cy="4276725"/>
          </a:xfrm>
        </p:spPr>
        <p:txBody>
          <a:bodyPr/>
          <a:lstStyle/>
          <a:p>
            <a:endParaRPr lang="en-US"/>
          </a:p>
        </p:txBody>
      </p:sp>
    </p:spTree>
    <p:extLst>
      <p:ext uri="{BB962C8B-B14F-4D97-AF65-F5344CB8AC3E}">
        <p14:creationId xmlns:p14="http://schemas.microsoft.com/office/powerpoint/2010/main" val="99495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3"/>
          <p:cNvSpPr>
            <a:spLocks noGrp="1"/>
          </p:cNvSpPr>
          <p:nvPr userDrawn="1">
            <p:ph type="pic" sz="quarter" idx="14"/>
          </p:nvPr>
        </p:nvSpPr>
        <p:spPr>
          <a:xfrm>
            <a:off x="544616" y="2990079"/>
            <a:ext cx="2608262" cy="2608262"/>
          </a:xfrm>
          <a:prstGeom prst="diamond">
            <a:avLst/>
          </a:prstGeom>
          <a:ln w="15875">
            <a:noFill/>
          </a:ln>
        </p:spPr>
        <p:txBody>
          <a:bodyPr>
            <a:normAutofit/>
          </a:bodyPr>
          <a:lstStyle>
            <a:lvl1pPr>
              <a:defRPr sz="1200"/>
            </a:lvl1pPr>
          </a:lstStyle>
          <a:p>
            <a:endParaRPr lang="id-ID"/>
          </a:p>
        </p:txBody>
      </p:sp>
      <p:sp>
        <p:nvSpPr>
          <p:cNvPr id="13" name="Picture Placeholder 3"/>
          <p:cNvSpPr>
            <a:spLocks noGrp="1"/>
          </p:cNvSpPr>
          <p:nvPr userDrawn="1">
            <p:ph type="pic" sz="quarter" idx="15"/>
          </p:nvPr>
        </p:nvSpPr>
        <p:spPr>
          <a:xfrm>
            <a:off x="1948340" y="1570277"/>
            <a:ext cx="2608262" cy="2608262"/>
          </a:xfrm>
          <a:prstGeom prst="diamond">
            <a:avLst/>
          </a:prstGeom>
          <a:ln w="15875">
            <a:noFill/>
          </a:ln>
        </p:spPr>
        <p:txBody>
          <a:bodyPr>
            <a:normAutofit/>
          </a:bodyPr>
          <a:lstStyle>
            <a:lvl1pPr>
              <a:defRPr sz="1200"/>
            </a:lvl1pPr>
          </a:lstStyle>
          <a:p>
            <a:endParaRPr lang="id-ID"/>
          </a:p>
        </p:txBody>
      </p:sp>
      <p:sp>
        <p:nvSpPr>
          <p:cNvPr id="15" name="Picture Placeholder 3"/>
          <p:cNvSpPr>
            <a:spLocks noGrp="1"/>
          </p:cNvSpPr>
          <p:nvPr userDrawn="1">
            <p:ph type="pic" sz="quarter" idx="16"/>
          </p:nvPr>
        </p:nvSpPr>
        <p:spPr>
          <a:xfrm>
            <a:off x="3352064" y="2990079"/>
            <a:ext cx="2608262" cy="2608262"/>
          </a:xfrm>
          <a:prstGeom prst="diamond">
            <a:avLst/>
          </a:prstGeom>
          <a:ln w="15875">
            <a:noFill/>
          </a:ln>
        </p:spPr>
        <p:txBody>
          <a:bodyPr>
            <a:normAutofit/>
          </a:bodyPr>
          <a:lstStyle>
            <a:lvl1pPr>
              <a:defRPr sz="1200"/>
            </a:lvl1pPr>
          </a:lstStyle>
          <a:p>
            <a:endParaRPr lang="id-ID"/>
          </a:p>
        </p:txBody>
      </p:sp>
      <p:sp>
        <p:nvSpPr>
          <p:cNvPr id="16" name="Picture Placeholder 3"/>
          <p:cNvSpPr>
            <a:spLocks noGrp="1"/>
          </p:cNvSpPr>
          <p:nvPr userDrawn="1">
            <p:ph type="pic" sz="quarter" idx="17"/>
          </p:nvPr>
        </p:nvSpPr>
        <p:spPr>
          <a:xfrm>
            <a:off x="4755788" y="1570277"/>
            <a:ext cx="2608262" cy="2608262"/>
          </a:xfrm>
          <a:prstGeom prst="diamond">
            <a:avLst/>
          </a:prstGeom>
          <a:ln w="15875">
            <a:noFill/>
          </a:ln>
        </p:spPr>
        <p:txBody>
          <a:bodyPr>
            <a:normAutofit/>
          </a:bodyPr>
          <a:lstStyle>
            <a:lvl1pPr>
              <a:defRPr sz="1200"/>
            </a:lvl1pPr>
          </a:lstStyle>
          <a:p>
            <a:endParaRPr lang="id-ID"/>
          </a:p>
        </p:txBody>
      </p:sp>
      <p:sp>
        <p:nvSpPr>
          <p:cNvPr id="17" name="Picture Placeholder 3"/>
          <p:cNvSpPr>
            <a:spLocks noGrp="1"/>
          </p:cNvSpPr>
          <p:nvPr userDrawn="1">
            <p:ph type="pic" sz="quarter" idx="18"/>
          </p:nvPr>
        </p:nvSpPr>
        <p:spPr>
          <a:xfrm>
            <a:off x="6159512" y="2990079"/>
            <a:ext cx="2608262" cy="2608262"/>
          </a:xfrm>
          <a:prstGeom prst="diamond">
            <a:avLst/>
          </a:prstGeom>
          <a:ln w="15875">
            <a:noFill/>
          </a:ln>
        </p:spPr>
        <p:txBody>
          <a:bodyPr>
            <a:normAutofit/>
          </a:bodyPr>
          <a:lstStyle>
            <a:lvl1pPr>
              <a:defRPr sz="1200"/>
            </a:lvl1pPr>
          </a:lstStyle>
          <a:p>
            <a:endParaRPr lang="id-ID"/>
          </a:p>
        </p:txBody>
      </p:sp>
      <p:sp>
        <p:nvSpPr>
          <p:cNvPr id="18" name="Picture Placeholder 3"/>
          <p:cNvSpPr>
            <a:spLocks noGrp="1"/>
          </p:cNvSpPr>
          <p:nvPr userDrawn="1">
            <p:ph type="pic" sz="quarter" idx="19"/>
          </p:nvPr>
        </p:nvSpPr>
        <p:spPr>
          <a:xfrm>
            <a:off x="7563236" y="1575107"/>
            <a:ext cx="2608262" cy="2608262"/>
          </a:xfrm>
          <a:prstGeom prst="diamond">
            <a:avLst/>
          </a:prstGeom>
          <a:ln w="15875">
            <a:noFill/>
          </a:ln>
        </p:spPr>
        <p:txBody>
          <a:bodyPr>
            <a:normAutofit/>
          </a:bodyPr>
          <a:lstStyle>
            <a:lvl1pPr>
              <a:defRPr sz="1200"/>
            </a:lvl1pPr>
          </a:lstStyle>
          <a:p>
            <a:endParaRPr lang="id-ID"/>
          </a:p>
        </p:txBody>
      </p:sp>
      <p:sp>
        <p:nvSpPr>
          <p:cNvPr id="19" name="Picture Placeholder 3"/>
          <p:cNvSpPr>
            <a:spLocks noGrp="1"/>
          </p:cNvSpPr>
          <p:nvPr userDrawn="1">
            <p:ph type="pic" sz="quarter" idx="20"/>
          </p:nvPr>
        </p:nvSpPr>
        <p:spPr>
          <a:xfrm>
            <a:off x="8966960" y="2994909"/>
            <a:ext cx="2608262" cy="2608262"/>
          </a:xfrm>
          <a:prstGeom prst="diamond">
            <a:avLst/>
          </a:prstGeom>
          <a:ln w="15875">
            <a:noFill/>
          </a:ln>
        </p:spPr>
        <p:txBody>
          <a:bodyPr>
            <a:normAutofit/>
          </a:bodyPr>
          <a:lstStyle>
            <a:lvl1pPr>
              <a:defRPr sz="1200"/>
            </a:lvl1pPr>
          </a:lstStyle>
          <a:p>
            <a:endParaRPr lang="id-ID"/>
          </a:p>
        </p:txBody>
      </p:sp>
      <p:sp>
        <p:nvSpPr>
          <p:cNvPr id="21"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20" name="Picture 19">
            <a:extLst>
              <a:ext uri="{FF2B5EF4-FFF2-40B4-BE49-F238E27FC236}">
                <a16:creationId xmlns:a16="http://schemas.microsoft.com/office/drawing/2014/main" id="{575C9FEC-E056-49A2-B80C-C53383923A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37757"/>
            <a:ext cx="2139516" cy="695343"/>
          </a:xfrm>
          <a:prstGeom prst="rect">
            <a:avLst/>
          </a:prstGeom>
        </p:spPr>
      </p:pic>
    </p:spTree>
    <p:extLst>
      <p:ext uri="{BB962C8B-B14F-4D97-AF65-F5344CB8AC3E}">
        <p14:creationId xmlns:p14="http://schemas.microsoft.com/office/powerpoint/2010/main" val="28875383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down)">
                                          <p:cBhvr>
                                            <p:cTn id="17" dur="500"/>
                                            <p:tgtEl>
                                              <p:spTgt spid="13"/>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ppt_y</p:attrName>
                                            </p:attrNameLst>
                                          </p:cBhvr>
                                          <p:tavLst>
                                            <p:tav tm="0">
                                              <p:val>
                                                <p:strVal val="#ppt_y-#ppt_h*1.125000"/>
                                              </p:val>
                                            </p:tav>
                                            <p:tav tm="100000">
                                              <p:val>
                                                <p:strVal val="#ppt_y"/>
                                              </p:val>
                                            </p:tav>
                                          </p:tavLst>
                                        </p:anim>
                                        <p:animEffect transition="in" filter="wipe(down)">
                                          <p:cBhvr>
                                            <p:cTn id="25" dur="500"/>
                                            <p:tgtEl>
                                              <p:spTgt spid="16"/>
                                            </p:tgtEl>
                                          </p:cBhvr>
                                        </p:animEffect>
                                      </p:childTnLst>
                                    </p:cTn>
                                  </p:par>
                                  <p:par>
                                    <p:cTn id="26" presetID="1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par>
                                    <p:cTn id="30" presetID="1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down)">
                                          <p:cBhvr>
                                            <p:cTn id="33" dur="500"/>
                                            <p:tgtEl>
                                              <p:spTgt spid="18"/>
                                            </p:tgtEl>
                                          </p:cBhvr>
                                        </p:animEffect>
                                      </p:childTnLst>
                                    </p:cTn>
                                  </p:par>
                                  <p:par>
                                    <p:cTn id="34" presetID="1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21" grpId="0"/>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3"/>
          <p:cNvSpPr>
            <a:spLocks noGrp="1"/>
          </p:cNvSpPr>
          <p:nvPr userDrawn="1">
            <p:ph type="pic" sz="quarter" idx="14"/>
          </p:nvPr>
        </p:nvSpPr>
        <p:spPr>
          <a:xfrm>
            <a:off x="5173733" y="1536348"/>
            <a:ext cx="5705505" cy="2160000"/>
          </a:xfrm>
        </p:spPr>
        <p:txBody>
          <a:bodyPr/>
          <a:lstStyle/>
          <a:p>
            <a:endParaRPr lang="id-ID" dirty="0"/>
          </a:p>
        </p:txBody>
      </p:sp>
      <p:sp>
        <p:nvSpPr>
          <p:cNvPr id="13" name="Picture Placeholder 3"/>
          <p:cNvSpPr>
            <a:spLocks noGrp="1"/>
          </p:cNvSpPr>
          <p:nvPr userDrawn="1">
            <p:ph type="pic" sz="quarter" idx="18"/>
          </p:nvPr>
        </p:nvSpPr>
        <p:spPr>
          <a:xfrm>
            <a:off x="8107238" y="3815345"/>
            <a:ext cx="2772000" cy="2160000"/>
          </a:xfrm>
        </p:spPr>
        <p:txBody>
          <a:bodyPr/>
          <a:lstStyle/>
          <a:p>
            <a:endParaRPr lang="id-ID" dirty="0"/>
          </a:p>
        </p:txBody>
      </p:sp>
      <p:sp>
        <p:nvSpPr>
          <p:cNvPr id="15" name="Picture Placeholder 3"/>
          <p:cNvSpPr>
            <a:spLocks noGrp="1"/>
          </p:cNvSpPr>
          <p:nvPr userDrawn="1">
            <p:ph type="pic" sz="quarter" idx="20"/>
          </p:nvPr>
        </p:nvSpPr>
        <p:spPr>
          <a:xfrm>
            <a:off x="363638" y="1536347"/>
            <a:ext cx="4691795" cy="4438997"/>
          </a:xfrm>
        </p:spPr>
        <p:txBody>
          <a:bodyPr/>
          <a:lstStyle/>
          <a:p>
            <a:endParaRPr lang="id-ID"/>
          </a:p>
        </p:txBody>
      </p:sp>
      <p:sp>
        <p:nvSpPr>
          <p:cNvPr id="16" name="Picture Placeholder 3"/>
          <p:cNvSpPr>
            <a:spLocks noGrp="1"/>
          </p:cNvSpPr>
          <p:nvPr userDrawn="1">
            <p:ph type="pic" sz="quarter" idx="21"/>
          </p:nvPr>
        </p:nvSpPr>
        <p:spPr>
          <a:xfrm>
            <a:off x="5173734" y="3815345"/>
            <a:ext cx="2772000" cy="2160000"/>
          </a:xfrm>
        </p:spPr>
        <p:txBody>
          <a:bodyPr/>
          <a:lstStyle/>
          <a:p>
            <a:endParaRPr lang="id-ID"/>
          </a:p>
        </p:txBody>
      </p:sp>
      <p:sp>
        <p:nvSpPr>
          <p:cNvPr id="18"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7" name="Picture 16">
            <a:extLst>
              <a:ext uri="{FF2B5EF4-FFF2-40B4-BE49-F238E27FC236}">
                <a16:creationId xmlns:a16="http://schemas.microsoft.com/office/drawing/2014/main" id="{F43E5D33-7E26-4065-83C6-1D801F42CD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612324"/>
            <a:ext cx="2139516" cy="695343"/>
          </a:xfrm>
          <a:prstGeom prst="rect">
            <a:avLst/>
          </a:prstGeom>
        </p:spPr>
      </p:pic>
    </p:spTree>
    <p:extLst>
      <p:ext uri="{BB962C8B-B14F-4D97-AF65-F5344CB8AC3E}">
        <p14:creationId xmlns:p14="http://schemas.microsoft.com/office/powerpoint/2010/main" val="28034579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2"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ppt_x</p:attrName>
                                            </p:attrNameLst>
                                          </p:cBhvr>
                                          <p:tavLst>
                                            <p:tav tm="0">
                                              <p:val>
                                                <p:strVal val="#ppt_x+#ppt_w*1.125000"/>
                                              </p:val>
                                            </p:tav>
                                            <p:tav tm="100000">
                                              <p:val>
                                                <p:strVal val="#ppt_x"/>
                                              </p:val>
                                            </p:tav>
                                          </p:tavLst>
                                        </p:anim>
                                        <p:animEffect transition="in" filter="wipe(left)">
                                          <p:cBhvr>
                                            <p:cTn id="17" dur="500"/>
                                            <p:tgtEl>
                                              <p:spTgt spid="12"/>
                                            </p:tgtEl>
                                          </p:cBhvr>
                                        </p:animEffect>
                                      </p:childTnLst>
                                    </p:cTn>
                                  </p:par>
                                  <p:par>
                                    <p:cTn id="18" presetID="1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p:tgtEl>
                                              <p:spTgt spid="16"/>
                                            </p:tgtEl>
                                            <p:attrNameLst>
                                              <p:attrName>ppt_y</p:attrName>
                                            </p:attrNameLst>
                                          </p:cBhvr>
                                          <p:tavLst>
                                            <p:tav tm="0">
                                              <p:val>
                                                <p:strVal val="#ppt_y+#ppt_h*1.125000"/>
                                              </p:val>
                                            </p:tav>
                                            <p:tav tm="100000">
                                              <p:val>
                                                <p:strVal val="#ppt_y"/>
                                              </p:val>
                                            </p:tav>
                                          </p:tavLst>
                                        </p:anim>
                                        <p:animEffect transition="in" filter="wipe(up)">
                                          <p:cBhvr>
                                            <p:cTn id="21" dur="500"/>
                                            <p:tgtEl>
                                              <p:spTgt spid="16"/>
                                            </p:tgtEl>
                                          </p:cBhvr>
                                        </p:animEffect>
                                      </p:childTnLst>
                                    </p:cTn>
                                  </p:par>
                                  <p:par>
                                    <p:cTn id="22" presetID="12" presetClass="entr" presetSubtype="1" fill="hold" grpId="0" nodeType="with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8" grpId="0"/>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495300" y="1912268"/>
            <a:ext cx="3429000" cy="2197100"/>
          </a:xfrm>
        </p:spPr>
        <p:txBody>
          <a:bodyPr/>
          <a:lstStyle/>
          <a:p>
            <a:endParaRPr lang="en-US"/>
          </a:p>
        </p:txBody>
      </p:sp>
      <p:sp>
        <p:nvSpPr>
          <p:cNvPr id="12" name="Picture Placeholder 3"/>
          <p:cNvSpPr>
            <a:spLocks noGrp="1"/>
          </p:cNvSpPr>
          <p:nvPr userDrawn="1">
            <p:ph type="pic" sz="quarter" idx="11"/>
          </p:nvPr>
        </p:nvSpPr>
        <p:spPr>
          <a:xfrm>
            <a:off x="4152900" y="1912268"/>
            <a:ext cx="3429000" cy="2197100"/>
          </a:xfrm>
        </p:spPr>
        <p:txBody>
          <a:bodyPr/>
          <a:lstStyle/>
          <a:p>
            <a:endParaRPr lang="en-US"/>
          </a:p>
        </p:txBody>
      </p:sp>
      <p:sp>
        <p:nvSpPr>
          <p:cNvPr id="13" name="Picture Placeholder 3"/>
          <p:cNvSpPr>
            <a:spLocks noGrp="1"/>
          </p:cNvSpPr>
          <p:nvPr userDrawn="1">
            <p:ph type="pic" sz="quarter" idx="12"/>
          </p:nvPr>
        </p:nvSpPr>
        <p:spPr>
          <a:xfrm>
            <a:off x="7810500" y="1912268"/>
            <a:ext cx="3429000" cy="2197100"/>
          </a:xfrm>
        </p:spPr>
        <p:txBody>
          <a:bodyPr/>
          <a:lstStyle/>
          <a:p>
            <a:endParaRPr lang="en-US"/>
          </a:p>
        </p:txBody>
      </p:sp>
      <p:sp>
        <p:nvSpPr>
          <p:cNvPr id="16"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5" name="Picture 14">
            <a:extLst>
              <a:ext uri="{FF2B5EF4-FFF2-40B4-BE49-F238E27FC236}">
                <a16:creationId xmlns:a16="http://schemas.microsoft.com/office/drawing/2014/main" id="{D754A3E3-18BA-4443-8133-131C99AA7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350483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1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down)">
                                          <p:cBhvr>
                                            <p:cTn id="17" dur="500"/>
                                            <p:tgtEl>
                                              <p:spTgt spid="12"/>
                                            </p:tgtEl>
                                          </p:cBhvr>
                                        </p:animEffect>
                                      </p:childTnLst>
                                    </p:cTn>
                                  </p:par>
                                  <p:par>
                                    <p:cTn id="18" presetID="1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902960" cy="6858000"/>
          </a:xfrm>
          <a:prstGeom prst="homePlate">
            <a:avLst>
              <a:gd name="adj" fmla="val 11289"/>
            </a:avLst>
          </a:prstGeom>
        </p:spPr>
        <p:txBody>
          <a:bodyPr/>
          <a:lstStyle/>
          <a:p>
            <a:endParaRPr lang="en-US"/>
          </a:p>
        </p:txBody>
      </p:sp>
    </p:spTree>
    <p:extLst>
      <p:ext uri="{BB962C8B-B14F-4D97-AF65-F5344CB8AC3E}">
        <p14:creationId xmlns:p14="http://schemas.microsoft.com/office/powerpoint/2010/main" val="37608229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85" y="711200"/>
            <a:ext cx="4798643" cy="6258559"/>
          </a:xfrm>
          <a:prstGeom prst="rect">
            <a:avLst/>
          </a:prstGeom>
        </p:spPr>
      </p:pic>
      <p:sp>
        <p:nvSpPr>
          <p:cNvPr id="2" name="Title 1"/>
          <p:cNvSpPr>
            <a:spLocks noGrp="1"/>
          </p:cNvSpPr>
          <p:nvPr>
            <p:ph type="title"/>
          </p:nvPr>
        </p:nvSpPr>
        <p:spPr>
          <a:xfrm>
            <a:off x="5676028" y="926001"/>
            <a:ext cx="5753972" cy="763588"/>
          </a:xfrm>
        </p:spPr>
        <p:txBody>
          <a:bodyPr>
            <a:normAutofit/>
          </a:bodyPr>
          <a:lstStyle>
            <a:lvl1pPr>
              <a:defRPr sz="4800" b="1"/>
            </a:lvl1pPr>
          </a:lstStyle>
          <a:p>
            <a:r>
              <a:rPr lang="en-US"/>
              <a:t>Click to edit Master title style</a:t>
            </a:r>
          </a:p>
        </p:txBody>
      </p:sp>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2349500" y="1435100"/>
            <a:ext cx="2006600" cy="3632200"/>
          </a:xfrm>
        </p:spPr>
        <p:txBody>
          <a:bodyPr/>
          <a:lstStyle/>
          <a:p>
            <a:endParaRPr lang="en-US"/>
          </a:p>
        </p:txBody>
      </p:sp>
      <p:pic>
        <p:nvPicPr>
          <p:cNvPr id="13" name="Picture 12">
            <a:extLst>
              <a:ext uri="{FF2B5EF4-FFF2-40B4-BE49-F238E27FC236}">
                <a16:creationId xmlns:a16="http://schemas.microsoft.com/office/drawing/2014/main" id="{EF4BB322-20C9-4633-8BB5-1C196323A3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2632" y="5612324"/>
            <a:ext cx="2139516" cy="695343"/>
          </a:xfrm>
          <a:prstGeom prst="rect">
            <a:avLst/>
          </a:prstGeom>
        </p:spPr>
      </p:pic>
    </p:spTree>
    <p:extLst>
      <p:ext uri="{BB962C8B-B14F-4D97-AF65-F5344CB8AC3E}">
        <p14:creationId xmlns:p14="http://schemas.microsoft.com/office/powerpoint/2010/main" val="28587180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0000">
                                          <p:cBhvr additive="base">
                                            <p:cTn id="7"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1053366" y="1788255"/>
            <a:ext cx="2677563" cy="3535254"/>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FF7F2B82-0E26-4346-9AF4-6548700147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59839"/>
            <a:ext cx="2139516" cy="695343"/>
          </a:xfrm>
          <a:prstGeom prst="rect">
            <a:avLst/>
          </a:prstGeom>
        </p:spPr>
      </p:pic>
    </p:spTree>
    <p:extLst>
      <p:ext uri="{BB962C8B-B14F-4D97-AF65-F5344CB8AC3E}">
        <p14:creationId xmlns:p14="http://schemas.microsoft.com/office/powerpoint/2010/main" val="20001614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736967" y="2136341"/>
            <a:ext cx="4714709" cy="2845245"/>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CE72AC7E-4CD7-4B66-A6CA-FBE163C4E8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4314923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Picture Placeholder 4"/>
          <p:cNvSpPr>
            <a:spLocks noGrp="1"/>
          </p:cNvSpPr>
          <p:nvPr userDrawn="1">
            <p:ph type="pic" sz="quarter" idx="10"/>
          </p:nvPr>
        </p:nvSpPr>
        <p:spPr>
          <a:xfrm>
            <a:off x="1076325" y="1990725"/>
            <a:ext cx="5022850" cy="3160713"/>
          </a:xfrm>
        </p:spPr>
        <p:txBody>
          <a:bodyPr/>
          <a:lstStyle/>
          <a:p>
            <a:endParaRPr lang="en-US"/>
          </a:p>
        </p:txBody>
      </p:sp>
      <p:sp>
        <p:nvSpPr>
          <p:cNvPr id="16"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0D3809C6-0EDB-4CD7-B4D1-93116FB747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7132"/>
            <a:ext cx="2139516" cy="695343"/>
          </a:xfrm>
          <a:prstGeom prst="rect">
            <a:avLst/>
          </a:prstGeom>
        </p:spPr>
      </p:pic>
    </p:spTree>
    <p:extLst>
      <p:ext uri="{BB962C8B-B14F-4D97-AF65-F5344CB8AC3E}">
        <p14:creationId xmlns:p14="http://schemas.microsoft.com/office/powerpoint/2010/main" val="28618694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Picture Placeholder 2"/>
          <p:cNvSpPr>
            <a:spLocks noGrp="1"/>
          </p:cNvSpPr>
          <p:nvPr userDrawn="1">
            <p:ph type="pic" sz="quarter" idx="13"/>
          </p:nvPr>
        </p:nvSpPr>
        <p:spPr>
          <a:xfrm>
            <a:off x="678180" y="2670810"/>
            <a:ext cx="1600200" cy="1600200"/>
          </a:xfrm>
          <a:prstGeom prst="ellipse">
            <a:avLst/>
          </a:prstGeom>
          <a:noFill/>
        </p:spPr>
        <p:txBody>
          <a:bodyPr/>
          <a:lstStyle>
            <a:lvl1pPr marL="0" indent="0">
              <a:buNone/>
              <a:defRPr sz="1000"/>
            </a:lvl1pPr>
          </a:lstStyle>
          <a:p>
            <a:endParaRPr lang="en-US"/>
          </a:p>
        </p:txBody>
      </p:sp>
      <p:sp>
        <p:nvSpPr>
          <p:cNvPr id="13" name="Picture Placeholder 2"/>
          <p:cNvSpPr>
            <a:spLocks noGrp="1"/>
          </p:cNvSpPr>
          <p:nvPr userDrawn="1">
            <p:ph type="pic" sz="quarter" idx="14"/>
          </p:nvPr>
        </p:nvSpPr>
        <p:spPr>
          <a:xfrm>
            <a:off x="2964180" y="2670810"/>
            <a:ext cx="1600200" cy="1600200"/>
          </a:xfrm>
          <a:prstGeom prst="ellipse">
            <a:avLst/>
          </a:prstGeom>
          <a:noFill/>
        </p:spPr>
        <p:txBody>
          <a:bodyPr/>
          <a:lstStyle>
            <a:lvl1pPr marL="0" indent="0">
              <a:buNone/>
              <a:defRPr sz="1000"/>
            </a:lvl1pPr>
          </a:lstStyle>
          <a:p>
            <a:endParaRPr lang="en-US"/>
          </a:p>
        </p:txBody>
      </p:sp>
      <p:sp>
        <p:nvSpPr>
          <p:cNvPr id="15" name="Picture Placeholder 2"/>
          <p:cNvSpPr>
            <a:spLocks noGrp="1"/>
          </p:cNvSpPr>
          <p:nvPr userDrawn="1">
            <p:ph type="pic" sz="quarter" idx="15"/>
          </p:nvPr>
        </p:nvSpPr>
        <p:spPr>
          <a:xfrm>
            <a:off x="5250180" y="2670810"/>
            <a:ext cx="1600200" cy="1600200"/>
          </a:xfrm>
          <a:prstGeom prst="ellipse">
            <a:avLst/>
          </a:prstGeom>
          <a:noFill/>
        </p:spPr>
        <p:txBody>
          <a:bodyPr/>
          <a:lstStyle>
            <a:lvl1pPr marL="0" indent="0">
              <a:buNone/>
              <a:defRPr sz="1000"/>
            </a:lvl1pPr>
          </a:lstStyle>
          <a:p>
            <a:endParaRPr lang="en-US"/>
          </a:p>
        </p:txBody>
      </p:sp>
      <p:sp>
        <p:nvSpPr>
          <p:cNvPr id="16" name="Picture Placeholder 2"/>
          <p:cNvSpPr>
            <a:spLocks noGrp="1"/>
          </p:cNvSpPr>
          <p:nvPr userDrawn="1">
            <p:ph type="pic" sz="quarter" idx="16"/>
          </p:nvPr>
        </p:nvSpPr>
        <p:spPr>
          <a:xfrm>
            <a:off x="7536180" y="2670810"/>
            <a:ext cx="1600200" cy="1600200"/>
          </a:xfrm>
          <a:prstGeom prst="ellipse">
            <a:avLst/>
          </a:prstGeom>
          <a:noFill/>
        </p:spPr>
        <p:txBody>
          <a:bodyPr/>
          <a:lstStyle>
            <a:lvl1pPr marL="0" indent="0">
              <a:buNone/>
              <a:defRPr sz="1000"/>
            </a:lvl1pPr>
          </a:lstStyle>
          <a:p>
            <a:endParaRPr lang="en-US"/>
          </a:p>
        </p:txBody>
      </p:sp>
      <p:sp>
        <p:nvSpPr>
          <p:cNvPr id="17" name="Picture Placeholder 2"/>
          <p:cNvSpPr>
            <a:spLocks noGrp="1"/>
          </p:cNvSpPr>
          <p:nvPr userDrawn="1">
            <p:ph type="pic" sz="quarter" idx="17"/>
          </p:nvPr>
        </p:nvSpPr>
        <p:spPr>
          <a:xfrm>
            <a:off x="9822180" y="2670810"/>
            <a:ext cx="1600200" cy="1600200"/>
          </a:xfrm>
          <a:prstGeom prst="ellipse">
            <a:avLst/>
          </a:prstGeom>
          <a:noFill/>
        </p:spPr>
        <p:txBody>
          <a:bodyPr/>
          <a:lstStyle>
            <a:lvl1pPr marL="0" indent="0">
              <a:buNone/>
              <a:defRPr sz="1000"/>
            </a:lvl1pPr>
          </a:lstStyle>
          <a:p>
            <a:endParaRPr lang="en-US"/>
          </a:p>
        </p:txBody>
      </p:sp>
      <p:sp>
        <p:nvSpPr>
          <p:cNvPr id="19"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8" name="Picture 17">
            <a:extLst>
              <a:ext uri="{FF2B5EF4-FFF2-40B4-BE49-F238E27FC236}">
                <a16:creationId xmlns:a16="http://schemas.microsoft.com/office/drawing/2014/main" id="{141522BD-815C-41BC-A657-1925AEC790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21289047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0000">
                                          <p:cBhvr additive="base">
                                            <p:cTn id="7"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5"/>
          <p:cNvSpPr>
            <a:spLocks noGrp="1"/>
          </p:cNvSpPr>
          <p:nvPr userDrawn="1">
            <p:ph type="pic" sz="quarter" idx="13"/>
          </p:nvPr>
        </p:nvSpPr>
        <p:spPr>
          <a:xfrm>
            <a:off x="1426166" y="1800710"/>
            <a:ext cx="2160000" cy="2160000"/>
          </a:xfrm>
          <a:prstGeom prst="ellipse">
            <a:avLst/>
          </a:prstGeom>
        </p:spPr>
      </p:sp>
      <p:sp>
        <p:nvSpPr>
          <p:cNvPr id="19" name="Picture Placeholder 6"/>
          <p:cNvSpPr>
            <a:spLocks noGrp="1"/>
          </p:cNvSpPr>
          <p:nvPr userDrawn="1">
            <p:ph type="pic" sz="quarter" idx="14"/>
          </p:nvPr>
        </p:nvSpPr>
        <p:spPr>
          <a:xfrm>
            <a:off x="5019813" y="1823692"/>
            <a:ext cx="2160000" cy="2160000"/>
          </a:xfrm>
          <a:prstGeom prst="ellipse">
            <a:avLst/>
          </a:prstGeom>
        </p:spPr>
      </p:sp>
      <p:sp>
        <p:nvSpPr>
          <p:cNvPr id="20" name="Picture Placeholder 7"/>
          <p:cNvSpPr>
            <a:spLocks noGrp="1"/>
          </p:cNvSpPr>
          <p:nvPr userDrawn="1">
            <p:ph type="pic" sz="quarter" idx="15"/>
          </p:nvPr>
        </p:nvSpPr>
        <p:spPr>
          <a:xfrm>
            <a:off x="8651388" y="1823692"/>
            <a:ext cx="2160000" cy="2160000"/>
          </a:xfrm>
          <a:prstGeom prst="ellipse">
            <a:avLst/>
          </a:prstGeom>
        </p:spPr>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0051EEAD-2F5C-4DF2-849F-00AE6EAFD6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8717174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4763" y="0"/>
            <a:ext cx="12206872" cy="6857998"/>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
          <p:cNvSpPr>
            <a:spLocks/>
          </p:cNvSpPr>
          <p:nvPr/>
        </p:nvSpPr>
        <p:spPr bwMode="auto">
          <a:xfrm flipH="1">
            <a:off x="4763" y="474168"/>
            <a:ext cx="12206872" cy="760706"/>
          </a:xfrm>
          <a:custGeom>
            <a:avLst/>
            <a:gdLst>
              <a:gd name="T0" fmla="*/ 7205 w 7205"/>
              <a:gd name="T1" fmla="*/ 0 h 449"/>
              <a:gd name="T2" fmla="*/ 7205 w 7205"/>
              <a:gd name="T3" fmla="*/ 449 h 449"/>
              <a:gd name="T4" fmla="*/ 0 w 7205"/>
              <a:gd name="T5" fmla="*/ 94 h 449"/>
              <a:gd name="T6" fmla="*/ 4352 w 7205"/>
              <a:gd name="T7" fmla="*/ 94 h 449"/>
              <a:gd name="T8" fmla="*/ 7205 w 7205"/>
              <a:gd name="T9" fmla="*/ 0 h 449"/>
            </a:gdLst>
            <a:ahLst/>
            <a:cxnLst>
              <a:cxn ang="0">
                <a:pos x="T0" y="T1"/>
              </a:cxn>
              <a:cxn ang="0">
                <a:pos x="T2" y="T3"/>
              </a:cxn>
              <a:cxn ang="0">
                <a:pos x="T4" y="T5"/>
              </a:cxn>
              <a:cxn ang="0">
                <a:pos x="T6" y="T7"/>
              </a:cxn>
              <a:cxn ang="0">
                <a:pos x="T8" y="T9"/>
              </a:cxn>
            </a:cxnLst>
            <a:rect l="0" t="0" r="r" b="b"/>
            <a:pathLst>
              <a:path w="7205" h="449">
                <a:moveTo>
                  <a:pt x="7205" y="0"/>
                </a:moveTo>
                <a:lnTo>
                  <a:pt x="7205" y="449"/>
                </a:lnTo>
                <a:lnTo>
                  <a:pt x="0" y="94"/>
                </a:lnTo>
                <a:lnTo>
                  <a:pt x="4352" y="94"/>
                </a:lnTo>
                <a:lnTo>
                  <a:pt x="72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flipH="1">
            <a:off x="4763" y="3174"/>
            <a:ext cx="12206872" cy="1177485"/>
          </a:xfrm>
          <a:custGeom>
            <a:avLst/>
            <a:gdLst>
              <a:gd name="T0" fmla="*/ 7205 w 7205"/>
              <a:gd name="T1" fmla="*/ 0 h 695"/>
              <a:gd name="T2" fmla="*/ 7205 w 7205"/>
              <a:gd name="T3" fmla="*/ 336 h 695"/>
              <a:gd name="T4" fmla="*/ 0 w 7205"/>
              <a:gd name="T5" fmla="*/ 695 h 695"/>
              <a:gd name="T6" fmla="*/ 0 w 7205"/>
              <a:gd name="T7" fmla="*/ 0 h 695"/>
              <a:gd name="T8" fmla="*/ 7205 w 7205"/>
              <a:gd name="T9" fmla="*/ 0 h 695"/>
            </a:gdLst>
            <a:ahLst/>
            <a:cxnLst>
              <a:cxn ang="0">
                <a:pos x="T0" y="T1"/>
              </a:cxn>
              <a:cxn ang="0">
                <a:pos x="T2" y="T3"/>
              </a:cxn>
              <a:cxn ang="0">
                <a:pos x="T4" y="T5"/>
              </a:cxn>
              <a:cxn ang="0">
                <a:pos x="T6" y="T7"/>
              </a:cxn>
              <a:cxn ang="0">
                <a:pos x="T8" y="T9"/>
              </a:cxn>
            </a:cxnLst>
            <a:rect l="0" t="0" r="r" b="b"/>
            <a:pathLst>
              <a:path w="7205" h="695">
                <a:moveTo>
                  <a:pt x="7205" y="0"/>
                </a:moveTo>
                <a:lnTo>
                  <a:pt x="7205" y="336"/>
                </a:lnTo>
                <a:lnTo>
                  <a:pt x="0" y="695"/>
                </a:lnTo>
                <a:lnTo>
                  <a:pt x="0" y="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flipH="1">
            <a:off x="4763" y="3174"/>
            <a:ext cx="12206872" cy="1138517"/>
          </a:xfrm>
          <a:custGeom>
            <a:avLst/>
            <a:gdLst>
              <a:gd name="T0" fmla="*/ 0 w 7205"/>
              <a:gd name="T1" fmla="*/ 0 h 672"/>
              <a:gd name="T2" fmla="*/ 0 w 7205"/>
              <a:gd name="T3" fmla="*/ 672 h 672"/>
              <a:gd name="T4" fmla="*/ 7205 w 7205"/>
              <a:gd name="T5" fmla="*/ 0 h 672"/>
              <a:gd name="T6" fmla="*/ 0 w 7205"/>
              <a:gd name="T7" fmla="*/ 0 h 672"/>
            </a:gdLst>
            <a:ahLst/>
            <a:cxnLst>
              <a:cxn ang="0">
                <a:pos x="T0" y="T1"/>
              </a:cxn>
              <a:cxn ang="0">
                <a:pos x="T2" y="T3"/>
              </a:cxn>
              <a:cxn ang="0">
                <a:pos x="T4" y="T5"/>
              </a:cxn>
              <a:cxn ang="0">
                <a:pos x="T6" y="T7"/>
              </a:cxn>
            </a:cxnLst>
            <a:rect l="0" t="0" r="r" b="b"/>
            <a:pathLst>
              <a:path w="7205" h="672">
                <a:moveTo>
                  <a:pt x="0" y="0"/>
                </a:moveTo>
                <a:lnTo>
                  <a:pt x="0" y="672"/>
                </a:lnTo>
                <a:lnTo>
                  <a:pt x="7205"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H="1">
            <a:off x="2615559" y="5868572"/>
            <a:ext cx="9596076" cy="989426"/>
          </a:xfrm>
          <a:custGeom>
            <a:avLst/>
            <a:gdLst>
              <a:gd name="T0" fmla="*/ 0 w 5664"/>
              <a:gd name="T1" fmla="*/ 0 h 584"/>
              <a:gd name="T2" fmla="*/ 0 w 5664"/>
              <a:gd name="T3" fmla="*/ 584 h 584"/>
              <a:gd name="T4" fmla="*/ 5664 w 5664"/>
              <a:gd name="T5" fmla="*/ 584 h 584"/>
              <a:gd name="T6" fmla="*/ 0 w 5664"/>
              <a:gd name="T7" fmla="*/ 0 h 584"/>
            </a:gdLst>
            <a:ahLst/>
            <a:cxnLst>
              <a:cxn ang="0">
                <a:pos x="T0" y="T1"/>
              </a:cxn>
              <a:cxn ang="0">
                <a:pos x="T2" y="T3"/>
              </a:cxn>
              <a:cxn ang="0">
                <a:pos x="T4" y="T5"/>
              </a:cxn>
              <a:cxn ang="0">
                <a:pos x="T6" y="T7"/>
              </a:cxn>
            </a:cxnLst>
            <a:rect l="0" t="0" r="r" b="b"/>
            <a:pathLst>
              <a:path w="5664" h="584">
                <a:moveTo>
                  <a:pt x="0" y="0"/>
                </a:moveTo>
                <a:lnTo>
                  <a:pt x="0" y="584"/>
                </a:lnTo>
                <a:lnTo>
                  <a:pt x="5664" y="584"/>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flipH="1">
            <a:off x="4763" y="5231544"/>
            <a:ext cx="12206872" cy="1626454"/>
          </a:xfrm>
          <a:custGeom>
            <a:avLst/>
            <a:gdLst>
              <a:gd name="T0" fmla="*/ 7205 w 7205"/>
              <a:gd name="T1" fmla="*/ 0 h 960"/>
              <a:gd name="T2" fmla="*/ 0 w 7205"/>
              <a:gd name="T3" fmla="*/ 960 h 960"/>
              <a:gd name="T4" fmla="*/ 7205 w 7205"/>
              <a:gd name="T5" fmla="*/ 960 h 960"/>
              <a:gd name="T6" fmla="*/ 7205 w 7205"/>
              <a:gd name="T7" fmla="*/ 0 h 960"/>
            </a:gdLst>
            <a:ahLst/>
            <a:cxnLst>
              <a:cxn ang="0">
                <a:pos x="T0" y="T1"/>
              </a:cxn>
              <a:cxn ang="0">
                <a:pos x="T2" y="T3"/>
              </a:cxn>
              <a:cxn ang="0">
                <a:pos x="T4" y="T5"/>
              </a:cxn>
              <a:cxn ang="0">
                <a:pos x="T6" y="T7"/>
              </a:cxn>
            </a:cxnLst>
            <a:rect l="0" t="0" r="r" b="b"/>
            <a:pathLst>
              <a:path w="7205" h="960">
                <a:moveTo>
                  <a:pt x="7205" y="0"/>
                </a:moveTo>
                <a:lnTo>
                  <a:pt x="0" y="960"/>
                </a:lnTo>
                <a:lnTo>
                  <a:pt x="7205" y="960"/>
                </a:lnTo>
                <a:lnTo>
                  <a:pt x="7205"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userDrawn="1"/>
        </p:nvSpPr>
        <p:spPr bwMode="auto">
          <a:xfrm flipH="1">
            <a:off x="4763" y="6043077"/>
            <a:ext cx="12206872" cy="814922"/>
          </a:xfrm>
          <a:custGeom>
            <a:avLst/>
            <a:gdLst>
              <a:gd name="T0" fmla="*/ 7205 w 7205"/>
              <a:gd name="T1" fmla="*/ 0 h 481"/>
              <a:gd name="T2" fmla="*/ 0 w 7205"/>
              <a:gd name="T3" fmla="*/ 481 h 481"/>
              <a:gd name="T4" fmla="*/ 7205 w 7205"/>
              <a:gd name="T5" fmla="*/ 481 h 481"/>
              <a:gd name="T6" fmla="*/ 7205 w 7205"/>
              <a:gd name="T7" fmla="*/ 0 h 481"/>
            </a:gdLst>
            <a:ahLst/>
            <a:cxnLst>
              <a:cxn ang="0">
                <a:pos x="T0" y="T1"/>
              </a:cxn>
              <a:cxn ang="0">
                <a:pos x="T2" y="T3"/>
              </a:cxn>
              <a:cxn ang="0">
                <a:pos x="T4" y="T5"/>
              </a:cxn>
              <a:cxn ang="0">
                <a:pos x="T6" y="T7"/>
              </a:cxn>
            </a:cxnLst>
            <a:rect l="0" t="0" r="r" b="b"/>
            <a:pathLst>
              <a:path w="7205" h="481">
                <a:moveTo>
                  <a:pt x="7205" y="0"/>
                </a:moveTo>
                <a:lnTo>
                  <a:pt x="0" y="481"/>
                </a:lnTo>
                <a:lnTo>
                  <a:pt x="7205" y="481"/>
                </a:lnTo>
                <a:lnTo>
                  <a:pt x="7205"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Text&#10;&#10;Description automatically generated">
            <a:extLst>
              <a:ext uri="{FF2B5EF4-FFF2-40B4-BE49-F238E27FC236}">
                <a16:creationId xmlns:a16="http://schemas.microsoft.com/office/drawing/2014/main" id="{E50890DC-7853-47AC-A0DE-3727890F27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5337" y="126495"/>
            <a:ext cx="2139517" cy="695343"/>
          </a:xfrm>
          <a:prstGeom prst="rect">
            <a:avLst/>
          </a:prstGeom>
        </p:spPr>
      </p:pic>
    </p:spTree>
    <p:extLst>
      <p:ext uri="{BB962C8B-B14F-4D97-AF65-F5344CB8AC3E}">
        <p14:creationId xmlns:p14="http://schemas.microsoft.com/office/powerpoint/2010/main" val="374244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2"/>
          <p:cNvSpPr>
            <a:spLocks noGrp="1"/>
          </p:cNvSpPr>
          <p:nvPr userDrawn="1">
            <p:ph type="pic" sz="quarter" idx="14"/>
          </p:nvPr>
        </p:nvSpPr>
        <p:spPr>
          <a:xfrm>
            <a:off x="381000" y="1660770"/>
            <a:ext cx="1872000" cy="1872000"/>
          </a:xfrm>
          <a:prstGeom prst="snip2DiagRect">
            <a:avLst/>
          </a:prstGeom>
          <a:ln w="34925">
            <a:noFill/>
          </a:ln>
        </p:spPr>
        <p:txBody>
          <a:bodyPr>
            <a:normAutofit/>
          </a:bodyPr>
          <a:lstStyle>
            <a:lvl1pPr>
              <a:defRPr sz="2133"/>
            </a:lvl1pPr>
          </a:lstStyle>
          <a:p>
            <a:endParaRPr lang="id-ID" dirty="0"/>
          </a:p>
        </p:txBody>
      </p:sp>
      <p:sp>
        <p:nvSpPr>
          <p:cNvPr id="19" name="Picture Placeholder 2"/>
          <p:cNvSpPr>
            <a:spLocks noGrp="1"/>
          </p:cNvSpPr>
          <p:nvPr userDrawn="1">
            <p:ph type="pic" sz="quarter" idx="16"/>
          </p:nvPr>
        </p:nvSpPr>
        <p:spPr>
          <a:xfrm>
            <a:off x="6078220" y="1660770"/>
            <a:ext cx="1872000" cy="1872000"/>
          </a:xfrm>
          <a:prstGeom prst="snip2DiagRect">
            <a:avLst/>
          </a:prstGeom>
          <a:ln w="34925">
            <a:noFill/>
          </a:ln>
        </p:spPr>
        <p:txBody>
          <a:bodyPr>
            <a:normAutofit/>
          </a:bodyPr>
          <a:lstStyle>
            <a:lvl1pPr>
              <a:defRPr sz="2133"/>
            </a:lvl1pPr>
          </a:lstStyle>
          <a:p>
            <a:endParaRPr lang="id-ID" dirty="0"/>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2" name="Picture 11">
            <a:extLst>
              <a:ext uri="{FF2B5EF4-FFF2-40B4-BE49-F238E27FC236}">
                <a16:creationId xmlns:a16="http://schemas.microsoft.com/office/drawing/2014/main" id="{E9A88A40-3DD2-4696-9980-0E23891A48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34757030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9"/>
          <p:cNvSpPr>
            <a:spLocks noGrp="1"/>
          </p:cNvSpPr>
          <p:nvPr userDrawn="1">
            <p:ph type="pic" sz="quarter" idx="14"/>
          </p:nvPr>
        </p:nvSpPr>
        <p:spPr>
          <a:xfrm>
            <a:off x="871854" y="1747844"/>
            <a:ext cx="1872000" cy="1872000"/>
          </a:xfrm>
          <a:prstGeom prst="snip2DiagRect">
            <a:avLst/>
          </a:prstGeom>
        </p:spPr>
        <p:txBody>
          <a:bodyPr/>
          <a:lstStyle>
            <a:lvl1pPr>
              <a:defRPr sz="1600"/>
            </a:lvl1pPr>
          </a:lstStyle>
          <a:p>
            <a:endParaRPr lang="id-ID"/>
          </a:p>
        </p:txBody>
      </p:sp>
      <p:sp>
        <p:nvSpPr>
          <p:cNvPr id="19" name="Picture Placeholder 9"/>
          <p:cNvSpPr>
            <a:spLocks noGrp="1"/>
          </p:cNvSpPr>
          <p:nvPr userDrawn="1">
            <p:ph type="pic" sz="quarter" idx="15"/>
          </p:nvPr>
        </p:nvSpPr>
        <p:spPr>
          <a:xfrm>
            <a:off x="871854" y="4100519"/>
            <a:ext cx="1872000" cy="1872000"/>
          </a:xfrm>
          <a:prstGeom prst="snip2DiagRect">
            <a:avLst/>
          </a:prstGeom>
        </p:spPr>
        <p:txBody>
          <a:bodyPr/>
          <a:lstStyle>
            <a:lvl1pPr>
              <a:defRPr sz="1600"/>
            </a:lvl1pPr>
          </a:lstStyle>
          <a:p>
            <a:endParaRPr lang="id-ID"/>
          </a:p>
        </p:txBody>
      </p:sp>
      <p:sp>
        <p:nvSpPr>
          <p:cNvPr id="20" name="Picture Placeholder 9"/>
          <p:cNvSpPr>
            <a:spLocks noGrp="1"/>
          </p:cNvSpPr>
          <p:nvPr userDrawn="1">
            <p:ph type="pic" sz="quarter" idx="16"/>
          </p:nvPr>
        </p:nvSpPr>
        <p:spPr>
          <a:xfrm>
            <a:off x="6358254" y="1747844"/>
            <a:ext cx="1872000" cy="1872000"/>
          </a:xfrm>
          <a:prstGeom prst="snip2DiagRect">
            <a:avLst/>
          </a:prstGeom>
        </p:spPr>
        <p:txBody>
          <a:bodyPr/>
          <a:lstStyle>
            <a:lvl1pPr>
              <a:defRPr sz="1600"/>
            </a:lvl1pPr>
          </a:lstStyle>
          <a:p>
            <a:endParaRPr lang="id-ID"/>
          </a:p>
        </p:txBody>
      </p:sp>
      <p:sp>
        <p:nvSpPr>
          <p:cNvPr id="21" name="Picture Placeholder 9"/>
          <p:cNvSpPr>
            <a:spLocks noGrp="1"/>
          </p:cNvSpPr>
          <p:nvPr userDrawn="1">
            <p:ph type="pic" sz="quarter" idx="17"/>
          </p:nvPr>
        </p:nvSpPr>
        <p:spPr>
          <a:xfrm>
            <a:off x="6358254" y="4100519"/>
            <a:ext cx="1872000" cy="1872000"/>
          </a:xfrm>
          <a:prstGeom prst="snip2DiagRect">
            <a:avLst/>
          </a:prstGeom>
        </p:spPr>
        <p:txBody>
          <a:bodyPr/>
          <a:lstStyle>
            <a:lvl1pPr>
              <a:defRPr sz="1600"/>
            </a:lvl1pPr>
          </a:lstStyle>
          <a:p>
            <a:endParaRPr lang="id-ID"/>
          </a:p>
        </p:txBody>
      </p:sp>
      <p:sp>
        <p:nvSpPr>
          <p:cNvPr id="15" name="Title 1"/>
          <p:cNvSpPr>
            <a:spLocks noGrp="1"/>
          </p:cNvSpPr>
          <p:nvPr userDrawn="1">
            <p:ph type="title"/>
          </p:nvPr>
        </p:nvSpPr>
        <p:spPr>
          <a:xfrm>
            <a:off x="381000" y="519601"/>
            <a:ext cx="10515600" cy="763588"/>
          </a:xfrm>
        </p:spPr>
        <p:txBody>
          <a:bodyPr>
            <a:normAutofit/>
          </a:bodyPr>
          <a:lstStyle>
            <a:lvl1pPr>
              <a:defRPr sz="4800" b="1"/>
            </a:lvl1pPr>
          </a:lstStyle>
          <a:p>
            <a:r>
              <a:rPr lang="en-US" dirty="0"/>
              <a:t>Click to edit Master title style</a:t>
            </a:r>
          </a:p>
        </p:txBody>
      </p:sp>
      <p:pic>
        <p:nvPicPr>
          <p:cNvPr id="13" name="Picture 12">
            <a:extLst>
              <a:ext uri="{FF2B5EF4-FFF2-40B4-BE49-F238E27FC236}">
                <a16:creationId xmlns:a16="http://schemas.microsoft.com/office/drawing/2014/main" id="{E4A55C19-DAB2-4B2D-9409-64F71E9C8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33398449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5" grpId="0"/>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3"/>
          <p:cNvSpPr>
            <a:spLocks noGrp="1"/>
          </p:cNvSpPr>
          <p:nvPr userDrawn="1">
            <p:ph type="pic" sz="quarter" idx="10"/>
          </p:nvPr>
        </p:nvSpPr>
        <p:spPr>
          <a:xfrm>
            <a:off x="698952" y="2113494"/>
            <a:ext cx="1825459" cy="1825460"/>
          </a:xfrm>
          <a:prstGeom prst="snip2DiagRect">
            <a:avLst/>
          </a:prstGeom>
        </p:spPr>
        <p:txBody>
          <a:bodyPr>
            <a:normAutofit/>
          </a:bodyPr>
          <a:lstStyle>
            <a:lvl1pPr>
              <a:defRPr sz="1600">
                <a:solidFill>
                  <a:schemeClr val="tx2"/>
                </a:solidFill>
              </a:defRPr>
            </a:lvl1pPr>
          </a:lstStyle>
          <a:p>
            <a:endParaRPr lang="id-ID" dirty="0"/>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5A44232E-FBAC-432E-9677-DC82A34094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4657"/>
            <a:ext cx="2139516" cy="695343"/>
          </a:xfrm>
          <a:prstGeom prst="rect">
            <a:avLst/>
          </a:prstGeom>
        </p:spPr>
      </p:pic>
    </p:spTree>
    <p:extLst>
      <p:ext uri="{BB962C8B-B14F-4D97-AF65-F5344CB8AC3E}">
        <p14:creationId xmlns:p14="http://schemas.microsoft.com/office/powerpoint/2010/main" val="15439272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519601"/>
            <a:ext cx="10515600" cy="763588"/>
          </a:xfrm>
        </p:spPr>
        <p:txBody>
          <a:bodyPr>
            <a:normAutofit/>
          </a:bodyPr>
          <a:lstStyle>
            <a:lvl1pPr>
              <a:defRPr sz="4800" b="1"/>
            </a:lvl1pPr>
          </a:lstStyle>
          <a:p>
            <a:r>
              <a:rPr lang="en-US"/>
              <a:t>Click to edit Master title style</a:t>
            </a:r>
          </a:p>
        </p:txBody>
      </p:sp>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Picture Placeholder 15"/>
          <p:cNvSpPr>
            <a:spLocks noGrp="1"/>
          </p:cNvSpPr>
          <p:nvPr userDrawn="1">
            <p:ph type="pic" sz="quarter" idx="10"/>
          </p:nvPr>
        </p:nvSpPr>
        <p:spPr>
          <a:xfrm>
            <a:off x="381000" y="1570514"/>
            <a:ext cx="5119914" cy="3817030"/>
          </a:xfrm>
          <a:prstGeom prst="snip2DiagRect">
            <a:avLst/>
          </a:prstGeom>
        </p:spPr>
        <p:txBody>
          <a:bodyPr/>
          <a:lstStyle/>
          <a:p>
            <a:endParaRPr lang="en-US"/>
          </a:p>
        </p:txBody>
      </p:sp>
      <p:pic>
        <p:nvPicPr>
          <p:cNvPr id="12" name="Picture 11">
            <a:extLst>
              <a:ext uri="{FF2B5EF4-FFF2-40B4-BE49-F238E27FC236}">
                <a16:creationId xmlns:a16="http://schemas.microsoft.com/office/drawing/2014/main" id="{7EACEDAD-B884-47C0-86F4-021738D5A3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66359"/>
            <a:ext cx="2139516" cy="695343"/>
          </a:xfrm>
          <a:prstGeom prst="rect">
            <a:avLst/>
          </a:prstGeom>
        </p:spPr>
      </p:pic>
    </p:spTree>
    <p:extLst>
      <p:ext uri="{BB962C8B-B14F-4D97-AF65-F5344CB8AC3E}">
        <p14:creationId xmlns:p14="http://schemas.microsoft.com/office/powerpoint/2010/main" val="36289326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768350"/>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4288" y="-781050"/>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288" y="-781050"/>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descr="Text&#10;&#10;Description automatically generated">
            <a:extLst>
              <a:ext uri="{FF2B5EF4-FFF2-40B4-BE49-F238E27FC236}">
                <a16:creationId xmlns:a16="http://schemas.microsoft.com/office/drawing/2014/main" id="{F1DB1066-4D1A-4D7E-8D3E-8711B58A2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5438" y="485765"/>
            <a:ext cx="2139517" cy="695343"/>
          </a:xfrm>
          <a:prstGeom prst="rect">
            <a:avLst/>
          </a:prstGeom>
        </p:spPr>
      </p:pic>
    </p:spTree>
    <p:extLst>
      <p:ext uri="{BB962C8B-B14F-4D97-AF65-F5344CB8AC3E}">
        <p14:creationId xmlns:p14="http://schemas.microsoft.com/office/powerpoint/2010/main" val="157583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7C2E-50F3-4BCF-957C-4BEEE7CE3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686BA9-CFCA-41FB-AA95-B6E3AF3A3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27384-D87C-4DB5-80A8-3031F15CCA9A}"/>
              </a:ext>
            </a:extLst>
          </p:cNvPr>
          <p:cNvSpPr>
            <a:spLocks noGrp="1"/>
          </p:cNvSpPr>
          <p:nvPr>
            <p:ph type="dt" sz="half" idx="10"/>
          </p:nvPr>
        </p:nvSpPr>
        <p:spPr/>
        <p:txBody>
          <a:bodyPr/>
          <a:lstStyle/>
          <a:p>
            <a:fld id="{D74A61EB-CD52-4707-820D-BFBC65C03FFB}" type="datetimeFigureOut">
              <a:rPr lang="en-US" smtClean="0"/>
              <a:t>7/12/2022</a:t>
            </a:fld>
            <a:endParaRPr lang="en-US"/>
          </a:p>
        </p:txBody>
      </p:sp>
      <p:sp>
        <p:nvSpPr>
          <p:cNvPr id="5" name="Footer Placeholder 4">
            <a:extLst>
              <a:ext uri="{FF2B5EF4-FFF2-40B4-BE49-F238E27FC236}">
                <a16:creationId xmlns:a16="http://schemas.microsoft.com/office/drawing/2014/main" id="{9B466F2B-E8B5-4A75-96AA-CB0963700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10099-ED66-424E-A782-C226F3B13F0D}"/>
              </a:ext>
            </a:extLst>
          </p:cNvPr>
          <p:cNvSpPr>
            <a:spLocks noGrp="1"/>
          </p:cNvSpPr>
          <p:nvPr>
            <p:ph type="sldNum" sz="quarter" idx="12"/>
          </p:nvPr>
        </p:nvSpPr>
        <p:spPr/>
        <p:txBody>
          <a:bodyPr/>
          <a:lstStyle/>
          <a:p>
            <a:fld id="{5BD06C1E-5DC4-4258-BA03-82C487EDE89C}" type="slidenum">
              <a:rPr lang="en-US" smtClean="0"/>
              <a:t>‹#›</a:t>
            </a:fld>
            <a:endParaRPr lang="en-US"/>
          </a:p>
        </p:txBody>
      </p:sp>
    </p:spTree>
    <p:extLst>
      <p:ext uri="{BB962C8B-B14F-4D97-AF65-F5344CB8AC3E}">
        <p14:creationId xmlns:p14="http://schemas.microsoft.com/office/powerpoint/2010/main" val="4157057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A49E-0E95-416D-9E77-FC539FFB1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4D05C-2B37-4145-BE67-1148AEF587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50F292-DB90-4CA1-AC5F-7F88E0275409}"/>
              </a:ext>
            </a:extLst>
          </p:cNvPr>
          <p:cNvSpPr>
            <a:spLocks noGrp="1"/>
          </p:cNvSpPr>
          <p:nvPr>
            <p:ph type="dt" sz="half" idx="10"/>
          </p:nvPr>
        </p:nvSpPr>
        <p:spPr/>
        <p:txBody>
          <a:bodyPr/>
          <a:lstStyle/>
          <a:p>
            <a:fld id="{D74A61EB-CD52-4707-820D-BFBC65C03FFB}" type="datetimeFigureOut">
              <a:rPr lang="en-US" smtClean="0"/>
              <a:t>7/12/2022</a:t>
            </a:fld>
            <a:endParaRPr lang="en-US"/>
          </a:p>
        </p:txBody>
      </p:sp>
      <p:sp>
        <p:nvSpPr>
          <p:cNvPr id="5" name="Footer Placeholder 4">
            <a:extLst>
              <a:ext uri="{FF2B5EF4-FFF2-40B4-BE49-F238E27FC236}">
                <a16:creationId xmlns:a16="http://schemas.microsoft.com/office/drawing/2014/main" id="{6DAFA2C0-3D03-4750-BD6F-3D2E3238C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33550-F609-4A44-BD33-5289EA0BA8B6}"/>
              </a:ext>
            </a:extLst>
          </p:cNvPr>
          <p:cNvSpPr>
            <a:spLocks noGrp="1"/>
          </p:cNvSpPr>
          <p:nvPr>
            <p:ph type="sldNum" sz="quarter" idx="12"/>
          </p:nvPr>
        </p:nvSpPr>
        <p:spPr/>
        <p:txBody>
          <a:bodyPr/>
          <a:lstStyle/>
          <a:p>
            <a:fld id="{5BD06C1E-5DC4-4258-BA03-82C487EDE89C}" type="slidenum">
              <a:rPr lang="en-US" smtClean="0"/>
              <a:t>‹#›</a:t>
            </a:fld>
            <a:endParaRPr lang="en-US"/>
          </a:p>
        </p:txBody>
      </p:sp>
    </p:spTree>
    <p:extLst>
      <p:ext uri="{BB962C8B-B14F-4D97-AF65-F5344CB8AC3E}">
        <p14:creationId xmlns:p14="http://schemas.microsoft.com/office/powerpoint/2010/main" val="274803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090B1A-B7E8-4678-B886-2B8D93A2FB3E}"/>
              </a:ext>
            </a:extLst>
          </p:cNvPr>
          <p:cNvSpPr>
            <a:spLocks noGrp="1"/>
          </p:cNvSpPr>
          <p:nvPr>
            <p:ph type="dt" sz="half" idx="10"/>
          </p:nvPr>
        </p:nvSpPr>
        <p:spPr/>
        <p:txBody>
          <a:bodyPr/>
          <a:lstStyle/>
          <a:p>
            <a:fld id="{D74A61EB-CD52-4707-820D-BFBC65C03FFB}" type="datetimeFigureOut">
              <a:rPr lang="en-US" smtClean="0"/>
              <a:t>7/12/2022</a:t>
            </a:fld>
            <a:endParaRPr lang="en-US"/>
          </a:p>
        </p:txBody>
      </p:sp>
      <p:sp>
        <p:nvSpPr>
          <p:cNvPr id="3" name="Footer Placeholder 2">
            <a:extLst>
              <a:ext uri="{FF2B5EF4-FFF2-40B4-BE49-F238E27FC236}">
                <a16:creationId xmlns:a16="http://schemas.microsoft.com/office/drawing/2014/main" id="{BA5238E7-5183-4E2E-B833-CEC5F82582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1E85B5-AE16-49F7-AF2A-3A52233A5343}"/>
              </a:ext>
            </a:extLst>
          </p:cNvPr>
          <p:cNvSpPr>
            <a:spLocks noGrp="1"/>
          </p:cNvSpPr>
          <p:nvPr>
            <p:ph type="sldNum" sz="quarter" idx="12"/>
          </p:nvPr>
        </p:nvSpPr>
        <p:spPr/>
        <p:txBody>
          <a:bodyPr/>
          <a:lstStyle/>
          <a:p>
            <a:fld id="{5BD06C1E-5DC4-4258-BA03-82C487EDE89C}" type="slidenum">
              <a:rPr lang="en-US" smtClean="0"/>
              <a:t>‹#›</a:t>
            </a:fld>
            <a:endParaRPr lang="en-US"/>
          </a:p>
        </p:txBody>
      </p:sp>
    </p:spTree>
    <p:extLst>
      <p:ext uri="{BB962C8B-B14F-4D97-AF65-F5344CB8AC3E}">
        <p14:creationId xmlns:p14="http://schemas.microsoft.com/office/powerpoint/2010/main" val="59213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28ED-C699-4826-B213-BC204A32C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E17CE7-254C-4D22-87D1-53295D62C6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CE065-4A7A-4A84-AFCE-785ADCEA0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BF298-1A1C-4C10-A5ED-89CB301F13BA}"/>
              </a:ext>
            </a:extLst>
          </p:cNvPr>
          <p:cNvSpPr>
            <a:spLocks noGrp="1"/>
          </p:cNvSpPr>
          <p:nvPr>
            <p:ph type="dt" sz="half" idx="10"/>
          </p:nvPr>
        </p:nvSpPr>
        <p:spPr/>
        <p:txBody>
          <a:bodyPr/>
          <a:lstStyle/>
          <a:p>
            <a:fld id="{D74A61EB-CD52-4707-820D-BFBC65C03FFB}" type="datetimeFigureOut">
              <a:rPr lang="en-US" smtClean="0"/>
              <a:t>7/12/2022</a:t>
            </a:fld>
            <a:endParaRPr lang="en-US"/>
          </a:p>
        </p:txBody>
      </p:sp>
      <p:sp>
        <p:nvSpPr>
          <p:cNvPr id="6" name="Footer Placeholder 5">
            <a:extLst>
              <a:ext uri="{FF2B5EF4-FFF2-40B4-BE49-F238E27FC236}">
                <a16:creationId xmlns:a16="http://schemas.microsoft.com/office/drawing/2014/main" id="{9A53566C-55D6-455D-89EA-CAAA06DA6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59728-ED33-4F4E-8FD2-4ED7F6906D92}"/>
              </a:ext>
            </a:extLst>
          </p:cNvPr>
          <p:cNvSpPr>
            <a:spLocks noGrp="1"/>
          </p:cNvSpPr>
          <p:nvPr>
            <p:ph type="sldNum" sz="quarter" idx="12"/>
          </p:nvPr>
        </p:nvSpPr>
        <p:spPr/>
        <p:txBody>
          <a:bodyPr/>
          <a:lstStyle/>
          <a:p>
            <a:fld id="{5BD06C1E-5DC4-4258-BA03-82C487EDE89C}" type="slidenum">
              <a:rPr lang="en-US" smtClean="0"/>
              <a:t>‹#›</a:t>
            </a:fld>
            <a:endParaRPr lang="en-US"/>
          </a:p>
        </p:txBody>
      </p:sp>
    </p:spTree>
    <p:extLst>
      <p:ext uri="{BB962C8B-B14F-4D97-AF65-F5344CB8AC3E}">
        <p14:creationId xmlns:p14="http://schemas.microsoft.com/office/powerpoint/2010/main" val="2775979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E70B-AEB0-46BC-BC24-32DDE5850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6A902-FA4C-4E44-B2DC-8A1C93A54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D6FBE-4EFB-4657-BD4C-375F6615F1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4F038-6009-438E-B318-CC59B1A3B955}"/>
              </a:ext>
            </a:extLst>
          </p:cNvPr>
          <p:cNvSpPr>
            <a:spLocks noGrp="1"/>
          </p:cNvSpPr>
          <p:nvPr>
            <p:ph type="dt" sz="half" idx="10"/>
          </p:nvPr>
        </p:nvSpPr>
        <p:spPr/>
        <p:txBody>
          <a:bodyPr/>
          <a:lstStyle/>
          <a:p>
            <a:fld id="{D74A61EB-CD52-4707-820D-BFBC65C03FFB}" type="datetimeFigureOut">
              <a:rPr lang="en-US" smtClean="0"/>
              <a:t>7/12/2022</a:t>
            </a:fld>
            <a:endParaRPr lang="en-US"/>
          </a:p>
        </p:txBody>
      </p:sp>
      <p:sp>
        <p:nvSpPr>
          <p:cNvPr id="6" name="Footer Placeholder 5">
            <a:extLst>
              <a:ext uri="{FF2B5EF4-FFF2-40B4-BE49-F238E27FC236}">
                <a16:creationId xmlns:a16="http://schemas.microsoft.com/office/drawing/2014/main" id="{B5427E45-DCA4-41BA-8C6C-2C279663F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F5FB8-00B1-4390-8EC7-BFB853DEE7E2}"/>
              </a:ext>
            </a:extLst>
          </p:cNvPr>
          <p:cNvSpPr>
            <a:spLocks noGrp="1"/>
          </p:cNvSpPr>
          <p:nvPr>
            <p:ph type="sldNum" sz="quarter" idx="12"/>
          </p:nvPr>
        </p:nvSpPr>
        <p:spPr/>
        <p:txBody>
          <a:bodyPr/>
          <a:lstStyle/>
          <a:p>
            <a:fld id="{5BD06C1E-5DC4-4258-BA03-82C487EDE89C}" type="slidenum">
              <a:rPr lang="en-US" smtClean="0"/>
              <a:t>‹#›</a:t>
            </a:fld>
            <a:endParaRPr lang="en-US"/>
          </a:p>
        </p:txBody>
      </p:sp>
    </p:spTree>
    <p:extLst>
      <p:ext uri="{BB962C8B-B14F-4D97-AF65-F5344CB8AC3E}">
        <p14:creationId xmlns:p14="http://schemas.microsoft.com/office/powerpoint/2010/main" val="223326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5164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84917" y="798991"/>
            <a:ext cx="4368908" cy="5461134"/>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29079761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22D0BB-B3CE-4FC4-B1AA-21F98102B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835" y="1217613"/>
            <a:ext cx="3671278" cy="5495925"/>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37359121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184917" y="799637"/>
            <a:ext cx="4368908" cy="5459842"/>
          </a:xfrm>
          <a:prstGeom prst="rect">
            <a:avLst/>
          </a:prstGeom>
        </p:spPr>
      </p:pic>
      <p:sp>
        <p:nvSpPr>
          <p:cNvPr id="5" name="Freeform 5"/>
          <p:cNvSpPr>
            <a:spLocks/>
          </p:cNvSpPr>
          <p:nvPr userDrawn="1"/>
        </p:nvSpPr>
        <p:spPr bwMode="auto">
          <a:xfrm>
            <a:off x="1588" y="6134100"/>
            <a:ext cx="11185525" cy="723900"/>
          </a:xfrm>
          <a:custGeom>
            <a:avLst/>
            <a:gdLst>
              <a:gd name="T0" fmla="*/ 7046 w 7046"/>
              <a:gd name="T1" fmla="*/ 456 h 456"/>
              <a:gd name="T2" fmla="*/ 0 w 7046"/>
              <a:gd name="T3" fmla="*/ 0 h 456"/>
              <a:gd name="T4" fmla="*/ 0 w 7046"/>
              <a:gd name="T5" fmla="*/ 456 h 456"/>
              <a:gd name="T6" fmla="*/ 7046 w 7046"/>
              <a:gd name="T7" fmla="*/ 456 h 456"/>
            </a:gdLst>
            <a:ahLst/>
            <a:cxnLst>
              <a:cxn ang="0">
                <a:pos x="T0" y="T1"/>
              </a:cxn>
              <a:cxn ang="0">
                <a:pos x="T2" y="T3"/>
              </a:cxn>
              <a:cxn ang="0">
                <a:pos x="T4" y="T5"/>
              </a:cxn>
              <a:cxn ang="0">
                <a:pos x="T6" y="T7"/>
              </a:cxn>
            </a:cxnLst>
            <a:rect l="0" t="0" r="r" b="b"/>
            <a:pathLst>
              <a:path w="7046" h="456">
                <a:moveTo>
                  <a:pt x="7046" y="456"/>
                </a:moveTo>
                <a:lnTo>
                  <a:pt x="0" y="0"/>
                </a:lnTo>
                <a:lnTo>
                  <a:pt x="0" y="456"/>
                </a:lnTo>
                <a:lnTo>
                  <a:pt x="7046" y="45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1588" y="5676900"/>
            <a:ext cx="12206288" cy="1181100"/>
          </a:xfrm>
          <a:custGeom>
            <a:avLst/>
            <a:gdLst>
              <a:gd name="T0" fmla="*/ 7689 w 7689"/>
              <a:gd name="T1" fmla="*/ 744 h 744"/>
              <a:gd name="T2" fmla="*/ 7689 w 7689"/>
              <a:gd name="T3" fmla="*/ 0 h 744"/>
              <a:gd name="T4" fmla="*/ 0 w 7689"/>
              <a:gd name="T5" fmla="*/ 619 h 744"/>
              <a:gd name="T6" fmla="*/ 0 w 7689"/>
              <a:gd name="T7" fmla="*/ 744 h 744"/>
              <a:gd name="T8" fmla="*/ 7689 w 7689"/>
              <a:gd name="T9" fmla="*/ 744 h 744"/>
            </a:gdLst>
            <a:ahLst/>
            <a:cxnLst>
              <a:cxn ang="0">
                <a:pos x="T0" y="T1"/>
              </a:cxn>
              <a:cxn ang="0">
                <a:pos x="T2" y="T3"/>
              </a:cxn>
              <a:cxn ang="0">
                <a:pos x="T4" y="T5"/>
              </a:cxn>
              <a:cxn ang="0">
                <a:pos x="T6" y="T7"/>
              </a:cxn>
              <a:cxn ang="0">
                <a:pos x="T8" y="T9"/>
              </a:cxn>
            </a:cxnLst>
            <a:rect l="0" t="0" r="r" b="b"/>
            <a:pathLst>
              <a:path w="7689" h="744">
                <a:moveTo>
                  <a:pt x="7689" y="744"/>
                </a:moveTo>
                <a:lnTo>
                  <a:pt x="7689" y="0"/>
                </a:lnTo>
                <a:lnTo>
                  <a:pt x="0" y="619"/>
                </a:lnTo>
                <a:lnTo>
                  <a:pt x="0" y="744"/>
                </a:lnTo>
                <a:lnTo>
                  <a:pt x="7689" y="744"/>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15875"/>
            <a:ext cx="12206288" cy="1549400"/>
          </a:xfrm>
          <a:custGeom>
            <a:avLst/>
            <a:gdLst>
              <a:gd name="T0" fmla="*/ 0 w 7801"/>
              <a:gd name="T1" fmla="*/ 976 h 976"/>
              <a:gd name="T2" fmla="*/ 7801 w 7801"/>
              <a:gd name="T3" fmla="*/ 536 h 976"/>
              <a:gd name="T4" fmla="*/ 0 w 7801"/>
              <a:gd name="T5" fmla="*/ 0 h 976"/>
              <a:gd name="T6" fmla="*/ 0 w 7801"/>
              <a:gd name="T7" fmla="*/ 976 h 976"/>
            </a:gdLst>
            <a:ahLst/>
            <a:cxnLst>
              <a:cxn ang="0">
                <a:pos x="T0" y="T1"/>
              </a:cxn>
              <a:cxn ang="0">
                <a:pos x="T2" y="T3"/>
              </a:cxn>
              <a:cxn ang="0">
                <a:pos x="T4" y="T5"/>
              </a:cxn>
              <a:cxn ang="0">
                <a:pos x="T6" y="T7"/>
              </a:cxn>
            </a:cxnLst>
            <a:rect l="0" t="0" r="r" b="b"/>
            <a:pathLst>
              <a:path w="7801" h="976">
                <a:moveTo>
                  <a:pt x="0" y="976"/>
                </a:moveTo>
                <a:lnTo>
                  <a:pt x="7801" y="536"/>
                </a:lnTo>
                <a:lnTo>
                  <a:pt x="0" y="0"/>
                </a:lnTo>
                <a:lnTo>
                  <a:pt x="0" y="9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4288" y="3175"/>
            <a:ext cx="12193588" cy="1214438"/>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userDrawn="1"/>
        </p:nvSpPr>
        <p:spPr bwMode="auto">
          <a:xfrm>
            <a:off x="14288" y="3175"/>
            <a:ext cx="12193588" cy="598488"/>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1588" y="6081713"/>
            <a:ext cx="12206288" cy="776288"/>
          </a:xfrm>
          <a:custGeom>
            <a:avLst/>
            <a:gdLst>
              <a:gd name="T0" fmla="*/ 7689 w 7689"/>
              <a:gd name="T1" fmla="*/ 489 h 489"/>
              <a:gd name="T2" fmla="*/ 7689 w 7689"/>
              <a:gd name="T3" fmla="*/ 0 h 489"/>
              <a:gd name="T4" fmla="*/ 0 w 7689"/>
              <a:gd name="T5" fmla="*/ 442 h 489"/>
              <a:gd name="T6" fmla="*/ 0 w 7689"/>
              <a:gd name="T7" fmla="*/ 489 h 489"/>
              <a:gd name="T8" fmla="*/ 5020 w 7689"/>
              <a:gd name="T9" fmla="*/ 489 h 489"/>
              <a:gd name="T10" fmla="*/ 7689 w 7689"/>
              <a:gd name="T11" fmla="*/ 489 h 489"/>
            </a:gdLst>
            <a:ahLst/>
            <a:cxnLst>
              <a:cxn ang="0">
                <a:pos x="T0" y="T1"/>
              </a:cxn>
              <a:cxn ang="0">
                <a:pos x="T2" y="T3"/>
              </a:cxn>
              <a:cxn ang="0">
                <a:pos x="T4" y="T5"/>
              </a:cxn>
              <a:cxn ang="0">
                <a:pos x="T6" y="T7"/>
              </a:cxn>
              <a:cxn ang="0">
                <a:pos x="T8" y="T9"/>
              </a:cxn>
              <a:cxn ang="0">
                <a:pos x="T10" y="T11"/>
              </a:cxn>
            </a:cxnLst>
            <a:rect l="0" t="0" r="r" b="b"/>
            <a:pathLst>
              <a:path w="7689" h="489">
                <a:moveTo>
                  <a:pt x="7689" y="489"/>
                </a:moveTo>
                <a:lnTo>
                  <a:pt x="7689" y="0"/>
                </a:lnTo>
                <a:lnTo>
                  <a:pt x="0" y="442"/>
                </a:lnTo>
                <a:lnTo>
                  <a:pt x="0" y="489"/>
                </a:lnTo>
                <a:lnTo>
                  <a:pt x="5020" y="489"/>
                </a:lnTo>
                <a:lnTo>
                  <a:pt x="7689" y="489"/>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81000" y="519601"/>
            <a:ext cx="10515600" cy="763588"/>
          </a:xfrm>
        </p:spPr>
        <p:txBody>
          <a:bodyPr>
            <a:normAutofit/>
          </a:bodyPr>
          <a:lstStyle>
            <a:lvl1pPr>
              <a:defRPr sz="400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A33A1BE5-9458-479F-92F3-CA187DFBBA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7453" y="5329227"/>
            <a:ext cx="2139516" cy="695343"/>
          </a:xfrm>
          <a:prstGeom prst="rect">
            <a:avLst/>
          </a:prstGeom>
        </p:spPr>
      </p:pic>
    </p:spTree>
    <p:extLst>
      <p:ext uri="{BB962C8B-B14F-4D97-AF65-F5344CB8AC3E}">
        <p14:creationId xmlns:p14="http://schemas.microsoft.com/office/powerpoint/2010/main" val="32526568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5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4CEEB79B-17BE-49E8-BE49-5DD791A982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480148"/>
            <a:ext cx="2139516" cy="695343"/>
          </a:xfrm>
          <a:prstGeom prst="rect">
            <a:avLst/>
          </a:prstGeom>
        </p:spPr>
      </p:pic>
    </p:spTree>
    <p:extLst>
      <p:ext uri="{BB962C8B-B14F-4D97-AF65-F5344CB8AC3E}">
        <p14:creationId xmlns:p14="http://schemas.microsoft.com/office/powerpoint/2010/main" val="258706318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588" y="-22224"/>
            <a:ext cx="12193588" cy="254500"/>
          </a:xfrm>
          <a:custGeom>
            <a:avLst/>
            <a:gdLst>
              <a:gd name="T0" fmla="*/ 4374 w 7681"/>
              <a:gd name="T1" fmla="*/ 0 h 765"/>
              <a:gd name="T2" fmla="*/ 0 w 7681"/>
              <a:gd name="T3" fmla="*/ 55 h 765"/>
              <a:gd name="T4" fmla="*/ 0 w 7681"/>
              <a:gd name="T5" fmla="*/ 159 h 765"/>
              <a:gd name="T6" fmla="*/ 7681 w 7681"/>
              <a:gd name="T7" fmla="*/ 765 h 765"/>
              <a:gd name="T8" fmla="*/ 7681 w 7681"/>
              <a:gd name="T9" fmla="*/ 0 h 765"/>
              <a:gd name="T10" fmla="*/ 4374 w 7681"/>
              <a:gd name="T11" fmla="*/ 0 h 765"/>
            </a:gdLst>
            <a:ahLst/>
            <a:cxnLst>
              <a:cxn ang="0">
                <a:pos x="T0" y="T1"/>
              </a:cxn>
              <a:cxn ang="0">
                <a:pos x="T2" y="T3"/>
              </a:cxn>
              <a:cxn ang="0">
                <a:pos x="T4" y="T5"/>
              </a:cxn>
              <a:cxn ang="0">
                <a:pos x="T6" y="T7"/>
              </a:cxn>
              <a:cxn ang="0">
                <a:pos x="T8" y="T9"/>
              </a:cxn>
              <a:cxn ang="0">
                <a:pos x="T10" y="T11"/>
              </a:cxn>
            </a:cxnLst>
            <a:rect l="0" t="0" r="r" b="b"/>
            <a:pathLst>
              <a:path w="7681" h="765">
                <a:moveTo>
                  <a:pt x="4374" y="0"/>
                </a:moveTo>
                <a:lnTo>
                  <a:pt x="0" y="55"/>
                </a:lnTo>
                <a:lnTo>
                  <a:pt x="0" y="159"/>
                </a:lnTo>
                <a:lnTo>
                  <a:pt x="7681" y="765"/>
                </a:lnTo>
                <a:lnTo>
                  <a:pt x="7681" y="0"/>
                </a:lnTo>
                <a:lnTo>
                  <a:pt x="4374"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a:off x="1588" y="-22225"/>
            <a:ext cx="12193588" cy="254500"/>
          </a:xfrm>
          <a:custGeom>
            <a:avLst/>
            <a:gdLst>
              <a:gd name="T0" fmla="*/ 0 w 7681"/>
              <a:gd name="T1" fmla="*/ 0 h 377"/>
              <a:gd name="T2" fmla="*/ 0 w 7681"/>
              <a:gd name="T3" fmla="*/ 81 h 377"/>
              <a:gd name="T4" fmla="*/ 7681 w 7681"/>
              <a:gd name="T5" fmla="*/ 377 h 377"/>
              <a:gd name="T6" fmla="*/ 7681 w 7681"/>
              <a:gd name="T7" fmla="*/ 0 h 377"/>
              <a:gd name="T8" fmla="*/ 0 w 7681"/>
              <a:gd name="T9" fmla="*/ 0 h 377"/>
            </a:gdLst>
            <a:ahLst/>
            <a:cxnLst>
              <a:cxn ang="0">
                <a:pos x="T0" y="T1"/>
              </a:cxn>
              <a:cxn ang="0">
                <a:pos x="T2" y="T3"/>
              </a:cxn>
              <a:cxn ang="0">
                <a:pos x="T4" y="T5"/>
              </a:cxn>
              <a:cxn ang="0">
                <a:pos x="T6" y="T7"/>
              </a:cxn>
              <a:cxn ang="0">
                <a:pos x="T8" y="T9"/>
              </a:cxn>
            </a:cxnLst>
            <a:rect l="0" t="0" r="r" b="b"/>
            <a:pathLst>
              <a:path w="7681" h="377">
                <a:moveTo>
                  <a:pt x="0" y="0"/>
                </a:moveTo>
                <a:lnTo>
                  <a:pt x="0" y="81"/>
                </a:lnTo>
                <a:lnTo>
                  <a:pt x="7681" y="377"/>
                </a:lnTo>
                <a:lnTo>
                  <a:pt x="7681" y="0"/>
                </a:lnTo>
                <a:lnTo>
                  <a:pt x="0"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381000" y="1663700"/>
            <a:ext cx="11315700" cy="2908300"/>
          </a:xfrm>
        </p:spPr>
        <p:txBody>
          <a:bodyPr/>
          <a:lstStyle/>
          <a:p>
            <a:endParaRPr lang="en-US"/>
          </a:p>
        </p:txBody>
      </p:sp>
      <p:sp>
        <p:nvSpPr>
          <p:cNvPr id="13" name="Title 1"/>
          <p:cNvSpPr>
            <a:spLocks noGrp="1"/>
          </p:cNvSpPr>
          <p:nvPr userDrawn="1">
            <p:ph type="title"/>
          </p:nvPr>
        </p:nvSpPr>
        <p:spPr>
          <a:xfrm>
            <a:off x="381000" y="519601"/>
            <a:ext cx="10515600" cy="763588"/>
          </a:xfrm>
        </p:spPr>
        <p:txBody>
          <a:bodyPr>
            <a:normAutofit/>
          </a:bodyPr>
          <a:lstStyle>
            <a:lvl1pPr>
              <a:defRPr sz="4800" b="1"/>
            </a:lvl1pPr>
          </a:lstStyle>
          <a:p>
            <a:r>
              <a:rPr lang="en-US"/>
              <a:t>Click to edit Master title style</a:t>
            </a:r>
          </a:p>
        </p:txBody>
      </p:sp>
      <p:pic>
        <p:nvPicPr>
          <p:cNvPr id="12" name="Picture 11">
            <a:extLst>
              <a:ext uri="{FF2B5EF4-FFF2-40B4-BE49-F238E27FC236}">
                <a16:creationId xmlns:a16="http://schemas.microsoft.com/office/drawing/2014/main" id="{0C97B067-D586-418A-8B47-045337DED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16990"/>
            <a:ext cx="2139516" cy="695343"/>
          </a:xfrm>
          <a:prstGeom prst="rect">
            <a:avLst/>
          </a:prstGeom>
        </p:spPr>
      </p:pic>
    </p:spTree>
    <p:extLst>
      <p:ext uri="{BB962C8B-B14F-4D97-AF65-F5344CB8AC3E}">
        <p14:creationId xmlns:p14="http://schemas.microsoft.com/office/powerpoint/2010/main" val="1514457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14:presetBounceEnd="60000">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14:bounceEnd="60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Freeform 11"/>
          <p:cNvSpPr>
            <a:spLocks/>
          </p:cNvSpPr>
          <p:nvPr userDrawn="1"/>
        </p:nvSpPr>
        <p:spPr bwMode="auto">
          <a:xfrm>
            <a:off x="-6350" y="6355334"/>
            <a:ext cx="4796997" cy="502666"/>
          </a:xfrm>
          <a:custGeom>
            <a:avLst/>
            <a:gdLst>
              <a:gd name="T0" fmla="*/ 0 w 2214"/>
              <a:gd name="T1" fmla="*/ 0 h 232"/>
              <a:gd name="T2" fmla="*/ 0 w 2214"/>
              <a:gd name="T3" fmla="*/ 232 h 232"/>
              <a:gd name="T4" fmla="*/ 2214 w 2214"/>
              <a:gd name="T5" fmla="*/ 232 h 232"/>
              <a:gd name="T6" fmla="*/ 0 w 2214"/>
              <a:gd name="T7" fmla="*/ 0 h 232"/>
            </a:gdLst>
            <a:ahLst/>
            <a:cxnLst>
              <a:cxn ang="0">
                <a:pos x="T0" y="T1"/>
              </a:cxn>
              <a:cxn ang="0">
                <a:pos x="T2" y="T3"/>
              </a:cxn>
              <a:cxn ang="0">
                <a:pos x="T4" y="T5"/>
              </a:cxn>
              <a:cxn ang="0">
                <a:pos x="T6" y="T7"/>
              </a:cxn>
            </a:cxnLst>
            <a:rect l="0" t="0" r="r" b="b"/>
            <a:pathLst>
              <a:path w="2214" h="232">
                <a:moveTo>
                  <a:pt x="0" y="0"/>
                </a:moveTo>
                <a:lnTo>
                  <a:pt x="0" y="232"/>
                </a:lnTo>
                <a:lnTo>
                  <a:pt x="2214" y="232"/>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6350" y="6032500"/>
            <a:ext cx="12217826" cy="825500"/>
          </a:xfrm>
          <a:custGeom>
            <a:avLst/>
            <a:gdLst>
              <a:gd name="T0" fmla="*/ 5639 w 5639"/>
              <a:gd name="T1" fmla="*/ 0 h 381"/>
              <a:gd name="T2" fmla="*/ 0 w 5639"/>
              <a:gd name="T3" fmla="*/ 381 h 381"/>
              <a:gd name="T4" fmla="*/ 5639 w 5639"/>
              <a:gd name="T5" fmla="*/ 381 h 381"/>
              <a:gd name="T6" fmla="*/ 5639 w 5639"/>
              <a:gd name="T7" fmla="*/ 0 h 381"/>
            </a:gdLst>
            <a:ahLst/>
            <a:cxnLst>
              <a:cxn ang="0">
                <a:pos x="T0" y="T1"/>
              </a:cxn>
              <a:cxn ang="0">
                <a:pos x="T2" y="T3"/>
              </a:cxn>
              <a:cxn ang="0">
                <a:pos x="T4" y="T5"/>
              </a:cxn>
              <a:cxn ang="0">
                <a:pos x="T6" y="T7"/>
              </a:cxn>
            </a:cxnLst>
            <a:rect l="0" t="0" r="r" b="b"/>
            <a:pathLst>
              <a:path w="5639" h="381">
                <a:moveTo>
                  <a:pt x="5639" y="0"/>
                </a:moveTo>
                <a:lnTo>
                  <a:pt x="0" y="381"/>
                </a:lnTo>
                <a:lnTo>
                  <a:pt x="5639" y="381"/>
                </a:lnTo>
                <a:lnTo>
                  <a:pt x="5639" y="0"/>
                </a:lnTo>
                <a:close/>
              </a:path>
            </a:pathLst>
          </a:custGeom>
          <a:solidFill>
            <a:schemeClr val="tx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6350" y="6260000"/>
            <a:ext cx="12217826" cy="598000"/>
          </a:xfrm>
          <a:custGeom>
            <a:avLst/>
            <a:gdLst>
              <a:gd name="T0" fmla="*/ 5639 w 5639"/>
              <a:gd name="T1" fmla="*/ 0 h 276"/>
              <a:gd name="T2" fmla="*/ 0 w 5639"/>
              <a:gd name="T3" fmla="*/ 276 h 276"/>
              <a:gd name="T4" fmla="*/ 5639 w 5639"/>
              <a:gd name="T5" fmla="*/ 276 h 276"/>
              <a:gd name="T6" fmla="*/ 5639 w 5639"/>
              <a:gd name="T7" fmla="*/ 0 h 276"/>
            </a:gdLst>
            <a:ahLst/>
            <a:cxnLst>
              <a:cxn ang="0">
                <a:pos x="T0" y="T1"/>
              </a:cxn>
              <a:cxn ang="0">
                <a:pos x="T2" y="T3"/>
              </a:cxn>
              <a:cxn ang="0">
                <a:pos x="T4" y="T5"/>
              </a:cxn>
              <a:cxn ang="0">
                <a:pos x="T6" y="T7"/>
              </a:cxn>
            </a:cxnLst>
            <a:rect l="0" t="0" r="r" b="b"/>
            <a:pathLst>
              <a:path w="5639" h="276">
                <a:moveTo>
                  <a:pt x="5639" y="0"/>
                </a:moveTo>
                <a:lnTo>
                  <a:pt x="0" y="276"/>
                </a:lnTo>
                <a:lnTo>
                  <a:pt x="5639" y="276"/>
                </a:lnTo>
                <a:lnTo>
                  <a:pt x="5639" y="0"/>
                </a:lnTo>
                <a:close/>
              </a:path>
            </a:pathLst>
          </a:custGeom>
          <a:gradFill>
            <a:gsLst>
              <a:gs pos="51000">
                <a:schemeClr val="accent1"/>
              </a:gs>
              <a:gs pos="100000">
                <a:schemeClr val="accent1">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p:cNvSpPr>
            <a:spLocks noGrp="1"/>
          </p:cNvSpPr>
          <p:nvPr userDrawn="1">
            <p:ph type="pic" sz="quarter" idx="10"/>
          </p:nvPr>
        </p:nvSpPr>
        <p:spPr>
          <a:xfrm>
            <a:off x="0" y="17780"/>
            <a:ext cx="12192000" cy="3489349"/>
          </a:xfrm>
        </p:spPr>
        <p:txBody>
          <a:bodyPr/>
          <a:lstStyle/>
          <a:p>
            <a:endParaRPr lang="en-US"/>
          </a:p>
        </p:txBody>
      </p:sp>
      <p:pic>
        <p:nvPicPr>
          <p:cNvPr id="7" name="Picture 6">
            <a:extLst>
              <a:ext uri="{FF2B5EF4-FFF2-40B4-BE49-F238E27FC236}">
                <a16:creationId xmlns:a16="http://schemas.microsoft.com/office/drawing/2014/main" id="{DC08F334-FDB1-4DD9-B117-E7E11A231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2632" y="5516990"/>
            <a:ext cx="2139516" cy="695343"/>
          </a:xfrm>
          <a:prstGeom prst="rect">
            <a:avLst/>
          </a:prstGeom>
        </p:spPr>
      </p:pic>
    </p:spTree>
    <p:extLst>
      <p:ext uri="{BB962C8B-B14F-4D97-AF65-F5344CB8AC3E}">
        <p14:creationId xmlns:p14="http://schemas.microsoft.com/office/powerpoint/2010/main" val="30215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62280-17FD-43EE-8400-538163668DA1}" type="datetimeFigureOut">
              <a:rPr lang="en-US" smtClean="0"/>
              <a:t>7/12/2022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49A5-7883-48E2-B7E0-DA6ACF41053F}" type="slidenum">
              <a:rPr lang="en-US" smtClean="0"/>
              <a:t>‹#›</a:t>
            </a:fld>
            <a:endParaRPr lang="en-US"/>
          </a:p>
        </p:txBody>
      </p:sp>
    </p:spTree>
    <p:extLst>
      <p:ext uri="{BB962C8B-B14F-4D97-AF65-F5344CB8AC3E}">
        <p14:creationId xmlns:p14="http://schemas.microsoft.com/office/powerpoint/2010/main" val="175907441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1" r:id="rId4"/>
    <p:sldLayoutId id="2147483672" r:id="rId5"/>
    <p:sldLayoutId id="2147483671" r:id="rId6"/>
    <p:sldLayoutId id="2147483650" r:id="rId7"/>
    <p:sldLayoutId id="2147483659" r:id="rId8"/>
    <p:sldLayoutId id="2147483670" r:id="rId9"/>
    <p:sldLayoutId id="2147483666" r:id="rId10"/>
    <p:sldLayoutId id="2147483665" r:id="rId11"/>
    <p:sldLayoutId id="2147483658" r:id="rId12"/>
    <p:sldLayoutId id="2147483664" r:id="rId13"/>
    <p:sldLayoutId id="2147483657" r:id="rId14"/>
    <p:sldLayoutId id="2147483668" r:id="rId15"/>
    <p:sldLayoutId id="2147483669" r:id="rId16"/>
    <p:sldLayoutId id="2147483667" r:id="rId17"/>
    <p:sldLayoutId id="2147483655" r:id="rId18"/>
    <p:sldLayoutId id="2147483663" r:id="rId19"/>
    <p:sldLayoutId id="2147483662" r:id="rId20"/>
    <p:sldLayoutId id="2147483661" r:id="rId21"/>
    <p:sldLayoutId id="2147483660" r:id="rId22"/>
    <p:sldLayoutId id="2147483652" r:id="rId23"/>
    <p:sldLayoutId id="2147483656"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www.anestesifag.no/bilder/artikkelbilder/swiss_cheese.jpg&amp;imgrefurl=http://www.anestesifag.no/Artikler/art_bratteboe_pas_sikkerhet.htm&amp;h=260&amp;w=400&amp;sz=8&amp;tbnid=bazWYBYZGFUJ:&amp;tbnh=78&amp;tbnw=120&amp;start=16&amp;prev=/images?q=swiss+cheese&amp;hl=en&amp;lr=&amp;sa=G"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1bvha%20ppt%20temp%20gradations.tif%20%20%20%20%20%20%20%20%20%20%20%20%20%20%20%20%20%20%20%20%20%20%20%20%20%20%20%20%20%20%20%20%20%20%20%2000651001%1bPropelGroup%20NETWORK_STORAGE%20%20%20%20B6B003E9:"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5.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hyperlink" Target="https://www.ismp.org/resources-related-neuromuscular-blocker-and-adc-errors"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s://mtpin.org/qiroots/"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46000"/>
          </a:stretch>
        </a:blipFill>
        <a:effectLst/>
      </p:bgPr>
    </p:bg>
    <p:spTree>
      <p:nvGrpSpPr>
        <p:cNvPr id="1" name=""/>
        <p:cNvGrpSpPr/>
        <p:nvPr/>
      </p:nvGrpSpPr>
      <p:grpSpPr>
        <a:xfrm>
          <a:off x="0" y="0"/>
          <a:ext cx="0" cy="0"/>
          <a:chOff x="0" y="0"/>
          <a:chExt cx="0" cy="0"/>
        </a:xfrm>
      </p:grpSpPr>
      <p:sp>
        <p:nvSpPr>
          <p:cNvPr id="10" name="Rectangle 15"/>
          <p:cNvSpPr>
            <a:spLocks noChangeArrowheads="1"/>
          </p:cNvSpPr>
          <p:nvPr/>
        </p:nvSpPr>
        <p:spPr bwMode="auto">
          <a:xfrm>
            <a:off x="563592" y="1976902"/>
            <a:ext cx="11628408" cy="166199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5400" i="1">
                <a:solidFill>
                  <a:schemeClr val="bg2"/>
                </a:solidFill>
                <a:latin typeface="+mj-lt"/>
              </a:rPr>
              <a:t>Cultivating Roots of Quality Improvement</a:t>
            </a:r>
            <a:endParaRPr kumimoji="0" lang="en-US" altLang="en-US" sz="5400" b="0" i="1" u="none" strike="noStrike" cap="none" normalizeH="0" baseline="0" dirty="0">
              <a:ln>
                <a:noFill/>
              </a:ln>
              <a:solidFill>
                <a:schemeClr val="bg2"/>
              </a:solidFill>
              <a:effectLst/>
              <a:latin typeface="+mj-lt"/>
            </a:endParaRPr>
          </a:p>
        </p:txBody>
      </p:sp>
      <p:sp>
        <p:nvSpPr>
          <p:cNvPr id="2" name="TextBox 1"/>
          <p:cNvSpPr txBox="1"/>
          <p:nvPr/>
        </p:nvSpPr>
        <p:spPr>
          <a:xfrm>
            <a:off x="776377" y="3726611"/>
            <a:ext cx="10852030" cy="1323439"/>
          </a:xfrm>
          <a:prstGeom prst="rect">
            <a:avLst/>
          </a:prstGeom>
          <a:noFill/>
        </p:spPr>
        <p:txBody>
          <a:bodyPr wrap="square" rtlCol="0">
            <a:spAutoFit/>
          </a:bodyPr>
          <a:lstStyle/>
          <a:p>
            <a:pPr algn="ctr"/>
            <a:r>
              <a:rPr lang="en-US" sz="2000" dirty="0">
                <a:solidFill>
                  <a:schemeClr val="bg1"/>
                </a:solidFill>
              </a:rPr>
              <a:t>Session 6: </a:t>
            </a:r>
          </a:p>
          <a:p>
            <a:pPr algn="ctr"/>
            <a:r>
              <a:rPr lang="en-US" sz="2000" dirty="0">
                <a:solidFill>
                  <a:schemeClr val="bg1"/>
                </a:solidFill>
              </a:rPr>
              <a:t>No Blame, No Shame in Patient Safety and Adverse Events</a:t>
            </a:r>
          </a:p>
          <a:p>
            <a:pPr algn="ctr"/>
            <a:r>
              <a:rPr lang="en-US" sz="2000" dirty="0">
                <a:solidFill>
                  <a:schemeClr val="bg1"/>
                </a:solidFill>
              </a:rPr>
              <a:t>Engaging Patients and Families in Quality Improvement </a:t>
            </a:r>
          </a:p>
          <a:p>
            <a:pPr algn="ctr"/>
            <a:r>
              <a:rPr lang="en-US" sz="2000" dirty="0">
                <a:solidFill>
                  <a:schemeClr val="bg1"/>
                </a:solidFill>
              </a:rPr>
              <a:t>July 13, 2022</a:t>
            </a:r>
          </a:p>
        </p:txBody>
      </p:sp>
    </p:spTree>
    <p:extLst>
      <p:ext uri="{BB962C8B-B14F-4D97-AF65-F5344CB8AC3E}">
        <p14:creationId xmlns:p14="http://schemas.microsoft.com/office/powerpoint/2010/main" val="21791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FEBC510-B2ED-49E2-B0F6-8D27C74AB6E7}"/>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defRPr/>
            </a:pPr>
            <a:r>
              <a:rPr lang="en-US" sz="5400" dirty="0"/>
              <a:t>Human Error</a:t>
            </a:r>
          </a:p>
        </p:txBody>
      </p:sp>
      <p:sp>
        <p:nvSpPr>
          <p:cNvPr id="3" name="Content Placeholder 2">
            <a:extLst>
              <a:ext uri="{FF2B5EF4-FFF2-40B4-BE49-F238E27FC236}">
                <a16:creationId xmlns:a16="http://schemas.microsoft.com/office/drawing/2014/main" id="{8CED539F-6E73-41B5-8A09-BB9D3266C8DF}"/>
              </a:ext>
            </a:extLst>
          </p:cNvPr>
          <p:cNvSpPr>
            <a:spLocks noGrp="1"/>
          </p:cNvSpPr>
          <p:nvPr>
            <p:ph sz="half" idx="2"/>
          </p:nvPr>
        </p:nvSpPr>
        <p:spPr>
          <a:xfrm>
            <a:off x="640080" y="2586994"/>
            <a:ext cx="4484370" cy="3606573"/>
          </a:xfrm>
        </p:spPr>
        <p:txBody>
          <a:bodyPr vert="horz" lIns="91440" tIns="45720" rIns="91440" bIns="45720" rtlCol="0">
            <a:noAutofit/>
          </a:bodyPr>
          <a:lstStyle/>
          <a:p>
            <a:pPr>
              <a:defRPr/>
            </a:pPr>
            <a:r>
              <a:rPr lang="en-US" sz="3200" b="1" i="1" u="sng" dirty="0"/>
              <a:t>Inadvertently</a:t>
            </a:r>
            <a:r>
              <a:rPr lang="en-US" sz="3200" dirty="0"/>
              <a:t> doing other than what should have been done:</a:t>
            </a:r>
          </a:p>
          <a:p>
            <a:pPr lvl="1">
              <a:defRPr/>
            </a:pPr>
            <a:r>
              <a:rPr lang="en-US" sz="3200" dirty="0"/>
              <a:t>a mental slip, lapse, or mistake</a:t>
            </a:r>
          </a:p>
          <a:p>
            <a:pPr lvl="1">
              <a:defRPr/>
            </a:pPr>
            <a:r>
              <a:rPr lang="en-US" sz="3200" dirty="0"/>
              <a:t>not a choice  </a:t>
            </a:r>
          </a:p>
        </p:txBody>
      </p:sp>
      <p:pic>
        <p:nvPicPr>
          <p:cNvPr id="140291" name="Picture 2" descr="C:\Documents and Settings\stremain\Desktop\error.jpg">
            <a:extLst>
              <a:ext uri="{FF2B5EF4-FFF2-40B4-BE49-F238E27FC236}">
                <a16:creationId xmlns:a16="http://schemas.microsoft.com/office/drawing/2014/main" id="{4501ADEC-098C-4BFC-A4E2-5A1FB72165B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9699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C1E4FF9-4331-4975-ADD7-63C6F6D0BB0F}"/>
              </a:ext>
            </a:extLst>
          </p:cNvPr>
          <p:cNvSpPr>
            <a:spLocks noGrp="1"/>
          </p:cNvSpPr>
          <p:nvPr>
            <p:ph type="title"/>
          </p:nvPr>
        </p:nvSpPr>
        <p:spPr>
          <a:xfrm>
            <a:off x="1143000" y="990599"/>
            <a:ext cx="9906000" cy="685800"/>
          </a:xfrm>
        </p:spPr>
        <p:txBody>
          <a:bodyPr anchor="t">
            <a:normAutofit/>
          </a:bodyPr>
          <a:lstStyle/>
          <a:p>
            <a:pPr>
              <a:defRPr/>
            </a:pPr>
            <a:r>
              <a:rPr lang="en-US" sz="4000"/>
              <a:t>Behavioral Choice</a:t>
            </a:r>
          </a:p>
        </p:txBody>
      </p:sp>
      <p:graphicFrame>
        <p:nvGraphicFramePr>
          <p:cNvPr id="31756" name="Content Placeholder 2">
            <a:extLst>
              <a:ext uri="{FF2B5EF4-FFF2-40B4-BE49-F238E27FC236}">
                <a16:creationId xmlns:a16="http://schemas.microsoft.com/office/drawing/2014/main" id="{820F6BAE-CD0F-C921-B6DD-659295A08B40}"/>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355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D6C2F70-E87F-43E3-92DE-2029EC839A4F}"/>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defRPr/>
            </a:pPr>
            <a:r>
              <a:rPr lang="en-US" sz="5400" dirty="0"/>
              <a:t>At-Risk Behavior</a:t>
            </a:r>
          </a:p>
        </p:txBody>
      </p:sp>
      <p:sp>
        <p:nvSpPr>
          <p:cNvPr id="143363" name="Content Placeholder 2">
            <a:extLst>
              <a:ext uri="{FF2B5EF4-FFF2-40B4-BE49-F238E27FC236}">
                <a16:creationId xmlns:a16="http://schemas.microsoft.com/office/drawing/2014/main" id="{1F1D98AA-DFAC-4F1E-80CF-C9F11B839F21}"/>
              </a:ext>
            </a:extLst>
          </p:cNvPr>
          <p:cNvSpPr>
            <a:spLocks noGrp="1"/>
          </p:cNvSpPr>
          <p:nvPr>
            <p:ph sz="half" idx="1"/>
          </p:nvPr>
        </p:nvSpPr>
        <p:spPr>
          <a:xfrm>
            <a:off x="640080" y="2872899"/>
            <a:ext cx="4243589" cy="3320668"/>
          </a:xfrm>
        </p:spPr>
        <p:txBody>
          <a:bodyPr vert="horz" lIns="91440" tIns="45720" rIns="91440" bIns="45720" rtlCol="0">
            <a:normAutofit/>
          </a:bodyPr>
          <a:lstStyle/>
          <a:p>
            <a:endParaRPr lang="en-US" altLang="en-US" sz="3200" dirty="0"/>
          </a:p>
          <a:p>
            <a:r>
              <a:rPr lang="en-US" altLang="en-US" sz="3200" dirty="0"/>
              <a:t>Behavior that increases risk </a:t>
            </a:r>
            <a:r>
              <a:rPr lang="en-US" altLang="en-US" sz="3200" i="1" dirty="0"/>
              <a:t>where risk is not recognized or is mistakenly believed to be justified </a:t>
            </a:r>
          </a:p>
          <a:p>
            <a:endParaRPr lang="en-US" altLang="en-US" sz="2200" i="1" dirty="0"/>
          </a:p>
          <a:p>
            <a:pPr marL="0" indent="0">
              <a:buNone/>
            </a:pPr>
            <a:endParaRPr lang="en-US" altLang="en-US" sz="2200" dirty="0"/>
          </a:p>
        </p:txBody>
      </p:sp>
      <p:pic>
        <p:nvPicPr>
          <p:cNvPr id="143364" name="Picture 2" descr="C:\Documents and Settings\stremain\Desktop\at risk.jpg">
            <a:extLst>
              <a:ext uri="{FF2B5EF4-FFF2-40B4-BE49-F238E27FC236}">
                <a16:creationId xmlns:a16="http://schemas.microsoft.com/office/drawing/2014/main" id="{E166D033-2ADD-4602-808C-B29BC8C0420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0889" r="1266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9877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03E10A9-AE55-4F55-899B-6A04C8AC6F97}"/>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defRPr/>
            </a:pPr>
            <a:r>
              <a:rPr lang="en-US" sz="5400" dirty="0"/>
              <a:t>Reckless Behavior</a:t>
            </a:r>
          </a:p>
        </p:txBody>
      </p:sp>
      <p:sp>
        <p:nvSpPr>
          <p:cNvPr id="144387" name="Content Placeholder 2">
            <a:extLst>
              <a:ext uri="{FF2B5EF4-FFF2-40B4-BE49-F238E27FC236}">
                <a16:creationId xmlns:a16="http://schemas.microsoft.com/office/drawing/2014/main" id="{E44C13FB-5F6A-4868-9A2A-84F523378AFF}"/>
              </a:ext>
            </a:extLst>
          </p:cNvPr>
          <p:cNvSpPr>
            <a:spLocks noGrp="1"/>
          </p:cNvSpPr>
          <p:nvPr>
            <p:ph sz="half" idx="1"/>
          </p:nvPr>
        </p:nvSpPr>
        <p:spPr>
          <a:xfrm>
            <a:off x="640080" y="2872899"/>
            <a:ext cx="4243589" cy="3320668"/>
          </a:xfrm>
        </p:spPr>
        <p:txBody>
          <a:bodyPr vert="horz" lIns="91440" tIns="45720" rIns="91440" bIns="45720" rtlCol="0">
            <a:normAutofit lnSpcReduction="10000"/>
          </a:bodyPr>
          <a:lstStyle/>
          <a:p>
            <a:r>
              <a:rPr lang="en-US" altLang="en-US" sz="2200"/>
              <a:t>A </a:t>
            </a:r>
            <a:r>
              <a:rPr lang="en-US" altLang="en-US" sz="2200" b="1"/>
              <a:t>BEHAVIORAL CHOICE to consciously disregard a substantial </a:t>
            </a:r>
            <a:r>
              <a:rPr lang="en-US" altLang="en-US" sz="2200"/>
              <a:t>and unjustifiable risk. </a:t>
            </a:r>
          </a:p>
          <a:p>
            <a:pPr lvl="1"/>
            <a:r>
              <a:rPr lang="en-US" altLang="en-US" sz="2200"/>
              <a:t>The risk is perceived</a:t>
            </a:r>
          </a:p>
          <a:p>
            <a:pPr lvl="1"/>
            <a:r>
              <a:rPr lang="en-US" altLang="en-US" sz="2200"/>
              <a:t>The risk is substantial</a:t>
            </a:r>
          </a:p>
          <a:p>
            <a:pPr lvl="1"/>
            <a:r>
              <a:rPr lang="en-US" altLang="en-US" sz="2200"/>
              <a:t>The action is intentional </a:t>
            </a:r>
          </a:p>
          <a:p>
            <a:pPr lvl="1"/>
            <a:r>
              <a:rPr lang="en-US" altLang="en-US" sz="2200"/>
              <a:t>Awareness others are not engaging in the same behavior</a:t>
            </a:r>
          </a:p>
          <a:p>
            <a:pPr marL="457200" lvl="1"/>
            <a:endParaRPr lang="en-US" altLang="en-US" sz="2200"/>
          </a:p>
          <a:p>
            <a:endParaRPr lang="en-US" altLang="en-US" sz="2200"/>
          </a:p>
        </p:txBody>
      </p:sp>
      <p:pic>
        <p:nvPicPr>
          <p:cNvPr id="144388" name="Picture 2" descr="C:\Documents and Settings\stremain\Desktop\reckless.jpg">
            <a:extLst>
              <a:ext uri="{FF2B5EF4-FFF2-40B4-BE49-F238E27FC236}">
                <a16:creationId xmlns:a16="http://schemas.microsoft.com/office/drawing/2014/main" id="{190523ED-99DD-4242-82DE-2E3AF6C96F8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287" r="90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61588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1B089586-E0F0-4334-A1F9-DD99B67F7438}"/>
              </a:ext>
            </a:extLst>
          </p:cNvPr>
          <p:cNvSpPr>
            <a:spLocks noGrp="1" noChangeArrowheads="1"/>
          </p:cNvSpPr>
          <p:nvPr>
            <p:ph type="title"/>
          </p:nvPr>
        </p:nvSpPr>
        <p:spPr>
          <a:xfrm>
            <a:off x="640080" y="325369"/>
            <a:ext cx="4368602" cy="1956841"/>
          </a:xfrm>
        </p:spPr>
        <p:txBody>
          <a:bodyPr rtlCol="0" anchor="b">
            <a:normAutofit/>
          </a:bodyPr>
          <a:lstStyle/>
          <a:p>
            <a:pPr>
              <a:defRPr/>
            </a:pPr>
            <a:r>
              <a:rPr lang="en-US" sz="5400"/>
              <a:t>Defining the Problem</a:t>
            </a:r>
          </a:p>
        </p:txBody>
      </p:sp>
      <p:sp>
        <p:nvSpPr>
          <p:cNvPr id="12292" name="Rectangle 3">
            <a:extLst>
              <a:ext uri="{FF2B5EF4-FFF2-40B4-BE49-F238E27FC236}">
                <a16:creationId xmlns:a16="http://schemas.microsoft.com/office/drawing/2014/main" id="{7FDB3391-8BFF-46E6-A54D-7ACE4A85EEB8}"/>
              </a:ext>
            </a:extLst>
          </p:cNvPr>
          <p:cNvSpPr>
            <a:spLocks noGrp="1"/>
          </p:cNvSpPr>
          <p:nvPr>
            <p:ph type="body" idx="1"/>
          </p:nvPr>
        </p:nvSpPr>
        <p:spPr>
          <a:xfrm>
            <a:off x="640080" y="2872899"/>
            <a:ext cx="4243589" cy="3320668"/>
          </a:xfrm>
        </p:spPr>
        <p:txBody>
          <a:bodyPr>
            <a:normAutofit/>
          </a:bodyPr>
          <a:lstStyle/>
          <a:p>
            <a:pPr eaLnBrk="1" hangingPunct="1"/>
            <a:r>
              <a:rPr lang="en-US" altLang="en-US" sz="2000"/>
              <a:t>Most errors are made by good </a:t>
            </a:r>
            <a:br>
              <a:rPr lang="en-US" altLang="en-US" sz="2000"/>
            </a:br>
            <a:r>
              <a:rPr lang="en-US" altLang="en-US" sz="2000"/>
              <a:t>(but fallible) people working in often dysfunctional systems</a:t>
            </a:r>
            <a:br>
              <a:rPr lang="en-US" altLang="en-US" sz="2000"/>
            </a:br>
            <a:r>
              <a:rPr lang="en-US" altLang="en-US" sz="2000">
                <a:latin typeface="Arial" panose="020B0604020202020204" pitchFamily="34" charset="0"/>
                <a:hlinkClick r:id="rId2"/>
              </a:rPr>
              <a:t> </a:t>
            </a:r>
            <a:endParaRPr lang="en-US" altLang="en-US" sz="2000"/>
          </a:p>
          <a:p>
            <a:pPr eaLnBrk="1" hangingPunct="1"/>
            <a:r>
              <a:rPr lang="en-US" altLang="en-US" sz="2000"/>
              <a:t>Swiss cheese model</a:t>
            </a:r>
            <a:br>
              <a:rPr lang="en-US" altLang="en-US" sz="2000"/>
            </a:br>
            <a:r>
              <a:rPr lang="en-US" altLang="en-US" sz="2000"/>
              <a:t>when the holes align</a:t>
            </a:r>
            <a:br>
              <a:rPr lang="en-US" altLang="en-US" sz="2000"/>
            </a:br>
            <a:r>
              <a:rPr lang="en-US" altLang="en-US" sz="2000"/>
              <a:t>. . . errors occur</a:t>
            </a:r>
            <a:br>
              <a:rPr lang="en-US" altLang="en-US" sz="2000"/>
            </a:br>
            <a:endParaRPr lang="en-US" altLang="en-US" sz="2000"/>
          </a:p>
          <a:p>
            <a:pPr eaLnBrk="1" hangingPunct="1"/>
            <a:r>
              <a:rPr lang="en-US" altLang="en-US" sz="2000"/>
              <a:t>Need to fix our systems to catch “the inevitable lapses of mortals”</a:t>
            </a:r>
          </a:p>
        </p:txBody>
      </p:sp>
      <p:pic>
        <p:nvPicPr>
          <p:cNvPr id="12290" name="Picture 4" descr="swiss_cheese">
            <a:extLst>
              <a:ext uri="{FF2B5EF4-FFF2-40B4-BE49-F238E27FC236}">
                <a16:creationId xmlns:a16="http://schemas.microsoft.com/office/drawing/2014/main" id="{5E966BA6-0DCB-41AB-BF6F-94D6D415E1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00" r="18604"/>
          <a:stretch/>
        </p:blipFill>
        <p:spPr bwMode="auto">
          <a:xfrm>
            <a:off x="5311702" y="953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ha ppt temp gradations.tif                                    00651001PropelGroup NETWORK_STORAGE    B6B003E9:">
            <a:extLst>
              <a:ext uri="{FF2B5EF4-FFF2-40B4-BE49-F238E27FC236}">
                <a16:creationId xmlns:a16="http://schemas.microsoft.com/office/drawing/2014/main" id="{A7AC39D2-EE9A-458A-A2BB-CDA6DE632A9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05001" y="-1066800"/>
            <a:ext cx="9140825" cy="739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3">
            <a:extLst>
              <a:ext uri="{FF2B5EF4-FFF2-40B4-BE49-F238E27FC236}">
                <a16:creationId xmlns:a16="http://schemas.microsoft.com/office/drawing/2014/main" id="{ED8BAA19-A6A7-4D7B-8952-6A8828893916}"/>
              </a:ext>
            </a:extLst>
          </p:cNvPr>
          <p:cNvSpPr>
            <a:spLocks noChangeArrowheads="1"/>
          </p:cNvSpPr>
          <p:nvPr/>
        </p:nvSpPr>
        <p:spPr bwMode="auto">
          <a:xfrm rot="20760000">
            <a:off x="2401889" y="2476500"/>
            <a:ext cx="2274887" cy="1989138"/>
          </a:xfrm>
          <a:prstGeom prst="parallelogram">
            <a:avLst>
              <a:gd name="adj" fmla="val 20898"/>
            </a:avLst>
          </a:prstGeom>
          <a:solidFill>
            <a:srgbClr val="FFCC00"/>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16" name="Rectangle 4">
            <a:extLst>
              <a:ext uri="{FF2B5EF4-FFF2-40B4-BE49-F238E27FC236}">
                <a16:creationId xmlns:a16="http://schemas.microsoft.com/office/drawing/2014/main" id="{6C76546F-5A08-41CC-A997-996CE98B063A}"/>
              </a:ext>
            </a:extLst>
          </p:cNvPr>
          <p:cNvSpPr>
            <a:spLocks noChangeArrowheads="1"/>
          </p:cNvSpPr>
          <p:nvPr/>
        </p:nvSpPr>
        <p:spPr bwMode="auto">
          <a:xfrm rot="21180000">
            <a:off x="3302001" y="2582864"/>
            <a:ext cx="288925" cy="365125"/>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17" name="Rectangle 5">
            <a:extLst>
              <a:ext uri="{FF2B5EF4-FFF2-40B4-BE49-F238E27FC236}">
                <a16:creationId xmlns:a16="http://schemas.microsoft.com/office/drawing/2014/main" id="{155B8DFD-7B12-4DC9-8A56-FE23901E4CAF}"/>
              </a:ext>
            </a:extLst>
          </p:cNvPr>
          <p:cNvSpPr>
            <a:spLocks noChangeArrowheads="1"/>
          </p:cNvSpPr>
          <p:nvPr/>
        </p:nvSpPr>
        <p:spPr bwMode="auto">
          <a:xfrm>
            <a:off x="152400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2000" b="1" i="1">
                <a:solidFill>
                  <a:srgbClr val="001A00"/>
                </a:solidFill>
                <a:latin typeface="Times New Roman" panose="02020603050405020304" pitchFamily="18" charset="0"/>
              </a:rPr>
              <a:t>The latent failure model of complex system failure</a:t>
            </a:r>
            <a:r>
              <a:rPr kumimoji="1" lang="en-US" altLang="en-US" sz="1800">
                <a:solidFill>
                  <a:srgbClr val="001A00"/>
                </a:solidFill>
                <a:latin typeface="Times New Roman" panose="02020603050405020304" pitchFamily="18" charset="0"/>
              </a:rPr>
              <a:t> - </a:t>
            </a:r>
            <a:r>
              <a:rPr kumimoji="1" lang="en-US" altLang="en-US" sz="1800" b="1" i="1">
                <a:solidFill>
                  <a:srgbClr val="001A00"/>
                </a:solidFill>
                <a:latin typeface="Times New Roman" panose="02020603050405020304" pitchFamily="18" charset="0"/>
              </a:rPr>
              <a:t>modified from James Reason, 1991</a:t>
            </a:r>
            <a:endParaRPr kumimoji="1" lang="en-US" altLang="en-US" sz="1800" i="1">
              <a:solidFill>
                <a:srgbClr val="001A00"/>
              </a:solidFill>
              <a:latin typeface="Times New Roman" panose="02020603050405020304" pitchFamily="18" charset="0"/>
            </a:endParaRPr>
          </a:p>
        </p:txBody>
      </p:sp>
      <p:sp>
        <p:nvSpPr>
          <p:cNvPr id="13318" name="AutoShape 6">
            <a:extLst>
              <a:ext uri="{FF2B5EF4-FFF2-40B4-BE49-F238E27FC236}">
                <a16:creationId xmlns:a16="http://schemas.microsoft.com/office/drawing/2014/main" id="{2FE836E5-7B5F-4098-957E-0378CA58EC5A}"/>
              </a:ext>
            </a:extLst>
          </p:cNvPr>
          <p:cNvSpPr>
            <a:spLocks noChangeArrowheads="1"/>
          </p:cNvSpPr>
          <p:nvPr/>
        </p:nvSpPr>
        <p:spPr bwMode="auto">
          <a:xfrm rot="20700000">
            <a:off x="4016375" y="2501900"/>
            <a:ext cx="2198688" cy="1970088"/>
          </a:xfrm>
          <a:prstGeom prst="parallelogram">
            <a:avLst>
              <a:gd name="adj" fmla="val 19835"/>
            </a:avLst>
          </a:prstGeom>
          <a:solidFill>
            <a:srgbClr val="FFCC00"/>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19" name="AutoShape 7">
            <a:extLst>
              <a:ext uri="{FF2B5EF4-FFF2-40B4-BE49-F238E27FC236}">
                <a16:creationId xmlns:a16="http://schemas.microsoft.com/office/drawing/2014/main" id="{0408E61E-F8BD-4B4C-BF43-2FA2F406EFD3}"/>
              </a:ext>
            </a:extLst>
          </p:cNvPr>
          <p:cNvSpPr>
            <a:spLocks noChangeArrowheads="1"/>
          </p:cNvSpPr>
          <p:nvPr/>
        </p:nvSpPr>
        <p:spPr bwMode="auto">
          <a:xfrm rot="20760000">
            <a:off x="5588000" y="2501900"/>
            <a:ext cx="2325688" cy="1970088"/>
          </a:xfrm>
          <a:prstGeom prst="parallelogram">
            <a:avLst>
              <a:gd name="adj" fmla="val 21571"/>
            </a:avLst>
          </a:prstGeom>
          <a:solidFill>
            <a:srgbClr val="FFCC00"/>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0" name="AutoShape 8">
            <a:extLst>
              <a:ext uri="{FF2B5EF4-FFF2-40B4-BE49-F238E27FC236}">
                <a16:creationId xmlns:a16="http://schemas.microsoft.com/office/drawing/2014/main" id="{8027ED07-4181-42C6-9BAE-37F26BD43A1F}"/>
              </a:ext>
            </a:extLst>
          </p:cNvPr>
          <p:cNvSpPr>
            <a:spLocks noChangeArrowheads="1"/>
          </p:cNvSpPr>
          <p:nvPr/>
        </p:nvSpPr>
        <p:spPr bwMode="auto">
          <a:xfrm rot="20700000">
            <a:off x="7178675" y="2484438"/>
            <a:ext cx="2243138" cy="1968500"/>
          </a:xfrm>
          <a:prstGeom prst="parallelogram">
            <a:avLst>
              <a:gd name="adj" fmla="val 20823"/>
            </a:avLst>
          </a:prstGeom>
          <a:solidFill>
            <a:srgbClr val="FFCC00"/>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1" name="Rectangle 9">
            <a:extLst>
              <a:ext uri="{FF2B5EF4-FFF2-40B4-BE49-F238E27FC236}">
                <a16:creationId xmlns:a16="http://schemas.microsoft.com/office/drawing/2014/main" id="{84AF7F01-32D6-4A76-9792-1634558205BA}"/>
              </a:ext>
            </a:extLst>
          </p:cNvPr>
          <p:cNvSpPr>
            <a:spLocks noChangeArrowheads="1"/>
          </p:cNvSpPr>
          <p:nvPr/>
        </p:nvSpPr>
        <p:spPr bwMode="auto">
          <a:xfrm rot="21060000">
            <a:off x="2946400" y="3892550"/>
            <a:ext cx="215900" cy="292100"/>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2" name="Oval 10">
            <a:extLst>
              <a:ext uri="{FF2B5EF4-FFF2-40B4-BE49-F238E27FC236}">
                <a16:creationId xmlns:a16="http://schemas.microsoft.com/office/drawing/2014/main" id="{574B9324-E12C-41D4-BAC9-CAD8647145B5}"/>
              </a:ext>
            </a:extLst>
          </p:cNvPr>
          <p:cNvSpPr>
            <a:spLocks noChangeArrowheads="1"/>
          </p:cNvSpPr>
          <p:nvPr/>
        </p:nvSpPr>
        <p:spPr bwMode="auto">
          <a:xfrm rot="20940000">
            <a:off x="4713288" y="2728913"/>
            <a:ext cx="430212" cy="582612"/>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3" name="Rectangle 11">
            <a:extLst>
              <a:ext uri="{FF2B5EF4-FFF2-40B4-BE49-F238E27FC236}">
                <a16:creationId xmlns:a16="http://schemas.microsoft.com/office/drawing/2014/main" id="{2FB30A4C-CBEB-4611-8184-D2F31A523B2D}"/>
              </a:ext>
            </a:extLst>
          </p:cNvPr>
          <p:cNvSpPr>
            <a:spLocks noChangeArrowheads="1"/>
          </p:cNvSpPr>
          <p:nvPr/>
        </p:nvSpPr>
        <p:spPr bwMode="auto">
          <a:xfrm rot="21060000">
            <a:off x="6451600" y="3408363"/>
            <a:ext cx="630238" cy="601662"/>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4" name="Rectangle 12">
            <a:extLst>
              <a:ext uri="{FF2B5EF4-FFF2-40B4-BE49-F238E27FC236}">
                <a16:creationId xmlns:a16="http://schemas.microsoft.com/office/drawing/2014/main" id="{BE5218AA-1977-4090-9B04-E95D1272874B}"/>
              </a:ext>
            </a:extLst>
          </p:cNvPr>
          <p:cNvSpPr>
            <a:spLocks noChangeArrowheads="1"/>
          </p:cNvSpPr>
          <p:nvPr/>
        </p:nvSpPr>
        <p:spPr bwMode="auto">
          <a:xfrm rot="20160000">
            <a:off x="7632700" y="3894139"/>
            <a:ext cx="681038" cy="396875"/>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5" name="Rectangle 13">
            <a:extLst>
              <a:ext uri="{FF2B5EF4-FFF2-40B4-BE49-F238E27FC236}">
                <a16:creationId xmlns:a16="http://schemas.microsoft.com/office/drawing/2014/main" id="{EEB93D4A-A3C9-4068-9189-427C3AE9194F}"/>
              </a:ext>
            </a:extLst>
          </p:cNvPr>
          <p:cNvSpPr>
            <a:spLocks noChangeArrowheads="1"/>
          </p:cNvSpPr>
          <p:nvPr/>
        </p:nvSpPr>
        <p:spPr bwMode="auto">
          <a:xfrm rot="20760000">
            <a:off x="4859338" y="3740150"/>
            <a:ext cx="258762" cy="444500"/>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6" name="Oval 14">
            <a:extLst>
              <a:ext uri="{FF2B5EF4-FFF2-40B4-BE49-F238E27FC236}">
                <a16:creationId xmlns:a16="http://schemas.microsoft.com/office/drawing/2014/main" id="{7C8C6194-86A7-428D-8FBF-91F29B66F762}"/>
              </a:ext>
            </a:extLst>
          </p:cNvPr>
          <p:cNvSpPr>
            <a:spLocks noChangeArrowheads="1"/>
          </p:cNvSpPr>
          <p:nvPr/>
        </p:nvSpPr>
        <p:spPr bwMode="auto">
          <a:xfrm rot="20880000">
            <a:off x="6010276" y="2825750"/>
            <a:ext cx="327025" cy="2921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7" name="Oval 15">
            <a:extLst>
              <a:ext uri="{FF2B5EF4-FFF2-40B4-BE49-F238E27FC236}">
                <a16:creationId xmlns:a16="http://schemas.microsoft.com/office/drawing/2014/main" id="{32C63383-CC13-4438-8D47-D3E75A335809}"/>
              </a:ext>
            </a:extLst>
          </p:cNvPr>
          <p:cNvSpPr>
            <a:spLocks noChangeArrowheads="1"/>
          </p:cNvSpPr>
          <p:nvPr/>
        </p:nvSpPr>
        <p:spPr bwMode="auto">
          <a:xfrm rot="20820000">
            <a:off x="6823075" y="2901950"/>
            <a:ext cx="192088" cy="2921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8" name="AutoShape 16">
            <a:extLst>
              <a:ext uri="{FF2B5EF4-FFF2-40B4-BE49-F238E27FC236}">
                <a16:creationId xmlns:a16="http://schemas.microsoft.com/office/drawing/2014/main" id="{55EC23E9-2BD7-4C24-A691-09AE9A4450B4}"/>
              </a:ext>
            </a:extLst>
          </p:cNvPr>
          <p:cNvSpPr>
            <a:spLocks noChangeArrowheads="1"/>
          </p:cNvSpPr>
          <p:nvPr/>
        </p:nvSpPr>
        <p:spPr bwMode="auto">
          <a:xfrm rot="20280000">
            <a:off x="8585201" y="3282950"/>
            <a:ext cx="327025" cy="368300"/>
          </a:xfrm>
          <a:prstGeom prst="parallelogram">
            <a:avLst>
              <a:gd name="adj" fmla="val 24977"/>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29" name="AutoShape 17">
            <a:extLst>
              <a:ext uri="{FF2B5EF4-FFF2-40B4-BE49-F238E27FC236}">
                <a16:creationId xmlns:a16="http://schemas.microsoft.com/office/drawing/2014/main" id="{A4FC179C-3567-4011-86CD-66BDBB97B7AE}"/>
              </a:ext>
            </a:extLst>
          </p:cNvPr>
          <p:cNvSpPr>
            <a:spLocks noChangeArrowheads="1"/>
          </p:cNvSpPr>
          <p:nvPr/>
        </p:nvSpPr>
        <p:spPr bwMode="auto">
          <a:xfrm rot="20280000">
            <a:off x="7975601" y="2901950"/>
            <a:ext cx="327025" cy="292100"/>
          </a:xfrm>
          <a:prstGeom prst="octagon">
            <a:avLst>
              <a:gd name="adj" fmla="val 29273"/>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30" name="Oval 18">
            <a:extLst>
              <a:ext uri="{FF2B5EF4-FFF2-40B4-BE49-F238E27FC236}">
                <a16:creationId xmlns:a16="http://schemas.microsoft.com/office/drawing/2014/main" id="{90305899-A39A-4EEB-BB40-C6EADD1E70F9}"/>
              </a:ext>
            </a:extLst>
          </p:cNvPr>
          <p:cNvSpPr>
            <a:spLocks noChangeArrowheads="1"/>
          </p:cNvSpPr>
          <p:nvPr/>
        </p:nvSpPr>
        <p:spPr bwMode="auto">
          <a:xfrm rot="20940000">
            <a:off x="3165475" y="2978150"/>
            <a:ext cx="260350" cy="3683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31" name="Oval 19">
            <a:extLst>
              <a:ext uri="{FF2B5EF4-FFF2-40B4-BE49-F238E27FC236}">
                <a16:creationId xmlns:a16="http://schemas.microsoft.com/office/drawing/2014/main" id="{C11D4843-974B-44E4-AEB2-57CAF7C79DD2}"/>
              </a:ext>
            </a:extLst>
          </p:cNvPr>
          <p:cNvSpPr>
            <a:spLocks noChangeArrowheads="1"/>
          </p:cNvSpPr>
          <p:nvPr/>
        </p:nvSpPr>
        <p:spPr bwMode="auto">
          <a:xfrm rot="19800000">
            <a:off x="5197475" y="2597150"/>
            <a:ext cx="192088" cy="2159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32" name="Rectangle 20">
            <a:extLst>
              <a:ext uri="{FF2B5EF4-FFF2-40B4-BE49-F238E27FC236}">
                <a16:creationId xmlns:a16="http://schemas.microsoft.com/office/drawing/2014/main" id="{3D5ED9DE-16A8-450B-9DBE-A57CB77D7F17}"/>
              </a:ext>
            </a:extLst>
          </p:cNvPr>
          <p:cNvSpPr>
            <a:spLocks noChangeArrowheads="1"/>
          </p:cNvSpPr>
          <p:nvPr/>
        </p:nvSpPr>
        <p:spPr bwMode="auto">
          <a:xfrm rot="20640000">
            <a:off x="6186488" y="4121150"/>
            <a:ext cx="531812" cy="368300"/>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33" name="Rectangle 21">
            <a:extLst>
              <a:ext uri="{FF2B5EF4-FFF2-40B4-BE49-F238E27FC236}">
                <a16:creationId xmlns:a16="http://schemas.microsoft.com/office/drawing/2014/main" id="{43B0C60A-9ED1-4F60-8C5F-9FA73955FC52}"/>
              </a:ext>
            </a:extLst>
          </p:cNvPr>
          <p:cNvSpPr>
            <a:spLocks noChangeArrowheads="1"/>
          </p:cNvSpPr>
          <p:nvPr/>
        </p:nvSpPr>
        <p:spPr bwMode="auto">
          <a:xfrm>
            <a:off x="2057400" y="838200"/>
            <a:ext cx="1936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No Pharmacy protocol for the med</a:t>
            </a:r>
          </a:p>
        </p:txBody>
      </p:sp>
      <p:sp>
        <p:nvSpPr>
          <p:cNvPr id="13334" name="Rectangle 22">
            <a:extLst>
              <a:ext uri="{FF2B5EF4-FFF2-40B4-BE49-F238E27FC236}">
                <a16:creationId xmlns:a16="http://schemas.microsoft.com/office/drawing/2014/main" id="{DB2DA141-7132-4E2D-B394-326ECD01F635}"/>
              </a:ext>
            </a:extLst>
          </p:cNvPr>
          <p:cNvSpPr>
            <a:spLocks noChangeArrowheads="1"/>
          </p:cNvSpPr>
          <p:nvPr/>
        </p:nvSpPr>
        <p:spPr bwMode="auto">
          <a:xfrm>
            <a:off x="4114800" y="6858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kumimoji="1" lang="en-US" altLang="en-US" sz="1800">
              <a:solidFill>
                <a:srgbClr val="FFE899"/>
              </a:solidFill>
            </a:endParaRPr>
          </a:p>
        </p:txBody>
      </p:sp>
      <p:sp>
        <p:nvSpPr>
          <p:cNvPr id="13335" name="Rectangle 23">
            <a:extLst>
              <a:ext uri="{FF2B5EF4-FFF2-40B4-BE49-F238E27FC236}">
                <a16:creationId xmlns:a16="http://schemas.microsoft.com/office/drawing/2014/main" id="{74D3D421-3BBE-475F-8E5C-CBD215D5A509}"/>
              </a:ext>
            </a:extLst>
          </p:cNvPr>
          <p:cNvSpPr>
            <a:spLocks noChangeArrowheads="1"/>
          </p:cNvSpPr>
          <p:nvPr/>
        </p:nvSpPr>
        <p:spPr bwMode="auto">
          <a:xfrm>
            <a:off x="5943600" y="685801"/>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Pharmacy did not verify or question the order.</a:t>
            </a:r>
          </a:p>
        </p:txBody>
      </p:sp>
      <p:sp>
        <p:nvSpPr>
          <p:cNvPr id="13336" name="Rectangle 24">
            <a:extLst>
              <a:ext uri="{FF2B5EF4-FFF2-40B4-BE49-F238E27FC236}">
                <a16:creationId xmlns:a16="http://schemas.microsoft.com/office/drawing/2014/main" id="{78255196-9C77-4AAC-9F1D-13BD5BD83E38}"/>
              </a:ext>
            </a:extLst>
          </p:cNvPr>
          <p:cNvSpPr>
            <a:spLocks noChangeArrowheads="1"/>
          </p:cNvSpPr>
          <p:nvPr/>
        </p:nvSpPr>
        <p:spPr bwMode="auto">
          <a:xfrm>
            <a:off x="7543800" y="533401"/>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The second pharmacist Tech did not question the order.</a:t>
            </a:r>
          </a:p>
        </p:txBody>
      </p:sp>
      <p:sp>
        <p:nvSpPr>
          <p:cNvPr id="13337" name="Line 25">
            <a:extLst>
              <a:ext uri="{FF2B5EF4-FFF2-40B4-BE49-F238E27FC236}">
                <a16:creationId xmlns:a16="http://schemas.microsoft.com/office/drawing/2014/main" id="{83C71CD9-88EE-4AD9-8765-94030CE7DFAD}"/>
              </a:ext>
            </a:extLst>
          </p:cNvPr>
          <p:cNvSpPr>
            <a:spLocks noChangeShapeType="1"/>
          </p:cNvSpPr>
          <p:nvPr/>
        </p:nvSpPr>
        <p:spPr bwMode="auto">
          <a:xfrm>
            <a:off x="3019426" y="1908176"/>
            <a:ext cx="454025" cy="911225"/>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6">
            <a:extLst>
              <a:ext uri="{FF2B5EF4-FFF2-40B4-BE49-F238E27FC236}">
                <a16:creationId xmlns:a16="http://schemas.microsoft.com/office/drawing/2014/main" id="{62D36409-CD7B-4E2E-867D-53389E2A349C}"/>
              </a:ext>
            </a:extLst>
          </p:cNvPr>
          <p:cNvSpPr>
            <a:spLocks noChangeShapeType="1"/>
          </p:cNvSpPr>
          <p:nvPr/>
        </p:nvSpPr>
        <p:spPr bwMode="auto">
          <a:xfrm flipH="1">
            <a:off x="4876800" y="1905000"/>
            <a:ext cx="0" cy="106680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27">
            <a:extLst>
              <a:ext uri="{FF2B5EF4-FFF2-40B4-BE49-F238E27FC236}">
                <a16:creationId xmlns:a16="http://schemas.microsoft.com/office/drawing/2014/main" id="{FD879927-9C23-41C8-BFEB-64A7B996C10A}"/>
              </a:ext>
            </a:extLst>
          </p:cNvPr>
          <p:cNvSpPr>
            <a:spLocks noChangeShapeType="1"/>
          </p:cNvSpPr>
          <p:nvPr/>
        </p:nvSpPr>
        <p:spPr bwMode="auto">
          <a:xfrm>
            <a:off x="6705600" y="1981201"/>
            <a:ext cx="77788" cy="1520825"/>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28">
            <a:extLst>
              <a:ext uri="{FF2B5EF4-FFF2-40B4-BE49-F238E27FC236}">
                <a16:creationId xmlns:a16="http://schemas.microsoft.com/office/drawing/2014/main" id="{A462EFE4-8787-4B80-878D-9A788D6DC41B}"/>
              </a:ext>
            </a:extLst>
          </p:cNvPr>
          <p:cNvSpPr>
            <a:spLocks noChangeShapeType="1"/>
          </p:cNvSpPr>
          <p:nvPr/>
        </p:nvSpPr>
        <p:spPr bwMode="auto">
          <a:xfrm flipH="1">
            <a:off x="8048626" y="1981200"/>
            <a:ext cx="149225" cy="205740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9">
            <a:extLst>
              <a:ext uri="{FF2B5EF4-FFF2-40B4-BE49-F238E27FC236}">
                <a16:creationId xmlns:a16="http://schemas.microsoft.com/office/drawing/2014/main" id="{DDA90CF7-D433-4BA6-A892-F55BD4DC52B3}"/>
              </a:ext>
            </a:extLst>
          </p:cNvPr>
          <p:cNvSpPr>
            <a:spLocks noChangeShapeType="1"/>
          </p:cNvSpPr>
          <p:nvPr/>
        </p:nvSpPr>
        <p:spPr bwMode="auto">
          <a:xfrm flipV="1">
            <a:off x="2959100" y="3582989"/>
            <a:ext cx="1282700"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30">
            <a:extLst>
              <a:ext uri="{FF2B5EF4-FFF2-40B4-BE49-F238E27FC236}">
                <a16:creationId xmlns:a16="http://schemas.microsoft.com/office/drawing/2014/main" id="{DFEA304E-D652-4EF3-AF7E-46FDB41CDF54}"/>
              </a:ext>
            </a:extLst>
          </p:cNvPr>
          <p:cNvSpPr>
            <a:spLocks noChangeShapeType="1"/>
          </p:cNvSpPr>
          <p:nvPr/>
        </p:nvSpPr>
        <p:spPr bwMode="auto">
          <a:xfrm flipH="1">
            <a:off x="3625850" y="3965576"/>
            <a:ext cx="617538" cy="1216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31">
            <a:extLst>
              <a:ext uri="{FF2B5EF4-FFF2-40B4-BE49-F238E27FC236}">
                <a16:creationId xmlns:a16="http://schemas.microsoft.com/office/drawing/2014/main" id="{E3D26268-C98C-4925-9C57-F48D102047CB}"/>
              </a:ext>
            </a:extLst>
          </p:cNvPr>
          <p:cNvSpPr>
            <a:spLocks noChangeShapeType="1"/>
          </p:cNvSpPr>
          <p:nvPr/>
        </p:nvSpPr>
        <p:spPr bwMode="auto">
          <a:xfrm>
            <a:off x="4772026" y="3127376"/>
            <a:ext cx="1063625"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4" name="Line 32">
            <a:extLst>
              <a:ext uri="{FF2B5EF4-FFF2-40B4-BE49-F238E27FC236}">
                <a16:creationId xmlns:a16="http://schemas.microsoft.com/office/drawing/2014/main" id="{ED7EAC54-2E94-44D1-AB92-DDFCF34EE203}"/>
              </a:ext>
            </a:extLst>
          </p:cNvPr>
          <p:cNvSpPr>
            <a:spLocks noChangeShapeType="1"/>
          </p:cNvSpPr>
          <p:nvPr/>
        </p:nvSpPr>
        <p:spPr bwMode="auto">
          <a:xfrm>
            <a:off x="3324226" y="2593976"/>
            <a:ext cx="835025" cy="301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5" name="Line 33">
            <a:extLst>
              <a:ext uri="{FF2B5EF4-FFF2-40B4-BE49-F238E27FC236}">
                <a16:creationId xmlns:a16="http://schemas.microsoft.com/office/drawing/2014/main" id="{09145046-BCCB-417B-991F-0F8D2A000866}"/>
              </a:ext>
            </a:extLst>
          </p:cNvPr>
          <p:cNvSpPr>
            <a:spLocks noChangeShapeType="1"/>
          </p:cNvSpPr>
          <p:nvPr/>
        </p:nvSpPr>
        <p:spPr bwMode="auto">
          <a:xfrm flipV="1">
            <a:off x="1830388" y="3659189"/>
            <a:ext cx="741362" cy="2254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34">
            <a:extLst>
              <a:ext uri="{FF2B5EF4-FFF2-40B4-BE49-F238E27FC236}">
                <a16:creationId xmlns:a16="http://schemas.microsoft.com/office/drawing/2014/main" id="{D8C26DF0-68E8-4B51-9975-D2C5AE120B47}"/>
              </a:ext>
            </a:extLst>
          </p:cNvPr>
          <p:cNvSpPr>
            <a:spLocks noChangeShapeType="1"/>
          </p:cNvSpPr>
          <p:nvPr/>
        </p:nvSpPr>
        <p:spPr bwMode="auto">
          <a:xfrm>
            <a:off x="1679576" y="2441576"/>
            <a:ext cx="911225" cy="1492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35">
            <a:extLst>
              <a:ext uri="{FF2B5EF4-FFF2-40B4-BE49-F238E27FC236}">
                <a16:creationId xmlns:a16="http://schemas.microsoft.com/office/drawing/2014/main" id="{6D7EF08E-00A3-4F5F-9748-329287E20D74}"/>
              </a:ext>
            </a:extLst>
          </p:cNvPr>
          <p:cNvSpPr>
            <a:spLocks noChangeShapeType="1"/>
          </p:cNvSpPr>
          <p:nvPr/>
        </p:nvSpPr>
        <p:spPr bwMode="auto">
          <a:xfrm>
            <a:off x="3162300" y="3051176"/>
            <a:ext cx="1073150" cy="1492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48" name="Rectangle 36">
            <a:extLst>
              <a:ext uri="{FF2B5EF4-FFF2-40B4-BE49-F238E27FC236}">
                <a16:creationId xmlns:a16="http://schemas.microsoft.com/office/drawing/2014/main" id="{3AB1072F-BD60-4E33-B16E-DBBAE2A3EF2C}"/>
              </a:ext>
            </a:extLst>
          </p:cNvPr>
          <p:cNvSpPr>
            <a:spLocks noChangeArrowheads="1"/>
          </p:cNvSpPr>
          <p:nvPr/>
        </p:nvSpPr>
        <p:spPr bwMode="auto">
          <a:xfrm>
            <a:off x="2362201" y="5181600"/>
            <a:ext cx="1489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Organization Structure </a:t>
            </a:r>
          </a:p>
        </p:txBody>
      </p:sp>
      <p:sp>
        <p:nvSpPr>
          <p:cNvPr id="13349" name="Rectangle 37">
            <a:extLst>
              <a:ext uri="{FF2B5EF4-FFF2-40B4-BE49-F238E27FC236}">
                <a16:creationId xmlns:a16="http://schemas.microsoft.com/office/drawing/2014/main" id="{7A247152-F09A-4E0C-80E3-D4AE64625944}"/>
              </a:ext>
            </a:extLst>
          </p:cNvPr>
          <p:cNvSpPr>
            <a:spLocks noChangeArrowheads="1"/>
          </p:cNvSpPr>
          <p:nvPr/>
        </p:nvSpPr>
        <p:spPr bwMode="auto">
          <a:xfrm>
            <a:off x="3810000" y="5334000"/>
            <a:ext cx="175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Communication</a:t>
            </a:r>
          </a:p>
          <a:p>
            <a:pPr algn="ctr" eaLnBrk="1" hangingPunct="1">
              <a:spcBef>
                <a:spcPct val="0"/>
              </a:spcBef>
              <a:buFontTx/>
              <a:buNone/>
            </a:pPr>
            <a:r>
              <a:rPr kumimoji="1" lang="en-US" altLang="en-US" sz="1800" b="1">
                <a:solidFill>
                  <a:srgbClr val="001A00"/>
                </a:solidFill>
                <a:latin typeface="Times New Roman" panose="02020603050405020304" pitchFamily="18" charset="0"/>
              </a:rPr>
              <a:t>System  </a:t>
            </a:r>
          </a:p>
        </p:txBody>
      </p:sp>
      <p:sp>
        <p:nvSpPr>
          <p:cNvPr id="13350" name="Rectangle 38">
            <a:extLst>
              <a:ext uri="{FF2B5EF4-FFF2-40B4-BE49-F238E27FC236}">
                <a16:creationId xmlns:a16="http://schemas.microsoft.com/office/drawing/2014/main" id="{82258A57-A70A-4F01-BD6A-90EFB4D802FC}"/>
              </a:ext>
            </a:extLst>
          </p:cNvPr>
          <p:cNvSpPr>
            <a:spLocks noChangeArrowheads="1"/>
          </p:cNvSpPr>
          <p:nvPr/>
        </p:nvSpPr>
        <p:spPr bwMode="auto">
          <a:xfrm>
            <a:off x="5791201" y="5081588"/>
            <a:ext cx="1577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Profession</a:t>
            </a:r>
          </a:p>
        </p:txBody>
      </p:sp>
      <p:sp>
        <p:nvSpPr>
          <p:cNvPr id="13351" name="Rectangle 39">
            <a:extLst>
              <a:ext uri="{FF2B5EF4-FFF2-40B4-BE49-F238E27FC236}">
                <a16:creationId xmlns:a16="http://schemas.microsoft.com/office/drawing/2014/main" id="{AB2A55D1-37D3-46E4-9210-E499EB7306E1}"/>
              </a:ext>
            </a:extLst>
          </p:cNvPr>
          <p:cNvSpPr>
            <a:spLocks noChangeArrowheads="1"/>
          </p:cNvSpPr>
          <p:nvPr/>
        </p:nvSpPr>
        <p:spPr bwMode="auto">
          <a:xfrm>
            <a:off x="7162800" y="5029201"/>
            <a:ext cx="1593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Team -Clinical Support System </a:t>
            </a:r>
          </a:p>
        </p:txBody>
      </p:sp>
      <p:sp>
        <p:nvSpPr>
          <p:cNvPr id="13352" name="Rectangle 40">
            <a:extLst>
              <a:ext uri="{FF2B5EF4-FFF2-40B4-BE49-F238E27FC236}">
                <a16:creationId xmlns:a16="http://schemas.microsoft.com/office/drawing/2014/main" id="{26AF3C82-8C1F-47CE-A022-DB4BB31F0C8D}"/>
              </a:ext>
            </a:extLst>
          </p:cNvPr>
          <p:cNvSpPr>
            <a:spLocks noChangeArrowheads="1"/>
          </p:cNvSpPr>
          <p:nvPr/>
        </p:nvSpPr>
        <p:spPr bwMode="auto">
          <a:xfrm>
            <a:off x="8597900" y="5233989"/>
            <a:ext cx="1625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Individual and</a:t>
            </a:r>
          </a:p>
          <a:p>
            <a:pPr algn="ctr" eaLnBrk="1" hangingPunct="1">
              <a:spcBef>
                <a:spcPct val="0"/>
              </a:spcBef>
              <a:buFontTx/>
              <a:buNone/>
            </a:pPr>
            <a:r>
              <a:rPr kumimoji="1" lang="en-US" altLang="en-US" sz="1800" b="1">
                <a:solidFill>
                  <a:srgbClr val="001A00"/>
                </a:solidFill>
                <a:latin typeface="Times New Roman" panose="02020603050405020304" pitchFamily="18" charset="0"/>
              </a:rPr>
              <a:t>Management</a:t>
            </a:r>
          </a:p>
          <a:p>
            <a:pPr algn="ctr" eaLnBrk="1" hangingPunct="1">
              <a:spcBef>
                <a:spcPct val="0"/>
              </a:spcBef>
              <a:buFontTx/>
              <a:buNone/>
            </a:pPr>
            <a:r>
              <a:rPr kumimoji="1" lang="en-US" altLang="en-US" sz="1800" b="1">
                <a:solidFill>
                  <a:srgbClr val="001A00"/>
                </a:solidFill>
                <a:latin typeface="Times New Roman" panose="02020603050405020304" pitchFamily="18" charset="0"/>
              </a:rPr>
              <a:t>System</a:t>
            </a:r>
          </a:p>
        </p:txBody>
      </p:sp>
      <p:sp>
        <p:nvSpPr>
          <p:cNvPr id="13353" name="AutoShape 41">
            <a:extLst>
              <a:ext uri="{FF2B5EF4-FFF2-40B4-BE49-F238E27FC236}">
                <a16:creationId xmlns:a16="http://schemas.microsoft.com/office/drawing/2014/main" id="{383C5EC1-DB02-4D66-96EA-49B39A668DFE}"/>
              </a:ext>
            </a:extLst>
          </p:cNvPr>
          <p:cNvSpPr>
            <a:spLocks noChangeArrowheads="1"/>
          </p:cNvSpPr>
          <p:nvPr/>
        </p:nvSpPr>
        <p:spPr bwMode="auto">
          <a:xfrm rot="20700000">
            <a:off x="8137525" y="2741614"/>
            <a:ext cx="2274888" cy="1970087"/>
          </a:xfrm>
          <a:prstGeom prst="parallelogram">
            <a:avLst>
              <a:gd name="adj" fmla="val 21100"/>
            </a:avLst>
          </a:prstGeom>
          <a:solidFill>
            <a:srgbClr val="FFCC00"/>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54" name="Line 42">
            <a:extLst>
              <a:ext uri="{FF2B5EF4-FFF2-40B4-BE49-F238E27FC236}">
                <a16:creationId xmlns:a16="http://schemas.microsoft.com/office/drawing/2014/main" id="{F3BC6FF5-613F-454A-82B8-340140CB16B9}"/>
              </a:ext>
            </a:extLst>
          </p:cNvPr>
          <p:cNvSpPr>
            <a:spLocks noChangeShapeType="1"/>
          </p:cNvSpPr>
          <p:nvPr/>
        </p:nvSpPr>
        <p:spPr bwMode="auto">
          <a:xfrm>
            <a:off x="7969250" y="4575176"/>
            <a:ext cx="1588" cy="3778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43">
            <a:extLst>
              <a:ext uri="{FF2B5EF4-FFF2-40B4-BE49-F238E27FC236}">
                <a16:creationId xmlns:a16="http://schemas.microsoft.com/office/drawing/2014/main" id="{10447565-5DFB-4546-ACCC-5B32C56BFC89}"/>
              </a:ext>
            </a:extLst>
          </p:cNvPr>
          <p:cNvSpPr>
            <a:spLocks noChangeShapeType="1"/>
          </p:cNvSpPr>
          <p:nvPr/>
        </p:nvSpPr>
        <p:spPr bwMode="auto">
          <a:xfrm>
            <a:off x="9340850" y="4727576"/>
            <a:ext cx="1588" cy="5302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56" name="Line 44">
            <a:extLst>
              <a:ext uri="{FF2B5EF4-FFF2-40B4-BE49-F238E27FC236}">
                <a16:creationId xmlns:a16="http://schemas.microsoft.com/office/drawing/2014/main" id="{855F11EA-1B60-4593-B952-9C6F9899B4B8}"/>
              </a:ext>
            </a:extLst>
          </p:cNvPr>
          <p:cNvSpPr>
            <a:spLocks noChangeShapeType="1"/>
          </p:cNvSpPr>
          <p:nvPr/>
        </p:nvSpPr>
        <p:spPr bwMode="auto">
          <a:xfrm>
            <a:off x="6597650" y="4575176"/>
            <a:ext cx="1588" cy="454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57" name="Line 45">
            <a:extLst>
              <a:ext uri="{FF2B5EF4-FFF2-40B4-BE49-F238E27FC236}">
                <a16:creationId xmlns:a16="http://schemas.microsoft.com/office/drawing/2014/main" id="{C9805669-BA31-470F-A829-C42C44B75E44}"/>
              </a:ext>
            </a:extLst>
          </p:cNvPr>
          <p:cNvSpPr>
            <a:spLocks noChangeShapeType="1"/>
          </p:cNvSpPr>
          <p:nvPr/>
        </p:nvSpPr>
        <p:spPr bwMode="auto">
          <a:xfrm flipH="1">
            <a:off x="5029200" y="4575176"/>
            <a:ext cx="44450" cy="835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58" name="Line 46">
            <a:extLst>
              <a:ext uri="{FF2B5EF4-FFF2-40B4-BE49-F238E27FC236}">
                <a16:creationId xmlns:a16="http://schemas.microsoft.com/office/drawing/2014/main" id="{1B14AD58-0B52-47E3-9976-3CA9C67043EC}"/>
              </a:ext>
            </a:extLst>
          </p:cNvPr>
          <p:cNvSpPr>
            <a:spLocks noChangeShapeType="1"/>
          </p:cNvSpPr>
          <p:nvPr/>
        </p:nvSpPr>
        <p:spPr bwMode="auto">
          <a:xfrm>
            <a:off x="3092450" y="4575176"/>
            <a:ext cx="1588" cy="6064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59" name="Oval 47">
            <a:extLst>
              <a:ext uri="{FF2B5EF4-FFF2-40B4-BE49-F238E27FC236}">
                <a16:creationId xmlns:a16="http://schemas.microsoft.com/office/drawing/2014/main" id="{D8D17D7A-4C44-4A79-B9CC-4C447FFE5E0C}"/>
              </a:ext>
            </a:extLst>
          </p:cNvPr>
          <p:cNvSpPr>
            <a:spLocks noChangeArrowheads="1"/>
          </p:cNvSpPr>
          <p:nvPr/>
        </p:nvSpPr>
        <p:spPr bwMode="auto">
          <a:xfrm rot="20820000">
            <a:off x="4278314" y="3100389"/>
            <a:ext cx="219075" cy="327025"/>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60" name="Line 48">
            <a:extLst>
              <a:ext uri="{FF2B5EF4-FFF2-40B4-BE49-F238E27FC236}">
                <a16:creationId xmlns:a16="http://schemas.microsoft.com/office/drawing/2014/main" id="{49C2105C-80CF-4683-8C2F-D42C87F37E94}"/>
              </a:ext>
            </a:extLst>
          </p:cNvPr>
          <p:cNvSpPr>
            <a:spLocks noChangeShapeType="1"/>
          </p:cNvSpPr>
          <p:nvPr/>
        </p:nvSpPr>
        <p:spPr bwMode="auto">
          <a:xfrm>
            <a:off x="4162426" y="3203576"/>
            <a:ext cx="1673225" cy="301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61" name="Oval 49">
            <a:extLst>
              <a:ext uri="{FF2B5EF4-FFF2-40B4-BE49-F238E27FC236}">
                <a16:creationId xmlns:a16="http://schemas.microsoft.com/office/drawing/2014/main" id="{A073CDC1-3B7D-4424-8DE9-0ED49F8F32B9}"/>
              </a:ext>
            </a:extLst>
          </p:cNvPr>
          <p:cNvSpPr>
            <a:spLocks noChangeArrowheads="1"/>
          </p:cNvSpPr>
          <p:nvPr/>
        </p:nvSpPr>
        <p:spPr bwMode="auto">
          <a:xfrm rot="20940000">
            <a:off x="8620126" y="4308475"/>
            <a:ext cx="392113" cy="37465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62" name="Line 50">
            <a:extLst>
              <a:ext uri="{FF2B5EF4-FFF2-40B4-BE49-F238E27FC236}">
                <a16:creationId xmlns:a16="http://schemas.microsoft.com/office/drawing/2014/main" id="{0ED4E0C8-81C7-49BE-9436-F7BCBD220A69}"/>
              </a:ext>
            </a:extLst>
          </p:cNvPr>
          <p:cNvSpPr>
            <a:spLocks noChangeShapeType="1"/>
          </p:cNvSpPr>
          <p:nvPr/>
        </p:nvSpPr>
        <p:spPr bwMode="auto">
          <a:xfrm>
            <a:off x="8666163" y="4578351"/>
            <a:ext cx="1581150" cy="60007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51">
            <a:extLst>
              <a:ext uri="{FF2B5EF4-FFF2-40B4-BE49-F238E27FC236}">
                <a16:creationId xmlns:a16="http://schemas.microsoft.com/office/drawing/2014/main" id="{0900CF84-1B46-4090-AAF8-394CDA03DBB8}"/>
              </a:ext>
            </a:extLst>
          </p:cNvPr>
          <p:cNvSpPr>
            <a:spLocks noChangeShapeType="1"/>
          </p:cNvSpPr>
          <p:nvPr/>
        </p:nvSpPr>
        <p:spPr bwMode="auto">
          <a:xfrm>
            <a:off x="6448426" y="3736976"/>
            <a:ext cx="987425" cy="3778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52">
            <a:extLst>
              <a:ext uri="{FF2B5EF4-FFF2-40B4-BE49-F238E27FC236}">
                <a16:creationId xmlns:a16="http://schemas.microsoft.com/office/drawing/2014/main" id="{3D99AEB9-1572-4E70-99EC-F0B04BFDAABF}"/>
              </a:ext>
            </a:extLst>
          </p:cNvPr>
          <p:cNvSpPr>
            <a:spLocks noChangeShapeType="1"/>
          </p:cNvSpPr>
          <p:nvPr/>
        </p:nvSpPr>
        <p:spPr bwMode="auto">
          <a:xfrm>
            <a:off x="7667626" y="4194176"/>
            <a:ext cx="758825" cy="301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65" name="Oval 53">
            <a:extLst>
              <a:ext uri="{FF2B5EF4-FFF2-40B4-BE49-F238E27FC236}">
                <a16:creationId xmlns:a16="http://schemas.microsoft.com/office/drawing/2014/main" id="{0131F925-2E7F-4F8A-8171-E4ABE82EB458}"/>
              </a:ext>
            </a:extLst>
          </p:cNvPr>
          <p:cNvSpPr>
            <a:spLocks noChangeArrowheads="1"/>
          </p:cNvSpPr>
          <p:nvPr/>
        </p:nvSpPr>
        <p:spPr bwMode="auto">
          <a:xfrm rot="20940000">
            <a:off x="8829676" y="3587750"/>
            <a:ext cx="327025" cy="3683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66" name="Oval 54">
            <a:extLst>
              <a:ext uri="{FF2B5EF4-FFF2-40B4-BE49-F238E27FC236}">
                <a16:creationId xmlns:a16="http://schemas.microsoft.com/office/drawing/2014/main" id="{49B735EB-5529-481E-8381-0494F5E6233A}"/>
              </a:ext>
            </a:extLst>
          </p:cNvPr>
          <p:cNvSpPr>
            <a:spLocks noChangeArrowheads="1"/>
          </p:cNvSpPr>
          <p:nvPr/>
        </p:nvSpPr>
        <p:spPr bwMode="auto">
          <a:xfrm rot="20940000">
            <a:off x="9591676" y="3006725"/>
            <a:ext cx="327025" cy="368300"/>
          </a:xfrm>
          <a:prstGeom prst="ellipse">
            <a:avLst/>
          </a:prstGeom>
          <a:solidFill>
            <a:schemeClr val="bg1"/>
          </a:solidFill>
          <a:ln w="12700">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67" name="Rectangle 55">
            <a:extLst>
              <a:ext uri="{FF2B5EF4-FFF2-40B4-BE49-F238E27FC236}">
                <a16:creationId xmlns:a16="http://schemas.microsoft.com/office/drawing/2014/main" id="{88FFE478-124C-46D0-A922-9898F1CFDEC6}"/>
              </a:ext>
            </a:extLst>
          </p:cNvPr>
          <p:cNvSpPr>
            <a:spLocks noChangeArrowheads="1"/>
          </p:cNvSpPr>
          <p:nvPr/>
        </p:nvSpPr>
        <p:spPr bwMode="auto">
          <a:xfrm rot="20760000">
            <a:off x="9583738" y="3816350"/>
            <a:ext cx="258762" cy="444500"/>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3368" name="Line 56">
            <a:extLst>
              <a:ext uri="{FF2B5EF4-FFF2-40B4-BE49-F238E27FC236}">
                <a16:creationId xmlns:a16="http://schemas.microsoft.com/office/drawing/2014/main" id="{D4C5CF3C-AC02-4541-AE08-FF0E70C8B254}"/>
              </a:ext>
            </a:extLst>
          </p:cNvPr>
          <p:cNvSpPr>
            <a:spLocks noChangeShapeType="1"/>
          </p:cNvSpPr>
          <p:nvPr/>
        </p:nvSpPr>
        <p:spPr bwMode="auto">
          <a:xfrm flipH="1">
            <a:off x="8839200" y="2286001"/>
            <a:ext cx="685800" cy="2206625"/>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9" name="Rectangle 57">
            <a:extLst>
              <a:ext uri="{FF2B5EF4-FFF2-40B4-BE49-F238E27FC236}">
                <a16:creationId xmlns:a16="http://schemas.microsoft.com/office/drawing/2014/main" id="{D457FCA2-22E4-445B-8B1B-8F595BEF424E}"/>
              </a:ext>
            </a:extLst>
          </p:cNvPr>
          <p:cNvSpPr>
            <a:spLocks noChangeArrowheads="1"/>
          </p:cNvSpPr>
          <p:nvPr/>
        </p:nvSpPr>
        <p:spPr bwMode="auto">
          <a:xfrm>
            <a:off x="9264650" y="762000"/>
            <a:ext cx="14033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1800" b="1">
                <a:solidFill>
                  <a:srgbClr val="001A00"/>
                </a:solidFill>
                <a:latin typeface="Times New Roman" panose="02020603050405020304" pitchFamily="18" charset="0"/>
              </a:rPr>
              <a:t>The nurse did not express concerns or question the order.</a:t>
            </a:r>
          </a:p>
        </p:txBody>
      </p:sp>
      <p:sp>
        <p:nvSpPr>
          <p:cNvPr id="13370" name="Line 58">
            <a:extLst>
              <a:ext uri="{FF2B5EF4-FFF2-40B4-BE49-F238E27FC236}">
                <a16:creationId xmlns:a16="http://schemas.microsoft.com/office/drawing/2014/main" id="{62A30EB5-9E8B-416B-BE9C-1AC173ED9A12}"/>
              </a:ext>
            </a:extLst>
          </p:cNvPr>
          <p:cNvSpPr>
            <a:spLocks noChangeShapeType="1"/>
          </p:cNvSpPr>
          <p:nvPr/>
        </p:nvSpPr>
        <p:spPr bwMode="auto">
          <a:xfrm flipH="1">
            <a:off x="5334000" y="3736976"/>
            <a:ext cx="501650" cy="12160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371" name="Line 59">
            <a:extLst>
              <a:ext uri="{FF2B5EF4-FFF2-40B4-BE49-F238E27FC236}">
                <a16:creationId xmlns:a16="http://schemas.microsoft.com/office/drawing/2014/main" id="{DCBB667B-E5D4-418A-AE97-AA8603B2B67F}"/>
              </a:ext>
            </a:extLst>
          </p:cNvPr>
          <p:cNvSpPr>
            <a:spLocks noChangeShapeType="1"/>
          </p:cNvSpPr>
          <p:nvPr/>
        </p:nvSpPr>
        <p:spPr bwMode="auto">
          <a:xfrm>
            <a:off x="1831976" y="1679576"/>
            <a:ext cx="1292225" cy="4540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72" name="Rectangle 60">
            <a:extLst>
              <a:ext uri="{FF2B5EF4-FFF2-40B4-BE49-F238E27FC236}">
                <a16:creationId xmlns:a16="http://schemas.microsoft.com/office/drawing/2014/main" id="{202D3AE6-9044-4A79-8694-17743884BF91}"/>
              </a:ext>
            </a:extLst>
          </p:cNvPr>
          <p:cNvSpPr>
            <a:spLocks noChangeArrowheads="1"/>
          </p:cNvSpPr>
          <p:nvPr/>
        </p:nvSpPr>
        <p:spPr bwMode="auto">
          <a:xfrm>
            <a:off x="2514600" y="1"/>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kumimoji="1" lang="en-US" altLang="en-US" sz="2800" b="1" i="1" u="sng">
                <a:solidFill>
                  <a:srgbClr val="001A00"/>
                </a:solidFill>
                <a:latin typeface="Times New Roman" panose="02020603050405020304" pitchFamily="18" charset="0"/>
              </a:rPr>
              <a:t>Preparation of the Medication</a:t>
            </a:r>
            <a:endParaRPr kumimoji="1" lang="en-US" altLang="en-US" sz="2800" b="1" i="1">
              <a:solidFill>
                <a:srgbClr val="001A00"/>
              </a:solidFill>
              <a:latin typeface="Times New Roman" panose="02020603050405020304" pitchFamily="18" charset="0"/>
            </a:endParaRPr>
          </a:p>
        </p:txBody>
      </p:sp>
      <p:sp>
        <p:nvSpPr>
          <p:cNvPr id="13373" name="Text Box 61">
            <a:extLst>
              <a:ext uri="{FF2B5EF4-FFF2-40B4-BE49-F238E27FC236}">
                <a16:creationId xmlns:a16="http://schemas.microsoft.com/office/drawing/2014/main" id="{7411C503-3475-4F50-AE61-1B2035D77B67}"/>
              </a:ext>
            </a:extLst>
          </p:cNvPr>
          <p:cNvSpPr txBox="1">
            <a:spLocks noChangeArrowheads="1"/>
          </p:cNvSpPr>
          <p:nvPr/>
        </p:nvSpPr>
        <p:spPr bwMode="auto">
          <a:xfrm>
            <a:off x="3810000" y="609601"/>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solidFill>
                  <a:srgbClr val="001A00"/>
                </a:solidFill>
                <a:latin typeface="Times New Roman" panose="02020603050405020304" pitchFamily="18" charset="0"/>
              </a:rPr>
              <a:t>MD incorrectly read the pt weight and wrote the wrong order.</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147C5-8F4F-41CD-B895-1B67DD7E04C9}"/>
              </a:ext>
            </a:extLst>
          </p:cNvPr>
          <p:cNvSpPr>
            <a:spLocks noGrp="1"/>
          </p:cNvSpPr>
          <p:nvPr>
            <p:ph type="title"/>
          </p:nvPr>
        </p:nvSpPr>
        <p:spPr>
          <a:xfrm>
            <a:off x="686834" y="1153572"/>
            <a:ext cx="3200400" cy="4461163"/>
          </a:xfrm>
        </p:spPr>
        <p:txBody>
          <a:bodyPr>
            <a:normAutofit/>
          </a:bodyPr>
          <a:lstStyle/>
          <a:p>
            <a:r>
              <a:rPr lang="en-US" b="1" dirty="0">
                <a:latin typeface="Segoe UI" panose="020B0502040204020203" pitchFamily="34" charset="0"/>
                <a:cs typeface="Segoe UI" panose="020B0502040204020203" pitchFamily="34" charset="0"/>
              </a:rPr>
              <a:t>Latent Conditions and Active Failures</a:t>
            </a:r>
          </a:p>
        </p:txBody>
      </p:sp>
      <p:sp>
        <p:nvSpPr>
          <p:cNvPr id="6" name="Content Placeholder 5">
            <a:extLst>
              <a:ext uri="{FF2B5EF4-FFF2-40B4-BE49-F238E27FC236}">
                <a16:creationId xmlns:a16="http://schemas.microsoft.com/office/drawing/2014/main" id="{9212055C-C43A-475D-B4A7-A4DED7F311CB}"/>
              </a:ext>
            </a:extLst>
          </p:cNvPr>
          <p:cNvSpPr>
            <a:spLocks noGrp="1"/>
          </p:cNvSpPr>
          <p:nvPr>
            <p:ph idx="1"/>
          </p:nvPr>
        </p:nvSpPr>
        <p:spPr>
          <a:xfrm>
            <a:off x="4447308" y="591344"/>
            <a:ext cx="6906491" cy="5585619"/>
          </a:xfrm>
        </p:spPr>
        <p:txBody>
          <a:bodyPr anchor="ctr">
            <a:normAutofit/>
          </a:bodyPr>
          <a:lstStyle/>
          <a:p>
            <a:pPr marL="0" indent="0">
              <a:buNone/>
            </a:pPr>
            <a:r>
              <a:rPr lang="en-US" sz="2000" b="1" i="1" dirty="0">
                <a:latin typeface="Segoe UI" panose="020B0502040204020203" pitchFamily="34" charset="0"/>
                <a:cs typeface="Segoe UI" panose="020B0502040204020203" pitchFamily="34" charset="0"/>
              </a:rPr>
              <a:t>Active failures: </a:t>
            </a:r>
            <a:r>
              <a:rPr lang="en-US" sz="2000" dirty="0">
                <a:latin typeface="Segoe UI" panose="020B0502040204020203" pitchFamily="34" charset="0"/>
                <a:cs typeface="Segoe UI" panose="020B0502040204020203" pitchFamily="34" charset="0"/>
              </a:rPr>
              <a:t>we see them happen – the point at which the wrong drug or treatment gets to a patient, the point at which the wrong switch is turned off</a:t>
            </a:r>
          </a:p>
          <a:p>
            <a:pPr marL="0" indent="0">
              <a:buNone/>
            </a:pPr>
            <a:endParaRPr lang="en-US" sz="2000" b="1" i="1" dirty="0">
              <a:latin typeface="Segoe UI" panose="020B0502040204020203" pitchFamily="34" charset="0"/>
              <a:cs typeface="Segoe UI" panose="020B0502040204020203" pitchFamily="34" charset="0"/>
            </a:endParaRPr>
          </a:p>
          <a:p>
            <a:pPr marL="0" indent="0">
              <a:buNone/>
            </a:pPr>
            <a:r>
              <a:rPr lang="en-US" sz="2000" b="1" i="1" dirty="0">
                <a:latin typeface="Segoe UI" panose="020B0502040204020203" pitchFamily="34" charset="0"/>
                <a:cs typeface="Segoe UI" panose="020B0502040204020203" pitchFamily="34" charset="0"/>
              </a:rPr>
              <a:t>Latent failures </a:t>
            </a:r>
            <a:r>
              <a:rPr lang="en-US" sz="2000" dirty="0">
                <a:latin typeface="Segoe UI" panose="020B0502040204020203" pitchFamily="34" charset="0"/>
                <a:cs typeface="Segoe UI" panose="020B0502040204020203" pitchFamily="34" charset="0"/>
              </a:rPr>
              <a:t>are made by people whose tasks are removed in time and space from operational activities, e.g., designers, decision makers and managers. </a:t>
            </a:r>
          </a:p>
          <a:p>
            <a:pPr marL="0" indent="0">
              <a:buNone/>
            </a:pPr>
            <a:r>
              <a:rPr lang="en-US" sz="2000" dirty="0">
                <a:latin typeface="Segoe UI" panose="020B0502040204020203" pitchFamily="34" charset="0"/>
                <a:cs typeface="Segoe UI" panose="020B0502040204020203" pitchFamily="34" charset="0"/>
              </a:rPr>
              <a:t>Examples of latent failures are:  </a:t>
            </a:r>
          </a:p>
          <a:p>
            <a:pPr marL="0" indent="0">
              <a:buNone/>
            </a:pPr>
            <a:r>
              <a:rPr lang="en-US" sz="2000" dirty="0">
                <a:latin typeface="Segoe UI" panose="020B0502040204020203" pitchFamily="34" charset="0"/>
                <a:cs typeface="Segoe UI" panose="020B0502040204020203" pitchFamily="34" charset="0"/>
              </a:rPr>
              <a:t>• Poor design of plant and equipment;  </a:t>
            </a:r>
          </a:p>
          <a:p>
            <a:pPr marL="0" indent="0">
              <a:buNone/>
            </a:pPr>
            <a:r>
              <a:rPr lang="en-US" sz="2000" dirty="0">
                <a:latin typeface="Segoe UI" panose="020B0502040204020203" pitchFamily="34" charset="0"/>
                <a:cs typeface="Segoe UI" panose="020B0502040204020203" pitchFamily="34" charset="0"/>
              </a:rPr>
              <a:t>• Ineffective training;  </a:t>
            </a:r>
          </a:p>
          <a:p>
            <a:pPr marL="0" indent="0">
              <a:buNone/>
            </a:pPr>
            <a:r>
              <a:rPr lang="en-US" sz="2000" dirty="0">
                <a:latin typeface="Segoe UI" panose="020B0502040204020203" pitchFamily="34" charset="0"/>
                <a:cs typeface="Segoe UI" panose="020B0502040204020203" pitchFamily="34" charset="0"/>
              </a:rPr>
              <a:t>• Inadequate supervision;  </a:t>
            </a:r>
          </a:p>
          <a:p>
            <a:pPr marL="0" indent="0">
              <a:buNone/>
            </a:pPr>
            <a:r>
              <a:rPr lang="en-US" sz="2000" dirty="0">
                <a:latin typeface="Segoe UI" panose="020B0502040204020203" pitchFamily="34" charset="0"/>
                <a:cs typeface="Segoe UI" panose="020B0502040204020203" pitchFamily="34" charset="0"/>
              </a:rPr>
              <a:t>• Ineffective communications;  </a:t>
            </a:r>
          </a:p>
          <a:p>
            <a:pPr marL="0" indent="0">
              <a:buNone/>
            </a:pPr>
            <a:r>
              <a:rPr lang="en-US" sz="2000" dirty="0">
                <a:latin typeface="Segoe UI" panose="020B0502040204020203" pitchFamily="34" charset="0"/>
                <a:cs typeface="Segoe UI" panose="020B0502040204020203" pitchFamily="34" charset="0"/>
              </a:rPr>
              <a:t>• Inadequate resources (e.g., people and equipment); and  </a:t>
            </a:r>
          </a:p>
          <a:p>
            <a:pPr marL="0" indent="0">
              <a:buNone/>
            </a:pPr>
            <a:r>
              <a:rPr lang="en-US" sz="2000" dirty="0">
                <a:latin typeface="Segoe UI" panose="020B0502040204020203" pitchFamily="34" charset="0"/>
                <a:cs typeface="Segoe UI" panose="020B0502040204020203" pitchFamily="34" charset="0"/>
              </a:rPr>
              <a:t>• Uncertainties in roles and responsibilities.</a:t>
            </a:r>
          </a:p>
        </p:txBody>
      </p:sp>
    </p:spTree>
    <p:extLst>
      <p:ext uri="{BB962C8B-B14F-4D97-AF65-F5344CB8AC3E}">
        <p14:creationId xmlns:p14="http://schemas.microsoft.com/office/powerpoint/2010/main" val="74002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8A95-055F-4F1E-8B62-8FCFFE6D223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Key Concept</a:t>
            </a:r>
          </a:p>
        </p:txBody>
      </p:sp>
      <p:sp>
        <p:nvSpPr>
          <p:cNvPr id="4" name="Text Placeholder 3">
            <a:extLst>
              <a:ext uri="{FF2B5EF4-FFF2-40B4-BE49-F238E27FC236}">
                <a16:creationId xmlns:a16="http://schemas.microsoft.com/office/drawing/2014/main" id="{505B1432-E4AC-4070-BCC5-9111E1A8C815}"/>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2200" dirty="0"/>
              <a:t>Errors are the result of multiple failures in a process</a:t>
            </a:r>
          </a:p>
          <a:p>
            <a:pPr marL="285750" indent="-228600">
              <a:buFont typeface="Arial" panose="020B0604020202020204" pitchFamily="34" charset="0"/>
              <a:buChar char="•"/>
            </a:pPr>
            <a:r>
              <a:rPr lang="en-US" sz="2200" dirty="0"/>
              <a:t>Known errors are only a small fraction of potential harm</a:t>
            </a:r>
          </a:p>
          <a:p>
            <a:pPr marL="285750" indent="-228600">
              <a:buFont typeface="Arial" panose="020B0604020202020204" pitchFamily="34" charset="0"/>
              <a:buChar char="•"/>
            </a:pPr>
            <a:r>
              <a:rPr lang="en-US" sz="2200" dirty="0"/>
              <a:t>How do we promote reporting of ‘near misses’?</a:t>
            </a:r>
          </a:p>
          <a:p>
            <a:pPr indent="-228600">
              <a:buFont typeface="Arial" panose="020B0604020202020204" pitchFamily="34" charset="0"/>
              <a:buChar char="•"/>
            </a:pPr>
            <a:endParaRPr lang="en-US" sz="2200" dirty="0"/>
          </a:p>
        </p:txBody>
      </p:sp>
      <p:pic>
        <p:nvPicPr>
          <p:cNvPr id="6" name="Content Placeholder 5">
            <a:extLst>
              <a:ext uri="{FF2B5EF4-FFF2-40B4-BE49-F238E27FC236}">
                <a16:creationId xmlns:a16="http://schemas.microsoft.com/office/drawing/2014/main" id="{3A464D43-28DA-449D-A088-3A910E72F66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45" r="297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3360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065967-1519-4B3C-96F9-9968115A24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419" y="267142"/>
            <a:ext cx="8586642" cy="6064013"/>
          </a:xfrm>
        </p:spPr>
      </p:pic>
    </p:spTree>
    <p:extLst>
      <p:ext uri="{BB962C8B-B14F-4D97-AF65-F5344CB8AC3E}">
        <p14:creationId xmlns:p14="http://schemas.microsoft.com/office/powerpoint/2010/main" val="79458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8A95-055F-4F1E-8B62-8FCFFE6D223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Key Concept</a:t>
            </a:r>
          </a:p>
        </p:txBody>
      </p:sp>
      <p:sp>
        <p:nvSpPr>
          <p:cNvPr id="4" name="Text Placeholder 3">
            <a:extLst>
              <a:ext uri="{FF2B5EF4-FFF2-40B4-BE49-F238E27FC236}">
                <a16:creationId xmlns:a16="http://schemas.microsoft.com/office/drawing/2014/main" id="{505B1432-E4AC-4070-BCC5-9111E1A8C815}"/>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marL="285750" indent="-228600">
              <a:buFont typeface="Arial" panose="020B0604020202020204" pitchFamily="34" charset="0"/>
              <a:buChar char="•"/>
            </a:pPr>
            <a:r>
              <a:rPr lang="en-US" sz="2200"/>
              <a:t>Humans make mistakes, and relying on memory is a great way to ensure mistakes will be make</a:t>
            </a:r>
          </a:p>
          <a:p>
            <a:pPr marL="285750" indent="-228600">
              <a:buFont typeface="Arial" panose="020B0604020202020204" pitchFamily="34" charset="0"/>
              <a:buChar char="•"/>
            </a:pPr>
            <a:endParaRPr lang="en-US" sz="2200"/>
          </a:p>
          <a:p>
            <a:pPr marL="285750" indent="-228600">
              <a:buFont typeface="Arial" panose="020B0604020202020204" pitchFamily="34" charset="0"/>
              <a:buChar char="•"/>
            </a:pPr>
            <a:r>
              <a:rPr lang="en-US" sz="2200"/>
              <a:t>Checklists have been found to reduce errors significantly</a:t>
            </a:r>
          </a:p>
          <a:p>
            <a:pPr indent="-228600">
              <a:buFont typeface="Arial" panose="020B0604020202020204" pitchFamily="34" charset="0"/>
              <a:buChar char="•"/>
            </a:pPr>
            <a:endParaRPr lang="en-US" sz="2200"/>
          </a:p>
        </p:txBody>
      </p:sp>
      <p:pic>
        <p:nvPicPr>
          <p:cNvPr id="11" name="Content Placeholder 10">
            <a:extLst>
              <a:ext uri="{FF2B5EF4-FFF2-40B4-BE49-F238E27FC236}">
                <a16:creationId xmlns:a16="http://schemas.microsoft.com/office/drawing/2014/main" id="{2EFCCC0D-0F63-415B-844F-E24C862C0C0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944" r="2363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2685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461" y="96333"/>
            <a:ext cx="8435195" cy="990596"/>
          </a:xfrm>
        </p:spPr>
        <p:txBody>
          <a:bodyPr>
            <a:normAutofit/>
          </a:bodyPr>
          <a:lstStyle/>
          <a:p>
            <a:r>
              <a:rPr lang="en-US" dirty="0"/>
              <a:t>Chat Box Roll Call</a:t>
            </a:r>
          </a:p>
        </p:txBody>
      </p:sp>
      <p:graphicFrame>
        <p:nvGraphicFramePr>
          <p:cNvPr id="2" name="Diagram 1"/>
          <p:cNvGraphicFramePr/>
          <p:nvPr>
            <p:extLst>
              <p:ext uri="{D42A27DB-BD31-4B8C-83A1-F6EECF244321}">
                <p14:modId xmlns:p14="http://schemas.microsoft.com/office/powerpoint/2010/main" val="2732577517"/>
              </p:ext>
            </p:extLst>
          </p:nvPr>
        </p:nvGraphicFramePr>
        <p:xfrm>
          <a:off x="7811698" y="762798"/>
          <a:ext cx="368731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747760312"/>
              </p:ext>
            </p:extLst>
          </p:nvPr>
        </p:nvGraphicFramePr>
        <p:xfrm>
          <a:off x="-481642" y="762798"/>
          <a:ext cx="8676735" cy="5318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3747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F855-A6B4-4D94-A071-6A90C0BA962E}"/>
              </a:ext>
            </a:extLst>
          </p:cNvPr>
          <p:cNvSpPr>
            <a:spLocks noGrp="1"/>
          </p:cNvSpPr>
          <p:nvPr>
            <p:ph type="title"/>
          </p:nvPr>
        </p:nvSpPr>
        <p:spPr>
          <a:xfrm>
            <a:off x="1028700" y="1967266"/>
            <a:ext cx="2628900" cy="2547257"/>
          </a:xfrm>
          <a:prstGeom prst="rect">
            <a:avLst/>
          </a:prstGeom>
          <a:noFill/>
        </p:spPr>
        <p:txBody>
          <a:bodyPr vert="horz" lIns="91440" tIns="45720" rIns="91440" bIns="45720" rtlCol="0" anchor="ctr">
            <a:normAutofit fontScale="90000"/>
          </a:bodyPr>
          <a:lstStyle/>
          <a:p>
            <a:pPr algn="ctr"/>
            <a:r>
              <a:rPr lang="en-US" sz="3300" b="1" kern="1200" dirty="0">
                <a:latin typeface="+mj-lt"/>
                <a:ea typeface="+mj-ea"/>
                <a:cs typeface="+mj-cs"/>
              </a:rPr>
              <a:t>Checklists to Reduce the Potential for Accidental Harm</a:t>
            </a:r>
          </a:p>
        </p:txBody>
      </p:sp>
      <p:pic>
        <p:nvPicPr>
          <p:cNvPr id="13" name="Content Placeholder 12" descr="Graphical user interface, application, table&#10;&#10;Description automatically generated">
            <a:extLst>
              <a:ext uri="{FF2B5EF4-FFF2-40B4-BE49-F238E27FC236}">
                <a16:creationId xmlns:a16="http://schemas.microsoft.com/office/drawing/2014/main" id="{39165877-6C35-477A-8499-C200D05BF2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16741" y="643466"/>
            <a:ext cx="4301850" cy="5568739"/>
          </a:xfrm>
          <a:prstGeom prst="rect">
            <a:avLst/>
          </a:prstGeom>
        </p:spPr>
      </p:pic>
    </p:spTree>
    <p:extLst>
      <p:ext uri="{BB962C8B-B14F-4D97-AF65-F5344CB8AC3E}">
        <p14:creationId xmlns:p14="http://schemas.microsoft.com/office/powerpoint/2010/main" val="403278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484A-0551-422D-A337-014CD16BCBD3}"/>
              </a:ext>
            </a:extLst>
          </p:cNvPr>
          <p:cNvSpPr>
            <a:spLocks noGrp="1"/>
          </p:cNvSpPr>
          <p:nvPr>
            <p:ph type="title"/>
          </p:nvPr>
        </p:nvSpPr>
        <p:spPr>
          <a:xfrm>
            <a:off x="640080" y="325369"/>
            <a:ext cx="4368602" cy="1956841"/>
          </a:xfrm>
        </p:spPr>
        <p:txBody>
          <a:bodyPr anchor="b">
            <a:normAutofit/>
          </a:bodyPr>
          <a:lstStyle/>
          <a:p>
            <a:r>
              <a:rPr lang="en-US" sz="3800" dirty="0">
                <a:cs typeface="Segoe UI" panose="020B0502040204020203" pitchFamily="34" charset="0"/>
              </a:rPr>
              <a:t>Constraints, Forcing Functions and Redundancies</a:t>
            </a:r>
          </a:p>
        </p:txBody>
      </p:sp>
      <p:sp>
        <p:nvSpPr>
          <p:cNvPr id="3" name="Content Placeholder 2">
            <a:extLst>
              <a:ext uri="{FF2B5EF4-FFF2-40B4-BE49-F238E27FC236}">
                <a16:creationId xmlns:a16="http://schemas.microsoft.com/office/drawing/2014/main" id="{906B9C25-7CA0-4E1E-8650-A2F6B9194D0C}"/>
              </a:ext>
            </a:extLst>
          </p:cNvPr>
          <p:cNvSpPr>
            <a:spLocks noGrp="1"/>
          </p:cNvSpPr>
          <p:nvPr>
            <p:ph idx="1"/>
          </p:nvPr>
        </p:nvSpPr>
        <p:spPr>
          <a:xfrm>
            <a:off x="640080" y="2872899"/>
            <a:ext cx="4243589" cy="3320668"/>
          </a:xfrm>
        </p:spPr>
        <p:txBody>
          <a:bodyPr>
            <a:normAutofit/>
          </a:bodyPr>
          <a:lstStyle/>
          <a:p>
            <a:r>
              <a:rPr lang="en-US" sz="2200" b="1" dirty="0"/>
              <a:t>Constraints</a:t>
            </a:r>
            <a:r>
              <a:rPr lang="en-US" sz="2200" dirty="0"/>
              <a:t> make it difficult to complete a task. A constraint can be defined as the state of being checked, restricted, or compelled to avoid or perform some action. </a:t>
            </a:r>
          </a:p>
        </p:txBody>
      </p:sp>
      <p:pic>
        <p:nvPicPr>
          <p:cNvPr id="8" name="Picture 7">
            <a:extLst>
              <a:ext uri="{FF2B5EF4-FFF2-40B4-BE49-F238E27FC236}">
                <a16:creationId xmlns:a16="http://schemas.microsoft.com/office/drawing/2014/main" id="{5696A699-EA16-4DAA-97CC-E160BDFFCC6C}"/>
              </a:ext>
            </a:extLst>
          </p:cNvPr>
          <p:cNvPicPr>
            <a:picLocks noChangeAspect="1"/>
          </p:cNvPicPr>
          <p:nvPr/>
        </p:nvPicPr>
        <p:blipFill rotWithShape="1">
          <a:blip r:embed="rId3">
            <a:extLst>
              <a:ext uri="{28A0092B-C50C-407E-A947-70E740481C1C}">
                <a14:useLocalDpi xmlns:a14="http://schemas.microsoft.com/office/drawing/2010/main" val="0"/>
              </a:ext>
            </a:extLst>
          </a:blip>
          <a:srcRect l="14808" r="996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2443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484A-0551-422D-A337-014CD16BCBD3}"/>
              </a:ext>
            </a:extLst>
          </p:cNvPr>
          <p:cNvSpPr>
            <a:spLocks noGrp="1"/>
          </p:cNvSpPr>
          <p:nvPr>
            <p:ph type="title"/>
          </p:nvPr>
        </p:nvSpPr>
        <p:spPr>
          <a:xfrm>
            <a:off x="640080" y="329184"/>
            <a:ext cx="6894576" cy="1783080"/>
          </a:xfrm>
        </p:spPr>
        <p:txBody>
          <a:bodyPr anchor="b">
            <a:normAutofit/>
          </a:bodyPr>
          <a:lstStyle/>
          <a:p>
            <a:r>
              <a:rPr lang="en-US" sz="3800" dirty="0">
                <a:cs typeface="Segoe UI" panose="020B0502040204020203" pitchFamily="34" charset="0"/>
              </a:rPr>
              <a:t>Constraints, Forcing Functions and Redundancies</a:t>
            </a:r>
          </a:p>
        </p:txBody>
      </p:sp>
      <p:sp>
        <p:nvSpPr>
          <p:cNvPr id="3" name="Content Placeholder 2">
            <a:extLst>
              <a:ext uri="{FF2B5EF4-FFF2-40B4-BE49-F238E27FC236}">
                <a16:creationId xmlns:a16="http://schemas.microsoft.com/office/drawing/2014/main" id="{906B9C25-7CA0-4E1E-8650-A2F6B9194D0C}"/>
              </a:ext>
            </a:extLst>
          </p:cNvPr>
          <p:cNvSpPr>
            <a:spLocks noGrp="1"/>
          </p:cNvSpPr>
          <p:nvPr>
            <p:ph idx="1"/>
          </p:nvPr>
        </p:nvSpPr>
        <p:spPr>
          <a:xfrm>
            <a:off x="640080" y="2706624"/>
            <a:ext cx="6894576" cy="3483864"/>
          </a:xfrm>
        </p:spPr>
        <p:txBody>
          <a:bodyPr>
            <a:normAutofit lnSpcReduction="10000"/>
          </a:bodyPr>
          <a:lstStyle/>
          <a:p>
            <a:r>
              <a:rPr lang="en-US" sz="3600" b="1" dirty="0"/>
              <a:t>Forcing functions</a:t>
            </a:r>
            <a:r>
              <a:rPr lang="en-US" sz="3600" dirty="0"/>
              <a:t> make it impossible to do a task incorrectly. They create a hard stop that you cannot pass unless you change your actions.</a:t>
            </a:r>
          </a:p>
          <a:p>
            <a:pPr marL="0" indent="0">
              <a:buNone/>
            </a:pPr>
            <a:br>
              <a:rPr lang="en-US" sz="2200" dirty="0"/>
            </a:br>
            <a:endParaRPr lang="en-US" sz="2200" dirty="0"/>
          </a:p>
        </p:txBody>
      </p:sp>
      <p:pic>
        <p:nvPicPr>
          <p:cNvPr id="10" name="Picture 9">
            <a:extLst>
              <a:ext uri="{FF2B5EF4-FFF2-40B4-BE49-F238E27FC236}">
                <a16:creationId xmlns:a16="http://schemas.microsoft.com/office/drawing/2014/main" id="{A7FBE44E-8E02-4A26-9055-C9851860A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963" y="329183"/>
            <a:ext cx="3429969" cy="3429969"/>
          </a:xfrm>
          <a:prstGeom prst="rect">
            <a:avLst/>
          </a:prstGeom>
        </p:spPr>
      </p:pic>
      <p:pic>
        <p:nvPicPr>
          <p:cNvPr id="8" name="Picture 7">
            <a:extLst>
              <a:ext uri="{FF2B5EF4-FFF2-40B4-BE49-F238E27FC236}">
                <a16:creationId xmlns:a16="http://schemas.microsoft.com/office/drawing/2014/main" id="{6D01C876-8677-41B1-B093-0617F3501C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3668" y="4079193"/>
            <a:ext cx="2176272" cy="2176272"/>
          </a:xfrm>
          <a:prstGeom prst="rect">
            <a:avLst/>
          </a:prstGeom>
        </p:spPr>
      </p:pic>
    </p:spTree>
    <p:extLst>
      <p:ext uri="{BB962C8B-B14F-4D97-AF65-F5344CB8AC3E}">
        <p14:creationId xmlns:p14="http://schemas.microsoft.com/office/powerpoint/2010/main" val="464444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2D3B-CBD9-4243-9291-C2022A32093B}"/>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4200"/>
              <a:t>A forcing function does not have to involve device design</a:t>
            </a:r>
          </a:p>
        </p:txBody>
      </p:sp>
      <p:pic>
        <p:nvPicPr>
          <p:cNvPr id="1026" name="Picture 2">
            <a:extLst>
              <a:ext uri="{FF2B5EF4-FFF2-40B4-BE49-F238E27FC236}">
                <a16:creationId xmlns:a16="http://schemas.microsoft.com/office/drawing/2014/main" id="{B4DB7CEC-D111-4D29-A723-C4A64650BA1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179" r="-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48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484A-0551-422D-A337-014CD16BCBD3}"/>
              </a:ext>
            </a:extLst>
          </p:cNvPr>
          <p:cNvSpPr>
            <a:spLocks noGrp="1"/>
          </p:cNvSpPr>
          <p:nvPr>
            <p:ph type="title"/>
          </p:nvPr>
        </p:nvSpPr>
        <p:spPr>
          <a:xfrm>
            <a:off x="314325" y="365125"/>
            <a:ext cx="4339971" cy="1938076"/>
          </a:xfrm>
        </p:spPr>
        <p:txBody>
          <a:bodyPr>
            <a:normAutofit/>
          </a:bodyPr>
          <a:lstStyle/>
          <a:p>
            <a:r>
              <a:rPr lang="en-US" sz="3700">
                <a:cs typeface="Segoe UI" panose="020B0502040204020203" pitchFamily="34" charset="0"/>
              </a:rPr>
              <a:t>Constraints, Forcing Functions and Redundancies</a:t>
            </a:r>
          </a:p>
        </p:txBody>
      </p:sp>
      <p:sp>
        <p:nvSpPr>
          <p:cNvPr id="3" name="Content Placeholder 2">
            <a:extLst>
              <a:ext uri="{FF2B5EF4-FFF2-40B4-BE49-F238E27FC236}">
                <a16:creationId xmlns:a16="http://schemas.microsoft.com/office/drawing/2014/main" id="{906B9C25-7CA0-4E1E-8650-A2F6B9194D0C}"/>
              </a:ext>
            </a:extLst>
          </p:cNvPr>
          <p:cNvSpPr>
            <a:spLocks noGrp="1"/>
          </p:cNvSpPr>
          <p:nvPr>
            <p:ph idx="1"/>
          </p:nvPr>
        </p:nvSpPr>
        <p:spPr>
          <a:xfrm>
            <a:off x="838201" y="2482589"/>
            <a:ext cx="3816096" cy="3694373"/>
          </a:xfrm>
        </p:spPr>
        <p:txBody>
          <a:bodyPr>
            <a:normAutofit lnSpcReduction="10000"/>
          </a:bodyPr>
          <a:lstStyle/>
          <a:p>
            <a:r>
              <a:rPr lang="en-US" sz="3600" dirty="0"/>
              <a:t>A </a:t>
            </a:r>
            <a:r>
              <a:rPr lang="en-US" sz="3600" b="1" dirty="0"/>
              <a:t>redundancy</a:t>
            </a:r>
            <a:r>
              <a:rPr lang="en-US" sz="3600" dirty="0"/>
              <a:t> is a system design that includes a duplicate, but not necessary to complete, step or component. </a:t>
            </a:r>
            <a:br>
              <a:rPr lang="en-US" sz="2000" dirty="0"/>
            </a:br>
            <a:endParaRPr lang="en-US" sz="2000" dirty="0"/>
          </a:p>
        </p:txBody>
      </p:sp>
      <p:pic>
        <p:nvPicPr>
          <p:cNvPr id="10" name="Picture 9">
            <a:extLst>
              <a:ext uri="{FF2B5EF4-FFF2-40B4-BE49-F238E27FC236}">
                <a16:creationId xmlns:a16="http://schemas.microsoft.com/office/drawing/2014/main" id="{3E5AE708-9948-4B6C-A6A3-FDADFE958373}"/>
              </a:ext>
            </a:extLst>
          </p:cNvPr>
          <p:cNvPicPr>
            <a:picLocks noChangeAspect="1"/>
          </p:cNvPicPr>
          <p:nvPr/>
        </p:nvPicPr>
        <p:blipFill rotWithShape="1">
          <a:blip r:embed="rId3">
            <a:extLst>
              <a:ext uri="{28A0092B-C50C-407E-A947-70E740481C1C}">
                <a14:useLocalDpi xmlns:a14="http://schemas.microsoft.com/office/drawing/2010/main" val="0"/>
              </a:ext>
            </a:extLst>
          </a:blip>
          <a:srcRect t="11617" r="-1" b="1243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8" name="Picture 7">
            <a:extLst>
              <a:ext uri="{FF2B5EF4-FFF2-40B4-BE49-F238E27FC236}">
                <a16:creationId xmlns:a16="http://schemas.microsoft.com/office/drawing/2014/main" id="{6B981668-4D06-4190-BA87-097A826047DD}"/>
              </a:ext>
            </a:extLst>
          </p:cNvPr>
          <p:cNvPicPr>
            <a:picLocks noChangeAspect="1"/>
          </p:cNvPicPr>
          <p:nvPr/>
        </p:nvPicPr>
        <p:blipFill rotWithShape="1">
          <a:blip r:embed="rId4">
            <a:extLst>
              <a:ext uri="{28A0092B-C50C-407E-A947-70E740481C1C}">
                <a14:useLocalDpi xmlns:a14="http://schemas.microsoft.com/office/drawing/2010/main" val="0"/>
              </a:ext>
            </a:extLst>
          </a:blip>
          <a:srcRect t="25162" r="-1" b="45095"/>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3810825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484A-0551-422D-A337-014CD16BCBD3}"/>
              </a:ext>
            </a:extLst>
          </p:cNvPr>
          <p:cNvSpPr>
            <a:spLocks noGrp="1"/>
          </p:cNvSpPr>
          <p:nvPr>
            <p:ph type="title"/>
          </p:nvPr>
        </p:nvSpPr>
        <p:spPr>
          <a:xfrm>
            <a:off x="640080" y="325369"/>
            <a:ext cx="4368602" cy="1956841"/>
          </a:xfrm>
        </p:spPr>
        <p:txBody>
          <a:bodyPr anchor="b">
            <a:normAutofit/>
          </a:bodyPr>
          <a:lstStyle/>
          <a:p>
            <a:r>
              <a:rPr lang="en-US" sz="4200" dirty="0">
                <a:cs typeface="Segoe UI" panose="020B0502040204020203" pitchFamily="34" charset="0"/>
              </a:rPr>
              <a:t>Technology Can Reduce Errors, BUT…</a:t>
            </a:r>
          </a:p>
        </p:txBody>
      </p:sp>
      <p:sp>
        <p:nvSpPr>
          <p:cNvPr id="3" name="Content Placeholder 2">
            <a:extLst>
              <a:ext uri="{FF2B5EF4-FFF2-40B4-BE49-F238E27FC236}">
                <a16:creationId xmlns:a16="http://schemas.microsoft.com/office/drawing/2014/main" id="{906B9C25-7CA0-4E1E-8650-A2F6B9194D0C}"/>
              </a:ext>
            </a:extLst>
          </p:cNvPr>
          <p:cNvSpPr>
            <a:spLocks noGrp="1"/>
          </p:cNvSpPr>
          <p:nvPr>
            <p:ph idx="1"/>
          </p:nvPr>
        </p:nvSpPr>
        <p:spPr>
          <a:xfrm>
            <a:off x="640080" y="2872899"/>
            <a:ext cx="4243589" cy="3320668"/>
          </a:xfrm>
        </p:spPr>
        <p:txBody>
          <a:bodyPr>
            <a:normAutofit lnSpcReduction="10000"/>
          </a:bodyPr>
          <a:lstStyle/>
          <a:p>
            <a:endParaRPr lang="en-US" sz="2000"/>
          </a:p>
          <a:p>
            <a:r>
              <a:rPr lang="en-US" sz="2000"/>
              <a:t>The interface between humans and machines can also lead to errors.</a:t>
            </a:r>
          </a:p>
          <a:p>
            <a:endParaRPr lang="en-US" sz="2000"/>
          </a:p>
          <a:p>
            <a:pPr marL="0" indent="0">
              <a:buNone/>
            </a:pPr>
            <a:endParaRPr lang="en-US" sz="2000"/>
          </a:p>
          <a:p>
            <a:r>
              <a:rPr lang="en-US" sz="2000"/>
              <a:t>Technology also provides us with new forms of error</a:t>
            </a:r>
          </a:p>
          <a:p>
            <a:pPr marL="0" indent="0">
              <a:buNone/>
            </a:pPr>
            <a:br>
              <a:rPr lang="en-US" sz="2000"/>
            </a:br>
            <a:endParaRPr lang="en-US" sz="2000"/>
          </a:p>
        </p:txBody>
      </p:sp>
      <p:pic>
        <p:nvPicPr>
          <p:cNvPr id="8" name="Picture 7" descr="Background pattern&#10;&#10;Description automatically generated">
            <a:extLst>
              <a:ext uri="{FF2B5EF4-FFF2-40B4-BE49-F238E27FC236}">
                <a16:creationId xmlns:a16="http://schemas.microsoft.com/office/drawing/2014/main" id="{14C12878-18F6-475D-B997-97A3BE7A9E5D}"/>
              </a:ext>
            </a:extLst>
          </p:cNvPr>
          <p:cNvPicPr>
            <a:picLocks noChangeAspect="1"/>
          </p:cNvPicPr>
          <p:nvPr/>
        </p:nvPicPr>
        <p:blipFill rotWithShape="1">
          <a:blip r:embed="rId3">
            <a:extLst>
              <a:ext uri="{28A0092B-C50C-407E-A947-70E740481C1C}">
                <a14:useLocalDpi xmlns:a14="http://schemas.microsoft.com/office/drawing/2010/main" val="0"/>
              </a:ext>
            </a:extLst>
          </a:blip>
          <a:srcRect l="20329" r="1271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491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601F-E306-4808-AB65-F5F38BBC1AFA}"/>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dirty="0"/>
              <a:t>Let’s revisit this</a:t>
            </a:r>
          </a:p>
        </p:txBody>
      </p:sp>
      <p:pic>
        <p:nvPicPr>
          <p:cNvPr id="1026" name="Picture 2" descr="See the source image">
            <a:extLst>
              <a:ext uri="{FF2B5EF4-FFF2-40B4-BE49-F238E27FC236}">
                <a16:creationId xmlns:a16="http://schemas.microsoft.com/office/drawing/2014/main" id="{96592703-A3D6-45AF-B843-798373A60CC6}"/>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4369" r="15885"/>
          <a:stretch/>
        </p:blipFill>
        <p:spPr bwMode="auto">
          <a:xfrm>
            <a:off x="434064" y="2619784"/>
            <a:ext cx="3475273" cy="3600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B00D14E7-6263-4919-928E-9EA5BF1C54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77" r="20918" b="3"/>
          <a:stretch/>
        </p:blipFill>
        <p:spPr bwMode="auto">
          <a:xfrm>
            <a:off x="4358336" y="2619784"/>
            <a:ext cx="3475327" cy="36000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3B49075F-64B8-4DDF-9981-C5FFD80696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850" r="14849"/>
          <a:stretch/>
        </p:blipFill>
        <p:spPr bwMode="auto">
          <a:xfrm>
            <a:off x="8282648" y="2619784"/>
            <a:ext cx="3475303" cy="360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215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8C78FB6-4CBA-057A-2CAC-49B7EB8EF5F2}"/>
              </a:ext>
            </a:extLst>
          </p:cNvPr>
          <p:cNvSpPr>
            <a:spLocks noGrp="1"/>
          </p:cNvSpPr>
          <p:nvPr>
            <p:ph type="pic" sz="quarter" idx="10"/>
          </p:nvPr>
        </p:nvSpPr>
        <p:spPr/>
      </p:sp>
      <p:sp>
        <p:nvSpPr>
          <p:cNvPr id="3" name="Title 2">
            <a:extLst>
              <a:ext uri="{FF2B5EF4-FFF2-40B4-BE49-F238E27FC236}">
                <a16:creationId xmlns:a16="http://schemas.microsoft.com/office/drawing/2014/main" id="{4256E2F7-9203-DADF-01D7-3D67DAB855D0}"/>
              </a:ext>
            </a:extLst>
          </p:cNvPr>
          <p:cNvSpPr>
            <a:spLocks noGrp="1"/>
          </p:cNvSpPr>
          <p:nvPr>
            <p:ph type="title"/>
          </p:nvPr>
        </p:nvSpPr>
        <p:spPr/>
        <p:txBody>
          <a:bodyPr/>
          <a:lstStyle/>
          <a:p>
            <a:r>
              <a:rPr lang="en-US" dirty="0"/>
              <a:t>ISMP link</a:t>
            </a:r>
          </a:p>
        </p:txBody>
      </p:sp>
      <p:sp>
        <p:nvSpPr>
          <p:cNvPr id="5" name="TextBox 4">
            <a:extLst>
              <a:ext uri="{FF2B5EF4-FFF2-40B4-BE49-F238E27FC236}">
                <a16:creationId xmlns:a16="http://schemas.microsoft.com/office/drawing/2014/main" id="{790D7B20-F16B-6E75-1948-EA710A8E3953}"/>
              </a:ext>
            </a:extLst>
          </p:cNvPr>
          <p:cNvSpPr txBox="1"/>
          <p:nvPr/>
        </p:nvSpPr>
        <p:spPr>
          <a:xfrm>
            <a:off x="3046445" y="3096504"/>
            <a:ext cx="6111550" cy="646331"/>
          </a:xfrm>
          <a:prstGeom prst="rect">
            <a:avLst/>
          </a:prstGeom>
          <a:noFill/>
        </p:spPr>
        <p:txBody>
          <a:bodyPr wrap="square">
            <a:spAutoFit/>
          </a:bodyPr>
          <a:lstStyle/>
          <a:p>
            <a:r>
              <a:rPr lang="en-US" dirty="0">
                <a:hlinkClick r:id="rId2"/>
              </a:rPr>
              <a:t>Resources Related to Neuromuscular Blocker and ADC Errors | Institute For Safe Medication Practices (ismp.org)</a:t>
            </a:r>
            <a:endParaRPr lang="en-US" dirty="0"/>
          </a:p>
        </p:txBody>
      </p:sp>
    </p:spTree>
    <p:extLst>
      <p:ext uri="{BB962C8B-B14F-4D97-AF65-F5344CB8AC3E}">
        <p14:creationId xmlns:p14="http://schemas.microsoft.com/office/powerpoint/2010/main" val="2711384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9D15-CD56-A0AC-3FA7-4788CD23328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Group Discussion</a:t>
            </a:r>
          </a:p>
        </p:txBody>
      </p:sp>
      <p:sp>
        <p:nvSpPr>
          <p:cNvPr id="3" name="Content Placeholder 2">
            <a:extLst>
              <a:ext uri="{FF2B5EF4-FFF2-40B4-BE49-F238E27FC236}">
                <a16:creationId xmlns:a16="http://schemas.microsoft.com/office/drawing/2014/main" id="{AFA53DF3-5E5D-D5F9-D2FD-8F61A122E57F}"/>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dirty="0"/>
              <a:t>How are you measuring psychological safety and reporting of adverse events?</a:t>
            </a:r>
            <a:endParaRPr lang="en-US" sz="2400"/>
          </a:p>
        </p:txBody>
      </p:sp>
      <p:pic>
        <p:nvPicPr>
          <p:cNvPr id="20" name="Picture 19" descr="Close up image of hands applauding">
            <a:extLst>
              <a:ext uri="{FF2B5EF4-FFF2-40B4-BE49-F238E27FC236}">
                <a16:creationId xmlns:a16="http://schemas.microsoft.com/office/drawing/2014/main" id="{43714052-379B-CC08-DE6D-295ACCFD1C21}"/>
              </a:ext>
            </a:extLst>
          </p:cNvPr>
          <p:cNvPicPr>
            <a:picLocks noChangeAspect="1"/>
          </p:cNvPicPr>
          <p:nvPr/>
        </p:nvPicPr>
        <p:blipFill rotWithShape="1">
          <a:blip r:embed="rId2"/>
          <a:srcRect l="23214" r="983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2015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8F2DC-8319-B425-264F-518D2123C672}"/>
              </a:ext>
            </a:extLst>
          </p:cNvPr>
          <p:cNvSpPr>
            <a:spLocks noGrp="1"/>
          </p:cNvSpPr>
          <p:nvPr>
            <p:ph type="title"/>
          </p:nvPr>
        </p:nvSpPr>
        <p:spPr/>
        <p:txBody>
          <a:bodyPr/>
          <a:lstStyle/>
          <a:p>
            <a:r>
              <a:rPr lang="en-US" dirty="0"/>
              <a:t>Family Involvement Menu</a:t>
            </a:r>
          </a:p>
        </p:txBody>
      </p:sp>
      <p:pic>
        <p:nvPicPr>
          <p:cNvPr id="5" name="Content Placeholder 4">
            <a:extLst>
              <a:ext uri="{FF2B5EF4-FFF2-40B4-BE49-F238E27FC236}">
                <a16:creationId xmlns:a16="http://schemas.microsoft.com/office/drawing/2014/main" id="{BB343FEB-96F9-568E-709C-2BCA51A7829B}"/>
              </a:ext>
            </a:extLst>
          </p:cNvPr>
          <p:cNvPicPr>
            <a:picLocks noGrp="1" noChangeAspect="1"/>
          </p:cNvPicPr>
          <p:nvPr>
            <p:ph idx="1"/>
          </p:nvPr>
        </p:nvPicPr>
        <p:blipFill>
          <a:blip r:embed="rId2"/>
          <a:stretch>
            <a:fillRect/>
          </a:stretch>
        </p:blipFill>
        <p:spPr>
          <a:xfrm>
            <a:off x="4152122" y="1351784"/>
            <a:ext cx="3937086" cy="5366257"/>
          </a:xfrm>
        </p:spPr>
      </p:pic>
    </p:spTree>
    <p:extLst>
      <p:ext uri="{BB962C8B-B14F-4D97-AF65-F5344CB8AC3E}">
        <p14:creationId xmlns:p14="http://schemas.microsoft.com/office/powerpoint/2010/main" val="242728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FB5FFA-8A83-4A93-BF98-2DE02494A1BE}"/>
              </a:ext>
            </a:extLst>
          </p:cNvPr>
          <p:cNvSpPr txBox="1"/>
          <p:nvPr/>
        </p:nvSpPr>
        <p:spPr>
          <a:xfrm>
            <a:off x="7464614" y="1783959"/>
            <a:ext cx="4087306" cy="2889114"/>
          </a:xfrm>
          <a:prstGeom prst="rect">
            <a:avLst/>
          </a:prstGeom>
        </p:spPr>
        <p:txBody>
          <a:bodyPr vert="horz" lIns="91440" tIns="45720" rIns="91440" bIns="45720" rtlCol="0" anchor="b">
            <a:normAutofit fontScale="92500"/>
          </a:bodyPr>
          <a:lstStyle/>
          <a:p>
            <a:pPr marL="0" marR="0" lvl="0" indent="0" fontAlgn="auto">
              <a:lnSpc>
                <a:spcPct val="90000"/>
              </a:lnSpc>
              <a:spcBef>
                <a:spcPct val="0"/>
              </a:spcBef>
              <a:spcAft>
                <a:spcPts val="600"/>
              </a:spcAft>
              <a:buClrTx/>
              <a:buSzTx/>
              <a:tabLst/>
              <a:defRPr/>
            </a:pPr>
            <a:r>
              <a:rPr kumimoji="0" lang="en-US" sz="5000" b="1" i="1" u="none" strike="noStrike" cap="none" spc="0" normalizeH="0" baseline="0" noProof="0">
                <a:ln>
                  <a:noFill/>
                </a:ln>
                <a:effectLst/>
                <a:uLnTx/>
                <a:uFillTx/>
                <a:latin typeface="+mj-lt"/>
                <a:ea typeface="+mj-ea"/>
                <a:cs typeface="+mj-cs"/>
              </a:rPr>
              <a:t>Who</a:t>
            </a:r>
            <a:r>
              <a:rPr kumimoji="0" lang="en-US" sz="5000" b="1" i="0" u="none" strike="noStrike" cap="none" spc="0" normalizeH="0" baseline="0" noProof="0">
                <a:ln>
                  <a:noFill/>
                </a:ln>
                <a:effectLst/>
                <a:uLnTx/>
                <a:uFillTx/>
                <a:latin typeface="+mj-lt"/>
                <a:ea typeface="+mj-ea"/>
                <a:cs typeface="+mj-cs"/>
              </a:rPr>
              <a:t> is to blame when a medical error occurs?</a:t>
            </a:r>
          </a:p>
        </p:txBody>
      </p:sp>
      <p:pic>
        <p:nvPicPr>
          <p:cNvPr id="1026" name="Picture 2" descr="See the source image">
            <a:extLst>
              <a:ext uri="{FF2B5EF4-FFF2-40B4-BE49-F238E27FC236}">
                <a16:creationId xmlns:a16="http://schemas.microsoft.com/office/drawing/2014/main" id="{A3EAD82C-4893-412B-8081-3F95673E026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961" r="2" b="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39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618B-8707-240B-F878-314DF60FC775}"/>
              </a:ext>
            </a:extLst>
          </p:cNvPr>
          <p:cNvSpPr>
            <a:spLocks noGrp="1"/>
          </p:cNvSpPr>
          <p:nvPr>
            <p:ph type="title"/>
          </p:nvPr>
        </p:nvSpPr>
        <p:spPr/>
        <p:txBody>
          <a:bodyPr/>
          <a:lstStyle/>
          <a:p>
            <a:r>
              <a:rPr lang="en-US" dirty="0"/>
              <a:t>Improving Care Transitions</a:t>
            </a:r>
          </a:p>
        </p:txBody>
      </p:sp>
      <p:pic>
        <p:nvPicPr>
          <p:cNvPr id="5" name="Content Placeholder 4">
            <a:extLst>
              <a:ext uri="{FF2B5EF4-FFF2-40B4-BE49-F238E27FC236}">
                <a16:creationId xmlns:a16="http://schemas.microsoft.com/office/drawing/2014/main" id="{E46574F5-434E-4D65-0D15-B60B1E5F07A1}"/>
              </a:ext>
            </a:extLst>
          </p:cNvPr>
          <p:cNvPicPr>
            <a:picLocks noGrp="1" noChangeAspect="1"/>
          </p:cNvPicPr>
          <p:nvPr>
            <p:ph idx="1"/>
          </p:nvPr>
        </p:nvPicPr>
        <p:blipFill>
          <a:blip r:embed="rId2"/>
          <a:stretch>
            <a:fillRect/>
          </a:stretch>
        </p:blipFill>
        <p:spPr>
          <a:xfrm>
            <a:off x="2681944" y="2218059"/>
            <a:ext cx="6828112" cy="3566469"/>
          </a:xfrm>
        </p:spPr>
      </p:pic>
    </p:spTree>
    <p:extLst>
      <p:ext uri="{BB962C8B-B14F-4D97-AF65-F5344CB8AC3E}">
        <p14:creationId xmlns:p14="http://schemas.microsoft.com/office/powerpoint/2010/main" val="136862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5E397-A3A8-5B3A-D57C-CA9D9A3302B1}"/>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3500" kern="1200" dirty="0">
                <a:solidFill>
                  <a:schemeClr val="tx1"/>
                </a:solidFill>
                <a:latin typeface="+mj-lt"/>
                <a:ea typeface="+mj-ea"/>
                <a:cs typeface="+mj-cs"/>
              </a:rPr>
              <a:t>Other Approaches?</a:t>
            </a:r>
          </a:p>
        </p:txBody>
      </p:sp>
      <p:pic>
        <p:nvPicPr>
          <p:cNvPr id="5" name="Picture 4" descr="Wood human figure">
            <a:extLst>
              <a:ext uri="{FF2B5EF4-FFF2-40B4-BE49-F238E27FC236}">
                <a16:creationId xmlns:a16="http://schemas.microsoft.com/office/drawing/2014/main" id="{78B00C34-721C-AE98-287D-982DF32E6DCE}"/>
              </a:ext>
            </a:extLst>
          </p:cNvPr>
          <p:cNvPicPr>
            <a:picLocks noChangeAspect="1"/>
          </p:cNvPicPr>
          <p:nvPr/>
        </p:nvPicPr>
        <p:blipFill rotWithShape="1">
          <a:blip r:embed="rId2"/>
          <a:srcRect b="15730"/>
          <a:stretch/>
        </p:blipFill>
        <p:spPr>
          <a:xfrm>
            <a:off x="4916251" y="1563928"/>
            <a:ext cx="6631341" cy="3730143"/>
          </a:xfrm>
          <a:prstGeom prst="rect">
            <a:avLst/>
          </a:prstGeom>
        </p:spPr>
      </p:pic>
    </p:spTree>
    <p:extLst>
      <p:ext uri="{BB962C8B-B14F-4D97-AF65-F5344CB8AC3E}">
        <p14:creationId xmlns:p14="http://schemas.microsoft.com/office/powerpoint/2010/main" val="219454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graphicFrame>
        <p:nvGraphicFramePr>
          <p:cNvPr id="3" name="Table 2"/>
          <p:cNvGraphicFramePr>
            <a:graphicFrameLocks noGrp="1"/>
          </p:cNvGraphicFramePr>
          <p:nvPr>
            <p:extLst>
              <p:ext uri="{D42A27DB-BD31-4B8C-83A1-F6EECF244321}">
                <p14:modId xmlns:p14="http://schemas.microsoft.com/office/powerpoint/2010/main" val="1845288969"/>
              </p:ext>
            </p:extLst>
          </p:nvPr>
        </p:nvGraphicFramePr>
        <p:xfrm>
          <a:off x="545302" y="1219182"/>
          <a:ext cx="10515600" cy="1889760"/>
        </p:xfrm>
        <a:graphic>
          <a:graphicData uri="http://schemas.openxmlformats.org/drawingml/2006/table">
            <a:tbl>
              <a:tblPr firstRow="1" bandRow="1">
                <a:tableStyleId>{5C22544A-7EE6-4342-B048-85BDC9FD1C3A}</a:tableStyleId>
              </a:tblPr>
              <a:tblGrid>
                <a:gridCol w="1498541">
                  <a:extLst>
                    <a:ext uri="{9D8B030D-6E8A-4147-A177-3AD203B41FA5}">
                      <a16:colId xmlns:a16="http://schemas.microsoft.com/office/drawing/2014/main" val="1103382170"/>
                    </a:ext>
                  </a:extLst>
                </a:gridCol>
                <a:gridCol w="9017059">
                  <a:extLst>
                    <a:ext uri="{9D8B030D-6E8A-4147-A177-3AD203B41FA5}">
                      <a16:colId xmlns:a16="http://schemas.microsoft.com/office/drawing/2014/main" val="1183325237"/>
                    </a:ext>
                  </a:extLst>
                </a:gridCol>
              </a:tblGrid>
              <a:tr h="370840">
                <a:tc>
                  <a:txBody>
                    <a:bodyPr/>
                    <a:lstStyle/>
                    <a:p>
                      <a:r>
                        <a:rPr lang="en-US" sz="2000" dirty="0"/>
                        <a:t>Date</a:t>
                      </a:r>
                    </a:p>
                  </a:txBody>
                  <a:tcPr/>
                </a:tc>
                <a:tc>
                  <a:txBody>
                    <a:bodyPr/>
                    <a:lstStyle/>
                    <a:p>
                      <a:endParaRPr lang="en-US" sz="2000" dirty="0"/>
                    </a:p>
                  </a:txBody>
                  <a:tcPr/>
                </a:tc>
                <a:extLst>
                  <a:ext uri="{0D108BD9-81ED-4DB2-BD59-A6C34878D82A}">
                    <a16:rowId xmlns:a16="http://schemas.microsoft.com/office/drawing/2014/main" val="1514532932"/>
                  </a:ext>
                </a:extLst>
              </a:tr>
              <a:tr h="370840">
                <a:tc>
                  <a:txBody>
                    <a:bodyPr/>
                    <a:lstStyle/>
                    <a:p>
                      <a:r>
                        <a:rPr lang="en-US" sz="2000" dirty="0"/>
                        <a:t>July 27</a:t>
                      </a:r>
                    </a:p>
                  </a:txBody>
                  <a:tcPr/>
                </a:tc>
                <a:tc>
                  <a:txBody>
                    <a:bodyPr/>
                    <a:lstStyle/>
                    <a:p>
                      <a:r>
                        <a:rPr lang="en-US" sz="2000" dirty="0"/>
                        <a:t>Project Office Hours: Come to talk through your project or receive coaching on completion of Poster Slides</a:t>
                      </a:r>
                    </a:p>
                  </a:txBody>
                  <a:tcPr/>
                </a:tc>
                <a:extLst>
                  <a:ext uri="{0D108BD9-81ED-4DB2-BD59-A6C34878D82A}">
                    <a16:rowId xmlns:a16="http://schemas.microsoft.com/office/drawing/2014/main" val="3177805787"/>
                  </a:ext>
                </a:extLst>
              </a:tr>
              <a:tr h="370840">
                <a:tc>
                  <a:txBody>
                    <a:bodyPr/>
                    <a:lstStyle/>
                    <a:p>
                      <a:r>
                        <a:rPr lang="en-US" sz="2000" b="1" dirty="0"/>
                        <a:t>August 1</a:t>
                      </a:r>
                    </a:p>
                  </a:txBody>
                  <a:tcPr/>
                </a:tc>
                <a:tc>
                  <a:txBody>
                    <a:bodyPr/>
                    <a:lstStyle/>
                    <a:p>
                      <a:r>
                        <a:rPr lang="en-US" sz="2000" dirty="0"/>
                        <a:t>Send completed </a:t>
                      </a:r>
                      <a:r>
                        <a:rPr lang="en-US" sz="2000" b="1" dirty="0"/>
                        <a:t>Poster Slides </a:t>
                      </a:r>
                      <a:r>
                        <a:rPr lang="en-US" sz="2000" dirty="0"/>
                        <a:t>to Jen.  Hospitals to present on 8/3.</a:t>
                      </a:r>
                    </a:p>
                  </a:txBody>
                  <a:tcPr/>
                </a:tc>
                <a:extLst>
                  <a:ext uri="{0D108BD9-81ED-4DB2-BD59-A6C34878D82A}">
                    <a16:rowId xmlns:a16="http://schemas.microsoft.com/office/drawing/2014/main" val="3026173629"/>
                  </a:ext>
                </a:extLst>
              </a:tr>
              <a:tr h="370840">
                <a:tc>
                  <a:txBody>
                    <a:bodyPr/>
                    <a:lstStyle/>
                    <a:p>
                      <a:r>
                        <a:rPr lang="en-US" sz="2000" dirty="0"/>
                        <a:t>August 3</a:t>
                      </a:r>
                    </a:p>
                  </a:txBody>
                  <a:tcPr/>
                </a:tc>
                <a:tc>
                  <a:txBody>
                    <a:bodyPr/>
                    <a:lstStyle/>
                    <a:p>
                      <a:r>
                        <a:rPr lang="en-US" sz="2000" dirty="0"/>
                        <a:t>Celebration &amp; Sharing: Present on Poster Slides</a:t>
                      </a:r>
                    </a:p>
                  </a:txBody>
                  <a:tcPr/>
                </a:tc>
                <a:extLst>
                  <a:ext uri="{0D108BD9-81ED-4DB2-BD59-A6C34878D82A}">
                    <a16:rowId xmlns:a16="http://schemas.microsoft.com/office/drawing/2014/main" val="3715985211"/>
                  </a:ext>
                </a:extLst>
              </a:tr>
            </a:tbl>
          </a:graphicData>
        </a:graphic>
      </p:graphicFrame>
      <p:sp>
        <p:nvSpPr>
          <p:cNvPr id="4" name="Title 1">
            <a:extLst>
              <a:ext uri="{FF2B5EF4-FFF2-40B4-BE49-F238E27FC236}">
                <a16:creationId xmlns:a16="http://schemas.microsoft.com/office/drawing/2014/main" id="{4901AB25-6FDB-4FF0-A4CF-603565187D18}"/>
              </a:ext>
            </a:extLst>
          </p:cNvPr>
          <p:cNvSpPr txBox="1">
            <a:spLocks/>
          </p:cNvSpPr>
          <p:nvPr/>
        </p:nvSpPr>
        <p:spPr>
          <a:xfrm>
            <a:off x="381000" y="4108183"/>
            <a:ext cx="2550736" cy="763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t>Contact</a:t>
            </a:r>
          </a:p>
        </p:txBody>
      </p:sp>
      <p:graphicFrame>
        <p:nvGraphicFramePr>
          <p:cNvPr id="5" name="Table 4">
            <a:extLst>
              <a:ext uri="{FF2B5EF4-FFF2-40B4-BE49-F238E27FC236}">
                <a16:creationId xmlns:a16="http://schemas.microsoft.com/office/drawing/2014/main" id="{F97AAB4F-F990-4132-9489-16F90D5CA081}"/>
              </a:ext>
            </a:extLst>
          </p:cNvPr>
          <p:cNvGraphicFramePr>
            <a:graphicFrameLocks noGrp="1"/>
          </p:cNvGraphicFramePr>
          <p:nvPr>
            <p:extLst>
              <p:ext uri="{D42A27DB-BD31-4B8C-83A1-F6EECF244321}">
                <p14:modId xmlns:p14="http://schemas.microsoft.com/office/powerpoint/2010/main" val="1808688645"/>
              </p:ext>
            </p:extLst>
          </p:nvPr>
        </p:nvGraphicFramePr>
        <p:xfrm>
          <a:off x="3187964" y="4226027"/>
          <a:ext cx="8232154" cy="1923888"/>
        </p:xfrm>
        <a:graphic>
          <a:graphicData uri="http://schemas.openxmlformats.org/drawingml/2006/table">
            <a:tbl>
              <a:tblPr firstRow="1" bandRow="1">
                <a:tableStyleId>{5C22544A-7EE6-4342-B048-85BDC9FD1C3A}</a:tableStyleId>
              </a:tblPr>
              <a:tblGrid>
                <a:gridCol w="4301178">
                  <a:extLst>
                    <a:ext uri="{9D8B030D-6E8A-4147-A177-3AD203B41FA5}">
                      <a16:colId xmlns:a16="http://schemas.microsoft.com/office/drawing/2014/main" val="3685421484"/>
                    </a:ext>
                  </a:extLst>
                </a:gridCol>
                <a:gridCol w="3930976">
                  <a:extLst>
                    <a:ext uri="{9D8B030D-6E8A-4147-A177-3AD203B41FA5}">
                      <a16:colId xmlns:a16="http://schemas.microsoft.com/office/drawing/2014/main" val="1501038106"/>
                    </a:ext>
                  </a:extLst>
                </a:gridCol>
              </a:tblGrid>
              <a:tr h="473031">
                <a:tc>
                  <a:txBody>
                    <a:bodyPr/>
                    <a:lstStyle/>
                    <a:p>
                      <a:r>
                        <a:rPr lang="en-US" sz="2000" dirty="0"/>
                        <a:t>Jennifer Wagner, CPHQ</a:t>
                      </a:r>
                    </a:p>
                  </a:txBody>
                  <a:tcPr marL="45714" marR="45714" marT="22857" marB="22857"/>
                </a:tc>
                <a:tc>
                  <a:txBody>
                    <a:bodyPr/>
                    <a:lstStyle/>
                    <a:p>
                      <a:r>
                        <a:rPr lang="en-US" sz="2000" dirty="0"/>
                        <a:t>Barb DeBaun,</a:t>
                      </a:r>
                      <a:r>
                        <a:rPr lang="en-US" sz="2000" baseline="0" dirty="0"/>
                        <a:t> MSN, RN, CIC</a:t>
                      </a:r>
                      <a:endParaRPr lang="en-US" sz="2000" dirty="0"/>
                    </a:p>
                  </a:txBody>
                  <a:tcPr marL="45714" marR="45714" marT="22857" marB="22857"/>
                </a:tc>
                <a:extLst>
                  <a:ext uri="{0D108BD9-81ED-4DB2-BD59-A6C34878D82A}">
                    <a16:rowId xmlns:a16="http://schemas.microsoft.com/office/drawing/2014/main" val="431996230"/>
                  </a:ext>
                </a:extLst>
              </a:tr>
              <a:tr h="473031">
                <a:tc>
                  <a:txBody>
                    <a:bodyPr/>
                    <a:lstStyle/>
                    <a:p>
                      <a:r>
                        <a:rPr lang="en-US" sz="2000" dirty="0"/>
                        <a:t>MT</a:t>
                      </a:r>
                      <a:r>
                        <a:rPr lang="en-US" sz="2000" baseline="0" dirty="0"/>
                        <a:t> Flex &amp; HQIC Programs</a:t>
                      </a:r>
                      <a:endParaRPr lang="en-US" sz="2000" dirty="0"/>
                    </a:p>
                  </a:txBody>
                  <a:tcPr marL="45714" marR="45714" marT="22857" marB="22857"/>
                </a:tc>
                <a:tc>
                  <a:txBody>
                    <a:bodyPr/>
                    <a:lstStyle/>
                    <a:p>
                      <a:r>
                        <a:rPr lang="en-US" sz="2000" dirty="0"/>
                        <a:t>Cynosure Health</a:t>
                      </a:r>
                    </a:p>
                  </a:txBody>
                  <a:tcPr marL="45714" marR="45714" marT="22857" marB="22857"/>
                </a:tc>
                <a:extLst>
                  <a:ext uri="{0D108BD9-81ED-4DB2-BD59-A6C34878D82A}">
                    <a16:rowId xmlns:a16="http://schemas.microsoft.com/office/drawing/2014/main" val="435100542"/>
                  </a:ext>
                </a:extLst>
              </a:tr>
              <a:tr h="504795">
                <a:tc>
                  <a:txBody>
                    <a:bodyPr/>
                    <a:lstStyle/>
                    <a:p>
                      <a:r>
                        <a:rPr lang="en-US" sz="2000" dirty="0"/>
                        <a:t>jennifer.wagner@mtha.org</a:t>
                      </a:r>
                    </a:p>
                  </a:txBody>
                  <a:tcPr marL="45714" marR="45714" marT="22857" marB="22857"/>
                </a:tc>
                <a:tc>
                  <a:txBody>
                    <a:bodyPr/>
                    <a:lstStyle/>
                    <a:p>
                      <a:r>
                        <a:rPr lang="en-US" sz="2000" kern="1200" dirty="0">
                          <a:solidFill>
                            <a:schemeClr val="dk1"/>
                          </a:solidFill>
                          <a:latin typeface="+mn-lt"/>
                          <a:ea typeface="+mn-ea"/>
                          <a:cs typeface="+mn-cs"/>
                        </a:rPr>
                        <a:t>bdebaun@cynosurehealth.org</a:t>
                      </a:r>
                    </a:p>
                  </a:txBody>
                  <a:tcPr marL="45714" marR="45714" marT="22857" marB="22857"/>
                </a:tc>
                <a:extLst>
                  <a:ext uri="{0D108BD9-81ED-4DB2-BD59-A6C34878D82A}">
                    <a16:rowId xmlns:a16="http://schemas.microsoft.com/office/drawing/2014/main" val="3227767671"/>
                  </a:ext>
                </a:extLst>
              </a:tr>
              <a:tr h="473031">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2000" kern="1200" dirty="0">
                          <a:solidFill>
                            <a:srgbClr val="01426A"/>
                          </a:solidFill>
                          <a:latin typeface="+mn-lt"/>
                          <a:ea typeface="+mn-ea"/>
                          <a:cs typeface="+mn-cs"/>
                        </a:rPr>
                        <a:t>Project Website</a:t>
                      </a:r>
                      <a:endParaRPr lang="en-US" sz="2800" dirty="0">
                        <a:solidFill>
                          <a:srgbClr val="01426A"/>
                        </a:solidFill>
                        <a:latin typeface="+mn-lt"/>
                      </a:endParaRPr>
                    </a:p>
                  </a:txBody>
                  <a:tcPr marL="45714" marR="45714" marT="22857" marB="22857"/>
                </a:tc>
                <a:tc>
                  <a:txBody>
                    <a:bodyPr/>
                    <a:lstStyle/>
                    <a:p>
                      <a:r>
                        <a:rPr lang="en-US" sz="1600" dirty="0">
                          <a:hlinkClick r:id="rId2"/>
                        </a:rPr>
                        <a:t>https://mtpin.org/qiroots/</a:t>
                      </a:r>
                      <a:endParaRPr lang="en-US" sz="1600" dirty="0"/>
                    </a:p>
                  </a:txBody>
                  <a:tcPr marL="45714" marR="45714" marT="22857" marB="22857"/>
                </a:tc>
                <a:extLst>
                  <a:ext uri="{0D108BD9-81ED-4DB2-BD59-A6C34878D82A}">
                    <a16:rowId xmlns:a16="http://schemas.microsoft.com/office/drawing/2014/main" val="4189804564"/>
                  </a:ext>
                </a:extLst>
              </a:tr>
            </a:tbl>
          </a:graphicData>
        </a:graphic>
      </p:graphicFrame>
    </p:spTree>
    <p:extLst>
      <p:ext uri="{BB962C8B-B14F-4D97-AF65-F5344CB8AC3E}">
        <p14:creationId xmlns:p14="http://schemas.microsoft.com/office/powerpoint/2010/main" val="463651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p:cNvSpPr>
            <a:spLocks noChangeArrowheads="1"/>
          </p:cNvSpPr>
          <p:nvPr/>
        </p:nvSpPr>
        <p:spPr bwMode="auto">
          <a:xfrm>
            <a:off x="1923143" y="2810302"/>
            <a:ext cx="8345714" cy="830997"/>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5400" i="1" dirty="0">
                <a:solidFill>
                  <a:schemeClr val="bg2"/>
                </a:solidFill>
                <a:latin typeface="+mj-lt"/>
              </a:rPr>
              <a:t>Thank You For Your Time</a:t>
            </a:r>
            <a:endParaRPr kumimoji="0" lang="en-US" altLang="en-US" sz="5400" b="0" i="1" u="none" strike="noStrike" cap="none" normalizeH="0" baseline="0" dirty="0">
              <a:ln>
                <a:noFill/>
              </a:ln>
              <a:solidFill>
                <a:schemeClr val="bg2"/>
              </a:solidFill>
              <a:effectLst/>
              <a:latin typeface="+mj-lt"/>
            </a:endParaRPr>
          </a:p>
        </p:txBody>
      </p:sp>
      <p:sp>
        <p:nvSpPr>
          <p:cNvPr id="4" name="Rectangle 15"/>
          <p:cNvSpPr>
            <a:spLocks noChangeArrowheads="1"/>
          </p:cNvSpPr>
          <p:nvPr/>
        </p:nvSpPr>
        <p:spPr bwMode="auto">
          <a:xfrm>
            <a:off x="1923142" y="4101471"/>
            <a:ext cx="8768303" cy="430887"/>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i="1" dirty="0">
                <a:solidFill>
                  <a:schemeClr val="bg2"/>
                </a:solidFill>
                <a:latin typeface="+mj-lt"/>
              </a:rPr>
              <a:t>See </a:t>
            </a:r>
            <a:r>
              <a:rPr lang="en-US" altLang="en-US" sz="2800" i="1">
                <a:solidFill>
                  <a:schemeClr val="bg2"/>
                </a:solidFill>
                <a:latin typeface="+mj-lt"/>
              </a:rPr>
              <a:t>you soon…</a:t>
            </a:r>
            <a:endParaRPr kumimoji="0" lang="en-US" altLang="en-US" sz="2800" b="0" i="1" u="none" strike="noStrike" cap="none" normalizeH="0" baseline="0" dirty="0">
              <a:ln>
                <a:noFill/>
              </a:ln>
              <a:solidFill>
                <a:schemeClr val="bg2"/>
              </a:solidFill>
              <a:effectLst/>
              <a:latin typeface="+mj-lt"/>
            </a:endParaRPr>
          </a:p>
        </p:txBody>
      </p:sp>
    </p:spTree>
    <p:extLst>
      <p:ext uri="{BB962C8B-B14F-4D97-AF65-F5344CB8AC3E}">
        <p14:creationId xmlns:p14="http://schemas.microsoft.com/office/powerpoint/2010/main" val="313388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ful boardgame">
            <a:extLst>
              <a:ext uri="{FF2B5EF4-FFF2-40B4-BE49-F238E27FC236}">
                <a16:creationId xmlns:a16="http://schemas.microsoft.com/office/drawing/2014/main" id="{75630A41-0168-4F40-99EE-64146053BFF7}"/>
              </a:ext>
            </a:extLst>
          </p:cNvPr>
          <p:cNvPicPr>
            <a:picLocks noChangeAspect="1"/>
          </p:cNvPicPr>
          <p:nvPr/>
        </p:nvPicPr>
        <p:blipFill rotWithShape="1">
          <a:blip r:embed="rId2"/>
          <a:srcRect t="229" b="15185"/>
          <a:stretch/>
        </p:blipFill>
        <p:spPr>
          <a:xfrm>
            <a:off x="20" y="10"/>
            <a:ext cx="12191980" cy="6857990"/>
          </a:xfrm>
          <a:prstGeom prst="rect">
            <a:avLst/>
          </a:prstGeom>
        </p:spPr>
      </p:pic>
      <p:sp>
        <p:nvSpPr>
          <p:cNvPr id="2" name="Title 1">
            <a:extLst>
              <a:ext uri="{FF2B5EF4-FFF2-40B4-BE49-F238E27FC236}">
                <a16:creationId xmlns:a16="http://schemas.microsoft.com/office/drawing/2014/main" id="{6253F389-5878-4889-A0CD-E836110FA72F}"/>
              </a:ext>
            </a:extLst>
          </p:cNvPr>
          <p:cNvSpPr>
            <a:spLocks noGrp="1"/>
          </p:cNvSpPr>
          <p:nvPr>
            <p:ph type="title"/>
          </p:nvPr>
        </p:nvSpPr>
        <p:spPr>
          <a:xfrm>
            <a:off x="523875" y="5317240"/>
            <a:ext cx="11210925" cy="744836"/>
          </a:xfrm>
          <a:solidFill>
            <a:schemeClr val="bg1"/>
          </a:solidFill>
        </p:spPr>
        <p:txBody>
          <a:bodyPr vert="horz" lIns="91440" tIns="45720" rIns="91440" bIns="45720" rtlCol="0" anchor="ctr">
            <a:normAutofit/>
          </a:bodyPr>
          <a:lstStyle/>
          <a:p>
            <a:pPr algn="ctr"/>
            <a:r>
              <a:rPr lang="en-US" sz="3600" dirty="0">
                <a:solidFill>
                  <a:schemeClr val="tx1">
                    <a:lumMod val="85000"/>
                    <a:lumOff val="15000"/>
                  </a:schemeClr>
                </a:solidFill>
              </a:rPr>
              <a:t>Avoid the ‘name blame and shame game’</a:t>
            </a:r>
          </a:p>
        </p:txBody>
      </p:sp>
    </p:spTree>
    <p:extLst>
      <p:ext uri="{BB962C8B-B14F-4D97-AF65-F5344CB8AC3E}">
        <p14:creationId xmlns:p14="http://schemas.microsoft.com/office/powerpoint/2010/main" val="39250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C1D755-C0B8-496C-BF55-0AACC0974AAD}"/>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6600" b="1" kern="1200">
                <a:solidFill>
                  <a:schemeClr val="tx1"/>
                </a:solidFill>
                <a:latin typeface="+mj-lt"/>
                <a:ea typeface="+mj-ea"/>
                <a:cs typeface="+mj-cs"/>
              </a:rPr>
              <a:t>From Error to Harm</a:t>
            </a:r>
          </a:p>
        </p:txBody>
      </p:sp>
      <p:pic>
        <p:nvPicPr>
          <p:cNvPr id="11" name="Content Placeholder 4" descr="Unknown.jpeg">
            <a:extLst>
              <a:ext uri="{FF2B5EF4-FFF2-40B4-BE49-F238E27FC236}">
                <a16:creationId xmlns:a16="http://schemas.microsoft.com/office/drawing/2014/main" id="{9C2B3F87-4405-4987-B827-2FEB15268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180" y="591670"/>
            <a:ext cx="5247044" cy="2742004"/>
          </a:xfrm>
          <a:prstGeom prst="rect">
            <a:avLst/>
          </a:prstGeom>
        </p:spPr>
      </p:pic>
    </p:spTree>
    <p:extLst>
      <p:ext uri="{BB962C8B-B14F-4D97-AF65-F5344CB8AC3E}">
        <p14:creationId xmlns:p14="http://schemas.microsoft.com/office/powerpoint/2010/main" val="327041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065967-1519-4B3C-96F9-9968115A24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0419" y="267142"/>
            <a:ext cx="8586642" cy="6064013"/>
          </a:xfrm>
        </p:spPr>
      </p:pic>
    </p:spTree>
    <p:extLst>
      <p:ext uri="{BB962C8B-B14F-4D97-AF65-F5344CB8AC3E}">
        <p14:creationId xmlns:p14="http://schemas.microsoft.com/office/powerpoint/2010/main" val="391121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50AF-D8DA-429A-8744-A76291D8F287}"/>
              </a:ext>
            </a:extLst>
          </p:cNvPr>
          <p:cNvSpPr>
            <a:spLocks noGrp="1"/>
          </p:cNvSpPr>
          <p:nvPr>
            <p:ph type="title"/>
          </p:nvPr>
        </p:nvSpPr>
        <p:spPr>
          <a:xfrm>
            <a:off x="572493" y="238539"/>
            <a:ext cx="11018520" cy="1434415"/>
          </a:xfrm>
        </p:spPr>
        <p:txBody>
          <a:bodyPr anchor="b">
            <a:normAutofit/>
          </a:bodyPr>
          <a:lstStyle/>
          <a:p>
            <a:r>
              <a:rPr lang="en-US" sz="5400">
                <a:latin typeface="Segoe UI" panose="020B0502040204020203" pitchFamily="34" charset="0"/>
                <a:cs typeface="Segoe UI" panose="020B0502040204020203" pitchFamily="34" charset="0"/>
              </a:rPr>
              <a:t>A Closer Look at Error</a:t>
            </a:r>
          </a:p>
        </p:txBody>
      </p:sp>
      <p:sp>
        <p:nvSpPr>
          <p:cNvPr id="3" name="Content Placeholder 2">
            <a:extLst>
              <a:ext uri="{FF2B5EF4-FFF2-40B4-BE49-F238E27FC236}">
                <a16:creationId xmlns:a16="http://schemas.microsoft.com/office/drawing/2014/main" id="{308E0C31-559E-401E-BBD5-01E04600E663}"/>
              </a:ext>
            </a:extLst>
          </p:cNvPr>
          <p:cNvSpPr>
            <a:spLocks noGrp="1"/>
          </p:cNvSpPr>
          <p:nvPr>
            <p:ph idx="1"/>
          </p:nvPr>
        </p:nvSpPr>
        <p:spPr>
          <a:xfrm>
            <a:off x="572493" y="2071316"/>
            <a:ext cx="6713552" cy="4119172"/>
          </a:xfrm>
        </p:spPr>
        <p:txBody>
          <a:bodyPr anchor="t">
            <a:normAutofit/>
          </a:bodyPr>
          <a:lstStyle/>
          <a:p>
            <a:pPr marL="0" indent="0">
              <a:buNone/>
            </a:pPr>
            <a:r>
              <a:rPr lang="en-US" sz="1700">
                <a:latin typeface="Segoe UI" panose="020B0502040204020203" pitchFamily="34" charset="0"/>
                <a:cs typeface="Segoe UI" panose="020B0502040204020203" pitchFamily="34" charset="0"/>
              </a:rPr>
              <a:t>Unsafe acts are categorized as either </a:t>
            </a:r>
            <a:r>
              <a:rPr lang="en-US" sz="1700" i="1">
                <a:latin typeface="Segoe UI" panose="020B0502040204020203" pitchFamily="34" charset="0"/>
                <a:cs typeface="Segoe UI" panose="020B0502040204020203" pitchFamily="34" charset="0"/>
              </a:rPr>
              <a:t>errors</a:t>
            </a:r>
            <a:r>
              <a:rPr lang="en-US" sz="1700">
                <a:latin typeface="Segoe UI" panose="020B0502040204020203" pitchFamily="34" charset="0"/>
                <a:cs typeface="Segoe UI" panose="020B0502040204020203" pitchFamily="34" charset="0"/>
              </a:rPr>
              <a:t> or </a:t>
            </a:r>
            <a:r>
              <a:rPr lang="en-US" sz="1700" i="1">
                <a:latin typeface="Segoe UI" panose="020B0502040204020203" pitchFamily="34" charset="0"/>
                <a:cs typeface="Segoe UI" panose="020B0502040204020203" pitchFamily="34" charset="0"/>
              </a:rPr>
              <a:t>violations</a:t>
            </a:r>
            <a:r>
              <a:rPr lang="en-US" sz="1700">
                <a:latin typeface="Segoe UI" panose="020B0502040204020203" pitchFamily="34" charset="0"/>
                <a:cs typeface="Segoe UI" panose="020B0502040204020203" pitchFamily="34" charset="0"/>
              </a:rPr>
              <a:t>.  </a:t>
            </a:r>
          </a:p>
          <a:p>
            <a:endParaRPr lang="en-US" sz="1700">
              <a:latin typeface="Segoe UI" panose="020B0502040204020203" pitchFamily="34" charset="0"/>
              <a:cs typeface="Segoe UI" panose="020B0502040204020203" pitchFamily="34" charset="0"/>
            </a:endParaRPr>
          </a:p>
          <a:p>
            <a:r>
              <a:rPr lang="en-US" sz="1700">
                <a:latin typeface="Segoe UI" panose="020B0502040204020203" pitchFamily="34" charset="0"/>
                <a:cs typeface="Segoe UI" panose="020B0502040204020203" pitchFamily="34" charset="0"/>
              </a:rPr>
              <a:t>An </a:t>
            </a:r>
            <a:r>
              <a:rPr lang="en-US" sz="1700" b="1">
                <a:latin typeface="Segoe UI" panose="020B0502040204020203" pitchFamily="34" charset="0"/>
                <a:cs typeface="Segoe UI" panose="020B0502040204020203" pitchFamily="34" charset="0"/>
              </a:rPr>
              <a:t>error</a:t>
            </a:r>
            <a:r>
              <a:rPr lang="en-US" sz="1700">
                <a:latin typeface="Segoe UI" panose="020B0502040204020203" pitchFamily="34" charset="0"/>
                <a:cs typeface="Segoe UI" panose="020B0502040204020203" pitchFamily="34" charset="0"/>
              </a:rPr>
              <a:t> is a </a:t>
            </a:r>
            <a:r>
              <a:rPr lang="en-US" sz="1700" i="1">
                <a:latin typeface="Segoe UI" panose="020B0502040204020203" pitchFamily="34" charset="0"/>
                <a:cs typeface="Segoe UI" panose="020B0502040204020203" pitchFamily="34" charset="0"/>
              </a:rPr>
              <a:t>lapse</a:t>
            </a:r>
            <a:r>
              <a:rPr lang="en-US" sz="1700">
                <a:latin typeface="Segoe UI" panose="020B0502040204020203" pitchFamily="34" charset="0"/>
                <a:cs typeface="Segoe UI" panose="020B0502040204020203" pitchFamily="34" charset="0"/>
              </a:rPr>
              <a:t>, </a:t>
            </a:r>
            <a:r>
              <a:rPr lang="en-US" sz="1700" i="1">
                <a:latin typeface="Segoe UI" panose="020B0502040204020203" pitchFamily="34" charset="0"/>
                <a:cs typeface="Segoe UI" panose="020B0502040204020203" pitchFamily="34" charset="0"/>
              </a:rPr>
              <a:t>slip,</a:t>
            </a:r>
            <a:r>
              <a:rPr lang="en-US" sz="1700">
                <a:latin typeface="Segoe UI" panose="020B0502040204020203" pitchFamily="34" charset="0"/>
                <a:cs typeface="Segoe UI" panose="020B0502040204020203" pitchFamily="34" charset="0"/>
              </a:rPr>
              <a:t> or a </a:t>
            </a:r>
            <a:r>
              <a:rPr lang="en-US" sz="1700" i="1">
                <a:latin typeface="Segoe UI" panose="020B0502040204020203" pitchFamily="34" charset="0"/>
                <a:cs typeface="Segoe UI" panose="020B0502040204020203" pitchFamily="34" charset="0"/>
              </a:rPr>
              <a:t>mistake</a:t>
            </a:r>
            <a:r>
              <a:rPr lang="en-US" sz="1700">
                <a:latin typeface="Segoe UI" panose="020B0502040204020203" pitchFamily="34" charset="0"/>
                <a:cs typeface="Segoe UI" panose="020B0502040204020203" pitchFamily="34" charset="0"/>
              </a:rPr>
              <a:t>.  </a:t>
            </a:r>
          </a:p>
          <a:p>
            <a:pPr lvl="1"/>
            <a:r>
              <a:rPr lang="en-US" sz="1700">
                <a:latin typeface="Segoe UI" panose="020B0502040204020203" pitchFamily="34" charset="0"/>
                <a:cs typeface="Segoe UI" panose="020B0502040204020203" pitchFamily="34" charset="0"/>
              </a:rPr>
              <a:t>When an action fails to go as intended, the error is called either a </a:t>
            </a:r>
            <a:r>
              <a:rPr lang="en-US" sz="1700" b="1" i="1">
                <a:latin typeface="Segoe UI" panose="020B0502040204020203" pitchFamily="34" charset="0"/>
                <a:cs typeface="Segoe UI" panose="020B0502040204020203" pitchFamily="34" charset="0"/>
              </a:rPr>
              <a:t>slip</a:t>
            </a:r>
            <a:r>
              <a:rPr lang="en-US" sz="1700">
                <a:latin typeface="Segoe UI" panose="020B0502040204020203" pitchFamily="34" charset="0"/>
                <a:cs typeface="Segoe UI" panose="020B0502040204020203" pitchFamily="34" charset="0"/>
              </a:rPr>
              <a:t> (if it is observable – like pushing the wrong button on a piece of equipment) or a </a:t>
            </a:r>
            <a:r>
              <a:rPr lang="en-US" sz="1700" b="1" i="1">
                <a:latin typeface="Segoe UI" panose="020B0502040204020203" pitchFamily="34" charset="0"/>
                <a:cs typeface="Segoe UI" panose="020B0502040204020203" pitchFamily="34" charset="0"/>
              </a:rPr>
              <a:t>lapse</a:t>
            </a:r>
            <a:r>
              <a:rPr lang="en-US" sz="1700">
                <a:latin typeface="Segoe UI" panose="020B0502040204020203" pitchFamily="34" charset="0"/>
                <a:cs typeface="Segoe UI" panose="020B0502040204020203" pitchFamily="34" charset="0"/>
              </a:rPr>
              <a:t> (if it is unobservable – like forgetting to give a medication). </a:t>
            </a:r>
          </a:p>
          <a:p>
            <a:pPr lvl="1"/>
            <a:endParaRPr lang="en-US" sz="1700">
              <a:latin typeface="Segoe UI" panose="020B0502040204020203" pitchFamily="34" charset="0"/>
              <a:cs typeface="Segoe UI" panose="020B0502040204020203" pitchFamily="34" charset="0"/>
            </a:endParaRPr>
          </a:p>
          <a:p>
            <a:pPr lvl="1"/>
            <a:r>
              <a:rPr lang="en-US" sz="1700">
                <a:latin typeface="Segoe UI" panose="020B0502040204020203" pitchFamily="34" charset="0"/>
                <a:cs typeface="Segoe UI" panose="020B0502040204020203" pitchFamily="34" charset="0"/>
              </a:rPr>
              <a:t>When an action goes as intended but is the wrong one, it is called a </a:t>
            </a:r>
            <a:r>
              <a:rPr lang="en-US" sz="1700" b="1" i="1">
                <a:latin typeface="Segoe UI" panose="020B0502040204020203" pitchFamily="34" charset="0"/>
                <a:cs typeface="Segoe UI" panose="020B0502040204020203" pitchFamily="34" charset="0"/>
              </a:rPr>
              <a:t>mistake</a:t>
            </a:r>
            <a:r>
              <a:rPr lang="en-US" sz="1700">
                <a:latin typeface="Segoe UI" panose="020B0502040204020203" pitchFamily="34" charset="0"/>
                <a:cs typeface="Segoe UI" panose="020B0502040204020203" pitchFamily="34" charset="0"/>
              </a:rPr>
              <a:t> (such as a diagnostic error).  </a:t>
            </a:r>
          </a:p>
          <a:p>
            <a:endParaRPr lang="en-US" sz="1700">
              <a:latin typeface="Segoe UI" panose="020B0502040204020203" pitchFamily="34" charset="0"/>
              <a:cs typeface="Segoe UI" panose="020B0502040204020203" pitchFamily="34" charset="0"/>
            </a:endParaRPr>
          </a:p>
          <a:p>
            <a:pPr marL="0" indent="0">
              <a:buNone/>
            </a:pPr>
            <a:r>
              <a:rPr lang="en-US" sz="1700">
                <a:latin typeface="Segoe UI" panose="020B0502040204020203" pitchFamily="34" charset="0"/>
                <a:cs typeface="Segoe UI" panose="020B0502040204020203" pitchFamily="34" charset="0"/>
              </a:rPr>
              <a:t>A </a:t>
            </a:r>
            <a:r>
              <a:rPr lang="en-US" sz="1700" b="1">
                <a:latin typeface="Segoe UI" panose="020B0502040204020203" pitchFamily="34" charset="0"/>
                <a:cs typeface="Segoe UI" panose="020B0502040204020203" pitchFamily="34" charset="0"/>
              </a:rPr>
              <a:t>violation</a:t>
            </a:r>
            <a:r>
              <a:rPr lang="en-US" sz="1700">
                <a:latin typeface="Segoe UI" panose="020B0502040204020203" pitchFamily="34" charset="0"/>
                <a:cs typeface="Segoe UI" panose="020B0502040204020203" pitchFamily="34" charset="0"/>
              </a:rPr>
              <a:t> is a deliberate deviation from an operating procedure, standard, or rules. </a:t>
            </a:r>
          </a:p>
        </p:txBody>
      </p:sp>
      <p:pic>
        <p:nvPicPr>
          <p:cNvPr id="5" name="Picture 4" descr="Person pressing button">
            <a:extLst>
              <a:ext uri="{FF2B5EF4-FFF2-40B4-BE49-F238E27FC236}">
                <a16:creationId xmlns:a16="http://schemas.microsoft.com/office/drawing/2014/main" id="{42AD5DF3-5423-2832-E9FB-84A58F6BF4EB}"/>
              </a:ext>
            </a:extLst>
          </p:cNvPr>
          <p:cNvPicPr>
            <a:picLocks noChangeAspect="1"/>
          </p:cNvPicPr>
          <p:nvPr/>
        </p:nvPicPr>
        <p:blipFill rotWithShape="1">
          <a:blip r:embed="rId3"/>
          <a:srcRect l="16379" r="19405" b="2"/>
          <a:stretch/>
        </p:blipFill>
        <p:spPr>
          <a:xfrm>
            <a:off x="7675658" y="2093976"/>
            <a:ext cx="3941064" cy="4096512"/>
          </a:xfrm>
          <a:prstGeom prst="rect">
            <a:avLst/>
          </a:prstGeom>
        </p:spPr>
      </p:pic>
    </p:spTree>
    <p:extLst>
      <p:ext uri="{BB962C8B-B14F-4D97-AF65-F5344CB8AC3E}">
        <p14:creationId xmlns:p14="http://schemas.microsoft.com/office/powerpoint/2010/main" val="401301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1F876B6-8E92-4E16-BBA1-9B1687B174B9}"/>
              </a:ext>
            </a:extLst>
          </p:cNvPr>
          <p:cNvSpPr>
            <a:spLocks noGrp="1"/>
          </p:cNvSpPr>
          <p:nvPr>
            <p:ph type="title"/>
          </p:nvPr>
        </p:nvSpPr>
        <p:spPr>
          <a:xfrm>
            <a:off x="635000" y="640823"/>
            <a:ext cx="3418659" cy="5583148"/>
          </a:xfrm>
        </p:spPr>
        <p:txBody>
          <a:bodyPr anchor="ctr">
            <a:normAutofit/>
          </a:bodyPr>
          <a:lstStyle/>
          <a:p>
            <a:pPr>
              <a:defRPr/>
            </a:pPr>
            <a:r>
              <a:rPr lang="en-US" sz="5400"/>
              <a:t>Why do mistakes happen?</a:t>
            </a:r>
          </a:p>
        </p:txBody>
      </p:sp>
      <p:graphicFrame>
        <p:nvGraphicFramePr>
          <p:cNvPr id="4" name="Content Placeholder 3">
            <a:extLst>
              <a:ext uri="{FF2B5EF4-FFF2-40B4-BE49-F238E27FC236}">
                <a16:creationId xmlns:a16="http://schemas.microsoft.com/office/drawing/2014/main" id="{A0150216-E8D8-4092-852B-16FB6813EFBA}"/>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36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FDE5-2637-472B-AE10-1E7CA94820C1}"/>
              </a:ext>
            </a:extLst>
          </p:cNvPr>
          <p:cNvSpPr>
            <a:spLocks noGrp="1"/>
          </p:cNvSpPr>
          <p:nvPr>
            <p:ph type="title"/>
          </p:nvPr>
        </p:nvSpPr>
        <p:spPr>
          <a:xfrm>
            <a:off x="572493" y="238539"/>
            <a:ext cx="11018520" cy="1434415"/>
          </a:xfrm>
        </p:spPr>
        <p:txBody>
          <a:bodyPr anchor="b">
            <a:normAutofit/>
          </a:bodyPr>
          <a:lstStyle/>
          <a:p>
            <a:pPr>
              <a:defRPr/>
            </a:pPr>
            <a:r>
              <a:rPr lang="en-US" sz="5400" dirty="0"/>
              <a:t>From Error to Harm</a:t>
            </a:r>
          </a:p>
        </p:txBody>
      </p:sp>
      <p:sp>
        <p:nvSpPr>
          <p:cNvPr id="20483" name="Content Placeholder 2">
            <a:extLst>
              <a:ext uri="{FF2B5EF4-FFF2-40B4-BE49-F238E27FC236}">
                <a16:creationId xmlns:a16="http://schemas.microsoft.com/office/drawing/2014/main" id="{7C90AA75-5326-4F81-83F5-5CF257EA6FF9}"/>
              </a:ext>
            </a:extLst>
          </p:cNvPr>
          <p:cNvSpPr>
            <a:spLocks noGrp="1"/>
          </p:cNvSpPr>
          <p:nvPr>
            <p:ph idx="1"/>
          </p:nvPr>
        </p:nvSpPr>
        <p:spPr>
          <a:xfrm>
            <a:off x="572493" y="2071316"/>
            <a:ext cx="6713552" cy="4119172"/>
          </a:xfrm>
        </p:spPr>
        <p:txBody>
          <a:bodyPr anchor="t">
            <a:normAutofit/>
          </a:bodyPr>
          <a:lstStyle/>
          <a:p>
            <a:pPr>
              <a:buFont typeface="Arial" charset="0"/>
              <a:buChar char="•"/>
              <a:defRPr/>
            </a:pPr>
            <a:endParaRPr lang="en-US" sz="2200" dirty="0">
              <a:ea typeface="ＭＳ Ｐゴシック" charset="0"/>
            </a:endParaRPr>
          </a:p>
          <a:p>
            <a:pPr>
              <a:buFont typeface="Arial" charset="0"/>
              <a:buChar char="•"/>
              <a:defRPr/>
            </a:pPr>
            <a:r>
              <a:rPr lang="en-US" sz="4400" dirty="0">
                <a:ea typeface="ＭＳ Ｐゴシック" charset="0"/>
              </a:rPr>
              <a:t>Human error</a:t>
            </a:r>
          </a:p>
          <a:p>
            <a:pPr>
              <a:buFont typeface="Arial" charset="0"/>
              <a:buChar char="•"/>
              <a:defRPr/>
            </a:pPr>
            <a:r>
              <a:rPr lang="en-US" sz="4400" dirty="0">
                <a:ea typeface="ＭＳ Ｐゴシック" charset="0"/>
              </a:rPr>
              <a:t>Behavioral choice</a:t>
            </a:r>
          </a:p>
          <a:p>
            <a:pPr lvl="1">
              <a:buFont typeface="Arial" charset="0"/>
              <a:buChar char="–"/>
              <a:defRPr/>
            </a:pPr>
            <a:r>
              <a:rPr lang="en-US" sz="4400" dirty="0">
                <a:ea typeface="ＭＳ Ｐゴシック" charset="0"/>
              </a:rPr>
              <a:t>At risk behavior</a:t>
            </a:r>
          </a:p>
          <a:p>
            <a:pPr lvl="1">
              <a:buFont typeface="Arial" charset="0"/>
              <a:buChar char="–"/>
              <a:defRPr/>
            </a:pPr>
            <a:r>
              <a:rPr lang="en-US" sz="4400" dirty="0">
                <a:ea typeface="ＭＳ Ｐゴシック" charset="0"/>
              </a:rPr>
              <a:t>Reckless behavior	</a:t>
            </a:r>
          </a:p>
          <a:p>
            <a:pPr marL="342900" lvl="1" indent="-342900">
              <a:buFont typeface="Arial" charset="0"/>
              <a:buChar char="•"/>
              <a:defRPr/>
            </a:pPr>
            <a:endParaRPr lang="en-US" sz="2200" dirty="0">
              <a:ea typeface="ＭＳ Ｐゴシック" charset="0"/>
            </a:endParaRPr>
          </a:p>
          <a:p>
            <a:pPr marL="0" lvl="1" indent="0">
              <a:buNone/>
              <a:defRPr/>
            </a:pPr>
            <a:endParaRPr lang="en-US" sz="2200" dirty="0">
              <a:ea typeface="ＭＳ Ｐゴシック" charset="0"/>
            </a:endParaRPr>
          </a:p>
          <a:p>
            <a:pPr marL="457200" lvl="1" indent="0">
              <a:buNone/>
              <a:defRPr/>
            </a:pPr>
            <a:endParaRPr lang="en-US" sz="2200" dirty="0">
              <a:ea typeface="ＭＳ Ｐゴシック" charset="0"/>
            </a:endParaRPr>
          </a:p>
          <a:p>
            <a:pPr>
              <a:buFont typeface="Arial" charset="0"/>
              <a:buChar char="•"/>
              <a:defRPr/>
            </a:pPr>
            <a:endParaRPr lang="en-US" sz="2200" dirty="0">
              <a:ea typeface="ＭＳ Ｐゴシック" charset="0"/>
            </a:endParaRPr>
          </a:p>
        </p:txBody>
      </p:sp>
      <p:pic>
        <p:nvPicPr>
          <p:cNvPr id="139268" name="Picture 2">
            <a:extLst>
              <a:ext uri="{FF2B5EF4-FFF2-40B4-BE49-F238E27FC236}">
                <a16:creationId xmlns:a16="http://schemas.microsoft.com/office/drawing/2014/main" id="{F5C5BCA3-D9CD-4636-84C9-349358900F8E}"/>
              </a:ext>
            </a:extLst>
          </p:cNvPr>
          <p:cNvPicPr>
            <a:picLocks noChangeAspect="1"/>
          </p:cNvPicPr>
          <p:nvPr/>
        </p:nvPicPr>
        <p:blipFill rotWithShape="1">
          <a:blip r:embed="rId2">
            <a:extLst>
              <a:ext uri="{28A0092B-C50C-407E-A947-70E740481C1C}">
                <a14:useLocalDpi xmlns:a14="http://schemas.microsoft.com/office/drawing/2010/main" val="0"/>
              </a:ext>
            </a:extLst>
          </a:blip>
          <a:srcRect l="22106" r="14104"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972495"/>
      </p:ext>
    </p:extLst>
  </p:cSld>
  <p:clrMapOvr>
    <a:masterClrMapping/>
  </p:clrMapOvr>
</p:sld>
</file>

<file path=ppt/theme/theme1.xml><?xml version="1.0" encoding="utf-8"?>
<a:theme xmlns:a="http://schemas.openxmlformats.org/drawingml/2006/main" name="Office Theme">
  <a:themeElements>
    <a:clrScheme name="MHA Colors">
      <a:dk1>
        <a:srgbClr val="01426A"/>
      </a:dk1>
      <a:lt1>
        <a:sysClr val="window" lastClr="FFFFFF"/>
      </a:lt1>
      <a:dk2>
        <a:srgbClr val="63666A"/>
      </a:dk2>
      <a:lt2>
        <a:srgbClr val="FFFFFF"/>
      </a:lt2>
      <a:accent1>
        <a:srgbClr val="4F758B"/>
      </a:accent1>
      <a:accent2>
        <a:srgbClr val="9CAF88"/>
      </a:accent2>
      <a:accent3>
        <a:srgbClr val="ED8B00"/>
      </a:accent3>
      <a:accent4>
        <a:srgbClr val="8DB9CA"/>
      </a:accent4>
      <a:accent5>
        <a:srgbClr val="E35205"/>
      </a:accent5>
      <a:accent6>
        <a:srgbClr val="5C7F71"/>
      </a:accent6>
      <a:hlink>
        <a:srgbClr val="E35205"/>
      </a:hlink>
      <a:folHlink>
        <a:srgbClr val="ED8B00"/>
      </a:folHlink>
    </a:clrScheme>
    <a:fontScheme name="MHA Fonts">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A36DCE8-EBDD-48F7-B06E-1C4954192B6F}">
  <we:reference id="6840ae38-9964-42ce-b92a-060f297338f1" version="1.0.0.1" store="EXCatalog" storeType="EXCatalog"/>
  <we:alternateReferences>
    <we:reference id="WA104381335" version="1.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2348</TotalTime>
  <Words>1910</Words>
  <Application>Microsoft Office PowerPoint</Application>
  <PresentationFormat>Widescreen</PresentationFormat>
  <Paragraphs>186</Paragraphs>
  <Slides>33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Avenir Next LT Pro</vt:lpstr>
      <vt:lpstr>Avenir Next LT Pro Light</vt:lpstr>
      <vt:lpstr>Calibri</vt:lpstr>
      <vt:lpstr>Segoe UI</vt:lpstr>
      <vt:lpstr>Times New Roman</vt:lpstr>
      <vt:lpstr>Office Theme</vt:lpstr>
      <vt:lpstr>PowerPoint Presentation</vt:lpstr>
      <vt:lpstr>Chat Box Roll Call</vt:lpstr>
      <vt:lpstr>PowerPoint Presentation</vt:lpstr>
      <vt:lpstr>Avoid the ‘name blame and shame game’</vt:lpstr>
      <vt:lpstr>From Error to Harm</vt:lpstr>
      <vt:lpstr>PowerPoint Presentation</vt:lpstr>
      <vt:lpstr>A Closer Look at Error</vt:lpstr>
      <vt:lpstr>Why do mistakes happen?</vt:lpstr>
      <vt:lpstr>From Error to Harm</vt:lpstr>
      <vt:lpstr>Human Error</vt:lpstr>
      <vt:lpstr>Behavioral Choice</vt:lpstr>
      <vt:lpstr>At-Risk Behavior</vt:lpstr>
      <vt:lpstr>Reckless Behavior</vt:lpstr>
      <vt:lpstr>Defining the Problem</vt:lpstr>
      <vt:lpstr>PowerPoint Presentation</vt:lpstr>
      <vt:lpstr>Latent Conditions and Active Failures</vt:lpstr>
      <vt:lpstr>Key Concept</vt:lpstr>
      <vt:lpstr>PowerPoint Presentation</vt:lpstr>
      <vt:lpstr>Key Concept</vt:lpstr>
      <vt:lpstr>Checklists to Reduce the Potential for Accidental Harm</vt:lpstr>
      <vt:lpstr>Constraints, Forcing Functions and Redundancies</vt:lpstr>
      <vt:lpstr>Constraints, Forcing Functions and Redundancies</vt:lpstr>
      <vt:lpstr>A forcing function does not have to involve device design</vt:lpstr>
      <vt:lpstr>Constraints, Forcing Functions and Redundancies</vt:lpstr>
      <vt:lpstr>Technology Can Reduce Errors, BUT…</vt:lpstr>
      <vt:lpstr>Let’s revisit this</vt:lpstr>
      <vt:lpstr>ISMP link</vt:lpstr>
      <vt:lpstr>Group Discussion</vt:lpstr>
      <vt:lpstr>Family Involvement Menu</vt:lpstr>
      <vt:lpstr>Improving Care Transitions</vt:lpstr>
      <vt:lpstr>Other Approaches?</vt:lpstr>
      <vt:lpstr>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Hilmius</dc:creator>
  <cp:lastModifiedBy>Barb DeBaun</cp:lastModifiedBy>
  <cp:revision>298</cp:revision>
  <cp:lastPrinted>2022-06-01T01:15:31Z</cp:lastPrinted>
  <dcterms:created xsi:type="dcterms:W3CDTF">2016-02-07T06:48:54Z</dcterms:created>
  <dcterms:modified xsi:type="dcterms:W3CDTF">2022-07-12T15:29:06Z</dcterms:modified>
</cp:coreProperties>
</file>