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8" r:id="rId5"/>
    <p:sldId id="1698" r:id="rId6"/>
    <p:sldId id="1699" r:id="rId7"/>
    <p:sldId id="976" r:id="rId8"/>
    <p:sldId id="954" r:id="rId9"/>
    <p:sldId id="1701" r:id="rId10"/>
    <p:sldId id="979" r:id="rId11"/>
    <p:sldId id="955" r:id="rId12"/>
    <p:sldId id="977" r:id="rId13"/>
    <p:sldId id="974" r:id="rId14"/>
    <p:sldId id="363" r:id="rId15"/>
    <p:sldId id="277" r:id="rId16"/>
    <p:sldId id="1700" r:id="rId17"/>
    <p:sldId id="280" r:id="rId18"/>
    <p:sldId id="281" r:id="rId19"/>
    <p:sldId id="981" r:id="rId20"/>
    <p:sldId id="1702" r:id="rId21"/>
    <p:sldId id="1026" r:id="rId22"/>
    <p:sldId id="261" r:id="rId23"/>
    <p:sldId id="986" r:id="rId24"/>
    <p:sldId id="1703" r:id="rId25"/>
    <p:sldId id="989" r:id="rId26"/>
    <p:sldId id="1704" r:id="rId27"/>
    <p:sldId id="990" r:id="rId28"/>
    <p:sldId id="1705" r:id="rId29"/>
    <p:sldId id="262" r:id="rId30"/>
    <p:sldId id="287" r:id="rId31"/>
    <p:sldId id="1027" r:id="rId32"/>
    <p:sldId id="263" r:id="rId33"/>
    <p:sldId id="992" r:id="rId34"/>
    <p:sldId id="1706" r:id="rId35"/>
    <p:sldId id="1707" r:id="rId36"/>
    <p:sldId id="1697" r:id="rId37"/>
    <p:sldId id="1694"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6A137F-C7E8-4B8E-BECB-C70A6452784D}" v="48" dt="2021-04-20T01:20:56.268"/>
    <p1510:client id="{BA767B7C-6304-4BE3-8555-852DB44BC2A1}" v="213" dt="2021-04-20T01:39:04.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94660"/>
  </p:normalViewPr>
  <p:slideViewPr>
    <p:cSldViewPr snapToGrid="0">
      <p:cViewPr varScale="1">
        <p:scale>
          <a:sx n="71" d="100"/>
          <a:sy n="71" d="100"/>
        </p:scale>
        <p:origin x="413" y="6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D19558-0664-410C-842F-B16F64926946}" type="datetimeFigureOut">
              <a:rPr lang="en-US" smtClean="0"/>
              <a:t>4/19/2021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D7C1389-7DC5-4091-89E1-0B07AE7C0911}" type="slidenum">
              <a:rPr lang="en-US" smtClean="0"/>
              <a:t>‹#›</a:t>
            </a:fld>
            <a:endParaRPr lang="en-US"/>
          </a:p>
        </p:txBody>
      </p:sp>
    </p:spTree>
    <p:extLst>
      <p:ext uri="{BB962C8B-B14F-4D97-AF65-F5344CB8AC3E}">
        <p14:creationId xmlns:p14="http://schemas.microsoft.com/office/powerpoint/2010/main" val="354894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always cure a disease or fix an ailment; but at the very least, we must never do something that harms</a:t>
            </a:r>
          </a:p>
        </p:txBody>
      </p:sp>
      <p:sp>
        <p:nvSpPr>
          <p:cNvPr id="4" name="Slide Number Placeholder 3"/>
          <p:cNvSpPr>
            <a:spLocks noGrp="1"/>
          </p:cNvSpPr>
          <p:nvPr>
            <p:ph type="sldNum" sz="quarter" idx="5"/>
          </p:nvPr>
        </p:nvSpPr>
        <p:spPr/>
        <p:txBody>
          <a:bodyPr/>
          <a:lstStyle/>
          <a:p>
            <a:fld id="{2D7C1389-7DC5-4091-89E1-0B07AE7C0911}" type="slidenum">
              <a:rPr lang="en-US" smtClean="0"/>
              <a:t>6</a:t>
            </a:fld>
            <a:endParaRPr lang="en-US"/>
          </a:p>
        </p:txBody>
      </p:sp>
    </p:spTree>
    <p:extLst>
      <p:ext uri="{BB962C8B-B14F-4D97-AF65-F5344CB8AC3E}">
        <p14:creationId xmlns:p14="http://schemas.microsoft.com/office/powerpoint/2010/main" val="1350571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Segoe UI" panose="020B0502040204020203" pitchFamily="34" charset="0"/>
                <a:cs typeface="Segoe UI" panose="020B0502040204020203" pitchFamily="34" charset="0"/>
              </a:rPr>
              <a:t>The Swiss cheese model, from James Reason, is a useful way to think about errors in complex organizations.  </a:t>
            </a:r>
          </a:p>
          <a:p>
            <a:endParaRPr lang="en-US" dirty="0"/>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57999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The Swiss cheese model reveals the importance of improving latent conditions so that they do not eventually cause harm. </a:t>
            </a:r>
          </a:p>
          <a:p>
            <a:r>
              <a:rPr lang="en-US" dirty="0">
                <a:latin typeface="Segoe UI" panose="020B0502040204020203" pitchFamily="34" charset="0"/>
                <a:cs typeface="Segoe UI" panose="020B0502040204020203" pitchFamily="34" charset="0"/>
              </a:rPr>
              <a:t>Voluntary reporting systems, in which providers submit reports on unsafe conditions and errors, can help improve unsafe conditions before they cause serious adverse events. </a:t>
            </a:r>
          </a:p>
          <a:p>
            <a:pPr defTabSz="931774">
              <a:defRPr/>
            </a:pPr>
            <a:r>
              <a:rPr lang="en-US" dirty="0">
                <a:latin typeface="Segoe UI" panose="020B0502040204020203" pitchFamily="34" charset="0"/>
                <a:cs typeface="Segoe UI" panose="020B0502040204020203" pitchFamily="34" charset="0"/>
              </a:rPr>
              <a:t>The Tenerife plane crash in 1977 is an example of how multiple unsafe conditions allowed the pilot to make an error, which the system then failed to stop from causing harm. </a:t>
            </a:r>
          </a:p>
          <a:p>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97637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Wing woman/wing man</a:t>
            </a:r>
          </a:p>
        </p:txBody>
      </p:sp>
      <p:sp>
        <p:nvSpPr>
          <p:cNvPr id="4" name="Slide Number Placeholder 3"/>
          <p:cNvSpPr>
            <a:spLocks noGrp="1"/>
          </p:cNvSpPr>
          <p:nvPr>
            <p:ph type="sldNum" sz="quarter" idx="5"/>
          </p:nvPr>
        </p:nvSpPr>
        <p:spPr/>
        <p:txBody>
          <a:bodyPr/>
          <a:lstStyle/>
          <a:p>
            <a:fld id="{2D7C1389-7DC5-4091-89E1-0B07AE7C0911}" type="slidenum">
              <a:rPr lang="en-US" smtClean="0"/>
              <a:t>21</a:t>
            </a:fld>
            <a:endParaRPr lang="en-US"/>
          </a:p>
        </p:txBody>
      </p:sp>
    </p:spTree>
    <p:extLst>
      <p:ext uri="{BB962C8B-B14F-4D97-AF65-F5344CB8AC3E}">
        <p14:creationId xmlns:p14="http://schemas.microsoft.com/office/powerpoint/2010/main" val="375788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Teenage driver example</a:t>
            </a:r>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407739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just focus on known/reported errors – we must find a way to learn about near misses and other potential harm</a:t>
            </a:r>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559331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An example of a slip is accidentally pushing the wrong button on a piece of equipment: You and others can see that you pushed the wrong button. </a:t>
            </a:r>
          </a:p>
          <a:p>
            <a:r>
              <a:rPr lang="en-US" dirty="0">
                <a:latin typeface="Segoe UI" panose="020B0502040204020203" pitchFamily="34" charset="0"/>
                <a:cs typeface="Segoe UI" panose="020B0502040204020203" pitchFamily="34" charset="0"/>
              </a:rPr>
              <a:t>An example of a lapse is some form of memory failure, such as failing to administer a medication: No one can see your memory fail, so the error is not observable.</a:t>
            </a:r>
          </a:p>
          <a:p>
            <a:endParaRPr lang="en-US" dirty="0"/>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3655485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160580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IHI has defined harm as “unintended physical injury resulting from or contributed to by medical care that requires additional monitoring, treatment, or hospitalization or that results in death.”  </a:t>
            </a:r>
          </a:p>
          <a:p>
            <a:r>
              <a:rPr lang="en-US" dirty="0">
                <a:latin typeface="Segoe UI" panose="020B0502040204020203" pitchFamily="34" charset="0"/>
                <a:cs typeface="Segoe UI" panose="020B0502040204020203" pitchFamily="34" charset="0"/>
              </a:rPr>
              <a:t>Patient safety innovators and patients have suggested a broader definition of harm, including three types of injury that have not traditionally been included in the definition of harm: </a:t>
            </a:r>
          </a:p>
          <a:p>
            <a:pPr lvl="1"/>
            <a:r>
              <a:rPr lang="en-US" dirty="0">
                <a:latin typeface="Segoe UI" panose="020B0502040204020203" pitchFamily="34" charset="0"/>
                <a:cs typeface="Segoe UI" panose="020B0502040204020203" pitchFamily="34" charset="0"/>
              </a:rPr>
              <a:t>Errors of omission (what providers fail to do) </a:t>
            </a:r>
          </a:p>
          <a:p>
            <a:pPr lvl="1"/>
            <a:r>
              <a:rPr lang="en-US" dirty="0">
                <a:latin typeface="Segoe UI" panose="020B0502040204020203" pitchFamily="34" charset="0"/>
                <a:cs typeface="Segoe UI" panose="020B0502040204020203" pitchFamily="34" charset="0"/>
              </a:rPr>
              <a:t>Psychological harm </a:t>
            </a:r>
          </a:p>
          <a:p>
            <a:pPr lvl="1"/>
            <a:r>
              <a:rPr lang="en-US" dirty="0">
                <a:latin typeface="Segoe UI" panose="020B0502040204020203" pitchFamily="34" charset="0"/>
                <a:cs typeface="Segoe UI" panose="020B0502040204020203" pitchFamily="34" charset="0"/>
              </a:rPr>
              <a:t>Financial harm in the form of unaffordable care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 project in Michigan, US, developed a comprehensive safety system for reducing catheter-associated bloodstream infections (CLABSIs). </a:t>
            </a:r>
          </a:p>
          <a:p>
            <a:pPr lvl="1"/>
            <a:r>
              <a:rPr lang="en-US" dirty="0">
                <a:latin typeface="Segoe UI" panose="020B0502040204020203" pitchFamily="34" charset="0"/>
                <a:cs typeface="Segoe UI" panose="020B0502040204020203" pitchFamily="34" charset="0"/>
              </a:rPr>
              <a:t>It included a checklist, supply carts, and explicit roles for the various members of a care team.  </a:t>
            </a:r>
          </a:p>
          <a:p>
            <a:pPr lvl="1"/>
            <a:r>
              <a:rPr lang="en-US" dirty="0">
                <a:latin typeface="Segoe UI" panose="020B0502040204020203" pitchFamily="34" charset="0"/>
                <a:cs typeface="Segoe UI" panose="020B0502040204020203" pitchFamily="34" charset="0"/>
              </a:rPr>
              <a:t>The system showed that hospitals could nearly eliminate CLABSIs, which people once thought to be an inevitable complication of care. </a:t>
            </a:r>
          </a:p>
          <a:p>
            <a:pPr defTabSz="931774">
              <a:defRPr/>
            </a:pPr>
            <a:r>
              <a:rPr lang="en-US" dirty="0">
                <a:latin typeface="Segoe UI" panose="020B0502040204020203" pitchFamily="34" charset="0"/>
                <a:cs typeface="Segoe UI" panose="020B0502040204020203" pitchFamily="34" charset="0"/>
              </a:rPr>
              <a:t>The history of medicine shows that many harms that used to be accepted are actually preventable, including high doses of chemotherapy, radical mastectomies, and overuse of antibiotics that leads to resistance.</a:t>
            </a:r>
          </a:p>
          <a:p>
            <a:endParaRPr lang="en-US" dirty="0"/>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172322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55335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Segoe UI" panose="020B0502040204020203" pitchFamily="34" charset="0"/>
                <a:cs typeface="Segoe UI" panose="020B0502040204020203" pitchFamily="34" charset="0"/>
              </a:rPr>
              <a:t>We used to talk about infections, complications, falls, </a:t>
            </a:r>
            <a:r>
              <a:rPr lang="en-US" dirty="0" err="1">
                <a:latin typeface="Segoe UI" panose="020B0502040204020203" pitchFamily="34" charset="0"/>
                <a:cs typeface="Segoe UI" panose="020B0502040204020203" pitchFamily="34" charset="0"/>
              </a:rPr>
              <a:t>etc</a:t>
            </a:r>
            <a:r>
              <a:rPr lang="en-US" dirty="0">
                <a:latin typeface="Segoe UI" panose="020B0502040204020203" pitchFamily="34" charset="0"/>
                <a:cs typeface="Segoe UI" panose="020B0502040204020203" pitchFamily="34" charset="0"/>
              </a:rPr>
              <a:t> as “the cost of doing business”. A critically ill patient on a ventilator that also developed a VAP was not something that any of us batted an eyelash at, as we really believed there was just no way to prevent it from happening in the midst of so many other factors for our complex patients. Today I would venture to guess that if your hospital doesn’t have a VAP rate of zero, it is very close. </a:t>
            </a:r>
          </a:p>
          <a:p>
            <a:endParaRPr lang="en-US" dirty="0"/>
          </a:p>
        </p:txBody>
      </p:sp>
      <p:sp>
        <p:nvSpPr>
          <p:cNvPr id="4" name="Slide Number Placeholder 3"/>
          <p:cNvSpPr>
            <a:spLocks noGrp="1"/>
          </p:cNvSpPr>
          <p:nvPr>
            <p:ph type="sldNum" sz="quarter" idx="5"/>
          </p:nvPr>
        </p:nvSpPr>
        <p:spPr/>
        <p:txBody>
          <a:bodyPr/>
          <a:lstStyle/>
          <a:p>
            <a:pPr defTabSz="931774">
              <a:defRPr/>
            </a:pPr>
            <a:fld id="{547CDB31-EEF2-4005-A048-2D6D0967E78C}"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6936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Segoe UI" panose="020B0502040204020203" pitchFamily="34" charset="0"/>
                <a:cs typeface="Segoe UI" panose="020B0502040204020203" pitchFamily="34" charset="0"/>
              </a:rPr>
              <a:t>Surely being hospitalized is safer for patients than these high risk activities? </a:t>
            </a:r>
            <a:endParaRPr lang="en-US" dirty="0"/>
          </a:p>
        </p:txBody>
      </p:sp>
      <p:sp>
        <p:nvSpPr>
          <p:cNvPr id="4" name="Slide Number Placeholder 3"/>
          <p:cNvSpPr>
            <a:spLocks noGrp="1"/>
          </p:cNvSpPr>
          <p:nvPr>
            <p:ph type="sldNum" sz="quarter" idx="5"/>
          </p:nvPr>
        </p:nvSpPr>
        <p:spPr/>
        <p:txBody>
          <a:bodyPr/>
          <a:lstStyle/>
          <a:p>
            <a:pPr defTabSz="931774">
              <a:defRPr/>
            </a:pPr>
            <a:fld id="{547CDB31-EEF2-4005-A048-2D6D0967E78C}"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98507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Segoe UI" panose="020B0502040204020203" pitchFamily="34" charset="0"/>
                <a:cs typeface="Segoe UI" panose="020B0502040204020203" pitchFamily="34" charset="0"/>
              </a:rPr>
              <a:t>In fact, being a patient in a hospital has been estimated to be more hazardous to your health than bungee jumping, working in a nuclear power plant, flying or driving. Numerous studies have found that 10%–12% of hospitalized patients experience adverse events while under the care of healthcare providers and organizations, with approximately half of these events considered preventable. </a:t>
            </a:r>
          </a:p>
          <a:p>
            <a:endParaRPr lang="en-US" dirty="0"/>
          </a:p>
        </p:txBody>
      </p:sp>
      <p:sp>
        <p:nvSpPr>
          <p:cNvPr id="4" name="Slide Number Placeholder 3"/>
          <p:cNvSpPr>
            <a:spLocks noGrp="1"/>
          </p:cNvSpPr>
          <p:nvPr>
            <p:ph type="sldNum" sz="quarter" idx="5"/>
          </p:nvPr>
        </p:nvSpPr>
        <p:spPr/>
        <p:txBody>
          <a:bodyPr/>
          <a:lstStyle/>
          <a:p>
            <a:pPr defTabSz="931774">
              <a:defRPr/>
            </a:pPr>
            <a:fld id="{547CDB31-EEF2-4005-A048-2D6D0967E78C}"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71568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latin typeface="Segoe UI" panose="020B0502040204020203" pitchFamily="34" charset="0"/>
                <a:cs typeface="Segoe UI" panose="020B0502040204020203" pitchFamily="34" charset="0"/>
              </a:rPr>
              <a:t>A transformative realization on the part of healthcare providers by the 1990’s was that despite training of providers, technology and the commitment to healing, hospitals were not safe for patients. In fact, they were inherently dangerous for many patients. </a:t>
            </a:r>
            <a:r>
              <a:rPr lang="en-US" sz="3300" dirty="0">
                <a:latin typeface="Segoe UI" panose="020B0502040204020203" pitchFamily="34" charset="0"/>
                <a:cs typeface="Segoe UI" panose="020B0502040204020203" pitchFamily="34" charset="0"/>
              </a:rPr>
              <a:t>Many adverse events and medical errors result in lasting damage requiring extended treatment times or permanent injury, or even unanticipated death. </a:t>
            </a:r>
          </a:p>
          <a:p>
            <a:pPr lvl="1"/>
            <a:r>
              <a:rPr lang="en-US" sz="3300" dirty="0">
                <a:latin typeface="Segoe UI" panose="020B0502040204020203" pitchFamily="34" charset="0"/>
                <a:cs typeface="Segoe UI" panose="020B0502040204020203" pitchFamily="34" charset="0"/>
              </a:rPr>
              <a:t>There is consensus about the frequency of preventable harm in hospitals, but the number of </a:t>
            </a:r>
            <a:r>
              <a:rPr lang="en-US" sz="3300" b="1" i="1" dirty="0">
                <a:latin typeface="Segoe UI" panose="020B0502040204020203" pitchFamily="34" charset="0"/>
                <a:cs typeface="Segoe UI" panose="020B0502040204020203" pitchFamily="34" charset="0"/>
              </a:rPr>
              <a:t>deaths</a:t>
            </a:r>
            <a:r>
              <a:rPr lang="en-US" sz="3300" dirty="0">
                <a:latin typeface="Segoe UI" panose="020B0502040204020203" pitchFamily="34" charset="0"/>
                <a:cs typeface="Segoe UI" panose="020B0502040204020203" pitchFamily="34" charset="0"/>
              </a:rPr>
              <a:t> from them is a controversial issue. </a:t>
            </a:r>
          </a:p>
          <a:p>
            <a:pPr lvl="1"/>
            <a:r>
              <a:rPr lang="en-US" sz="3300" dirty="0">
                <a:latin typeface="Segoe UI" panose="020B0502040204020203" pitchFamily="34" charset="0"/>
                <a:cs typeface="Segoe UI" panose="020B0502040204020203" pitchFamily="34" charset="0"/>
              </a:rPr>
              <a:t>Numerous studies have produced mortality estimates related to adverse events in hospitals with wide variance. </a:t>
            </a:r>
          </a:p>
          <a:p>
            <a:pPr lvl="1"/>
            <a:r>
              <a:rPr lang="en-US" sz="3300" dirty="0">
                <a:latin typeface="Segoe UI" panose="020B0502040204020203" pitchFamily="34" charset="0"/>
                <a:cs typeface="Segoe UI" panose="020B0502040204020203" pitchFamily="34" charset="0"/>
              </a:rPr>
              <a:t>Measurement of adverse events remains a complex and evolving area, and there is not yet consensus for measuring overall safety at an organizational level. </a:t>
            </a:r>
          </a:p>
          <a:p>
            <a:pPr lvl="1"/>
            <a:r>
              <a:rPr lang="en-US" sz="3300" dirty="0">
                <a:latin typeface="Segoe UI" panose="020B0502040204020203" pitchFamily="34" charset="0"/>
                <a:cs typeface="Segoe UI" panose="020B0502040204020203" pitchFamily="34" charset="0"/>
              </a:rPr>
              <a:t>Even when an adverse event is detected, it is sometimes difficult to determine whether the event was preventable because of the complexity of medical care.</a:t>
            </a:r>
          </a:p>
          <a:p>
            <a:pPr defTabSz="931774">
              <a:defRPr/>
            </a:pPr>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547CDB31-EEF2-4005-A048-2D6D0967E78C}"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63063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Segoe UI" panose="020B0502040204020203" pitchFamily="34" charset="0"/>
                <a:cs typeface="Segoe UI" panose="020B0502040204020203" pitchFamily="34" charset="0"/>
              </a:rPr>
              <a:t>To Err is Human: Building a Safer Health System</a:t>
            </a:r>
            <a:r>
              <a:rPr lang="en-US" dirty="0">
                <a:latin typeface="Segoe UI" panose="020B0502040204020203" pitchFamily="34" charset="0"/>
                <a:cs typeface="Segoe UI" panose="020B0502040204020203" pitchFamily="34" charset="0"/>
              </a:rPr>
              <a:t> focused on a transformative thought; that healthcare is inherently risky and often results in unintended harm or death on a scale not realized widely prior to the report. The study found that approximately 44,000 to 98,000 patients each year die because of medical errors, and that many if not most of them preventable. The scope of medical errors reported by the Institute of Medicine (IOM) in </a:t>
            </a:r>
            <a:r>
              <a:rPr lang="en-US" i="1" dirty="0">
                <a:latin typeface="Segoe UI" panose="020B0502040204020203" pitchFamily="34" charset="0"/>
                <a:cs typeface="Segoe UI" panose="020B0502040204020203" pitchFamily="34" charset="0"/>
              </a:rPr>
              <a:t>To Err is </a:t>
            </a:r>
            <a:r>
              <a:rPr lang="en-US" dirty="0">
                <a:latin typeface="Segoe UI" panose="020B0502040204020203" pitchFamily="34" charset="0"/>
                <a:cs typeface="Segoe UI" panose="020B0502040204020203" pitchFamily="34" charset="0"/>
              </a:rPr>
              <a:t>Human include: </a:t>
            </a:r>
          </a:p>
          <a:p>
            <a:r>
              <a:rPr lang="en-US" dirty="0">
                <a:latin typeface="Segoe UI" panose="020B0502040204020203" pitchFamily="34" charset="0"/>
                <a:cs typeface="Segoe UI" panose="020B0502040204020203" pitchFamily="34" charset="0"/>
              </a:rPr>
              <a:t>medication events such as the wrong drug or dose given to a patient, </a:t>
            </a:r>
          </a:p>
          <a:p>
            <a:r>
              <a:rPr lang="en-US" dirty="0">
                <a:latin typeface="Segoe UI" panose="020B0502040204020203" pitchFamily="34" charset="0"/>
                <a:cs typeface="Segoe UI" panose="020B0502040204020203" pitchFamily="34" charset="0"/>
              </a:rPr>
              <a:t>hospital-acquired infections, </a:t>
            </a:r>
          </a:p>
          <a:p>
            <a:r>
              <a:rPr lang="en-US" dirty="0">
                <a:latin typeface="Segoe UI" panose="020B0502040204020203" pitchFamily="34" charset="0"/>
                <a:cs typeface="Segoe UI" panose="020B0502040204020203" pitchFamily="34" charset="0"/>
              </a:rPr>
              <a:t>incorrect diagnosis, </a:t>
            </a:r>
          </a:p>
          <a:p>
            <a:r>
              <a:rPr lang="en-US" dirty="0">
                <a:latin typeface="Segoe UI" panose="020B0502040204020203" pitchFamily="34" charset="0"/>
                <a:cs typeface="Segoe UI" panose="020B0502040204020203" pitchFamily="34" charset="0"/>
              </a:rPr>
              <a:t>or death due to unrecognized underlying medical conditions. </a:t>
            </a:r>
          </a:p>
          <a:p>
            <a:r>
              <a:rPr lang="en-US" dirty="0">
                <a:latin typeface="Segoe UI" panose="020B0502040204020203" pitchFamily="34" charset="0"/>
                <a:cs typeface="Segoe UI" panose="020B0502040204020203" pitchFamily="34" charset="0"/>
              </a:rPr>
              <a:t>The exact number of deaths that can be attributable to medical error has been the subject of debate in subsequent studies that estimated even higher numbers of healthcare associated harm and unintended mortality. The report garnered the attention of the medical community, the public and the media immediately, and established patient safety as a priority on the national agenda.</a:t>
            </a:r>
          </a:p>
          <a:p>
            <a:pPr defTabSz="931774">
              <a:defRPr/>
            </a:pPr>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547CDB31-EEF2-4005-A048-2D6D0967E78C}"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56953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In 2001 the IOM produced a second report as a follow up to the 1999 report called </a:t>
            </a:r>
            <a:r>
              <a:rPr lang="en-US" i="1" dirty="0">
                <a:latin typeface="Segoe UI" panose="020B0502040204020203" pitchFamily="34" charset="0"/>
                <a:cs typeface="Segoe UI" panose="020B0502040204020203" pitchFamily="34" charset="0"/>
              </a:rPr>
              <a:t>Crossing the Quality Chasm: A New Health System for the 21</a:t>
            </a:r>
            <a:r>
              <a:rPr lang="en-US" i="1" baseline="30000" dirty="0">
                <a:latin typeface="Segoe UI" panose="020B0502040204020203" pitchFamily="34" charset="0"/>
                <a:cs typeface="Segoe UI" panose="020B0502040204020203" pitchFamily="34" charset="0"/>
              </a:rPr>
              <a:t>st</a:t>
            </a:r>
            <a:r>
              <a:rPr lang="en-US" i="1" dirty="0">
                <a:latin typeface="Segoe UI" panose="020B0502040204020203" pitchFamily="34" charset="0"/>
                <a:cs typeface="Segoe UI" panose="020B0502040204020203" pitchFamily="34" charset="0"/>
              </a:rPr>
              <a:t> Century. </a:t>
            </a:r>
            <a:r>
              <a:rPr lang="en-US" i="1" dirty="0"/>
              <a:t>Crossing the Quality Chasm:</a:t>
            </a:r>
          </a:p>
          <a:p>
            <a:r>
              <a:rPr lang="en-US" dirty="0"/>
              <a:t>Mandated the fundamental change in the organization and delivery of health care</a:t>
            </a:r>
          </a:p>
          <a:p>
            <a:r>
              <a:rPr lang="en-US" dirty="0"/>
              <a:t>Provided a roadmap to accomplish those changes </a:t>
            </a:r>
          </a:p>
          <a:p>
            <a:r>
              <a:rPr lang="en-US" dirty="0"/>
              <a:t>Addressed how the healthcare system can be reinvented to foster innovation and improve the delivery of care. </a:t>
            </a:r>
          </a:p>
          <a:p>
            <a:r>
              <a:rPr lang="en-US" dirty="0"/>
              <a:t>A comprehensive strategy and action plan for the coming decade. </a:t>
            </a:r>
          </a:p>
          <a:p>
            <a:pPr defTabSz="931774">
              <a:defRPr/>
            </a:pPr>
            <a:endParaRPr lang="en-US" i="1"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547CDB31-EEF2-4005-A048-2D6D0967E78C}"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54456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focused on six specific aims for improvement. These aims were built around the core need for health care to be: </a:t>
            </a:r>
          </a:p>
          <a:p>
            <a:pPr lvl="0"/>
            <a:r>
              <a:rPr lang="en-US" b="1" dirty="0">
                <a:solidFill>
                  <a:srgbClr val="0432FF"/>
                </a:solidFill>
              </a:rPr>
              <a:t>Safe</a:t>
            </a:r>
            <a:r>
              <a:rPr lang="en-US" dirty="0"/>
              <a:t>: avoiding injuries to patients from the very care that is intended to help them. </a:t>
            </a:r>
          </a:p>
          <a:p>
            <a:pPr lvl="0"/>
            <a:r>
              <a:rPr lang="en-US" b="1" dirty="0">
                <a:solidFill>
                  <a:srgbClr val="0432FF"/>
                </a:solidFill>
              </a:rPr>
              <a:t>Timely</a:t>
            </a:r>
            <a:r>
              <a:rPr lang="en-US" dirty="0"/>
              <a:t>: reducing wait times and sometimes harmful delays, for both those who receive and those who provide care. </a:t>
            </a:r>
          </a:p>
          <a:p>
            <a:pPr lvl="0"/>
            <a:r>
              <a:rPr lang="en-US" b="1" dirty="0">
                <a:solidFill>
                  <a:srgbClr val="0432FF"/>
                </a:solidFill>
              </a:rPr>
              <a:t>Effective</a:t>
            </a:r>
            <a:r>
              <a:rPr lang="en-US" dirty="0"/>
              <a:t>: providing health care services based on scientific research and evidence to all who could benefit and refraining from providing services to those not likely to benefit.</a:t>
            </a:r>
          </a:p>
          <a:p>
            <a:pPr lvl="0"/>
            <a:r>
              <a:rPr lang="en-US" b="1" dirty="0">
                <a:solidFill>
                  <a:srgbClr val="0432FF"/>
                </a:solidFill>
              </a:rPr>
              <a:t>Efficient</a:t>
            </a:r>
            <a:r>
              <a:rPr lang="en-US" dirty="0"/>
              <a:t>: avoiding waste; including waste of equipment, supplies, ideas and energy. </a:t>
            </a:r>
          </a:p>
          <a:p>
            <a:pPr lvl="0"/>
            <a:r>
              <a:rPr lang="en-US" b="1" dirty="0">
                <a:solidFill>
                  <a:srgbClr val="0432FF"/>
                </a:solidFill>
              </a:rPr>
              <a:t>Equitable</a:t>
            </a:r>
            <a:r>
              <a:rPr lang="en-US" dirty="0"/>
              <a:t>: providing care that does not vary in quality, discriminate or promote disparities.  </a:t>
            </a:r>
          </a:p>
          <a:p>
            <a:pPr lvl="0"/>
            <a:r>
              <a:rPr lang="en-US" b="1" dirty="0">
                <a:solidFill>
                  <a:srgbClr val="0432FF"/>
                </a:solidFill>
              </a:rPr>
              <a:t>Patient-centered</a:t>
            </a:r>
            <a:r>
              <a:rPr lang="en-US" dirty="0"/>
              <a:t>: providing care that is respectful of and responsive to individual patient preferences, needs and values; and ensuring that patients’ values guide all clinical decisions. </a:t>
            </a:r>
          </a:p>
          <a:p>
            <a:pPr lvl="0"/>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547CDB31-EEF2-4005-A048-2D6D0967E78C}"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45883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47CDB31-EEF2-4005-A048-2D6D0967E78C}"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17553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941B-AECC-4479-BDBE-39B4423407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A714B6-5F19-470D-8861-36BC1B70D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32F0B4-C89F-4683-ADE6-17FBE36D50CA}"/>
              </a:ext>
            </a:extLst>
          </p:cNvPr>
          <p:cNvSpPr>
            <a:spLocks noGrp="1"/>
          </p:cNvSpPr>
          <p:nvPr>
            <p:ph type="dt" sz="half" idx="10"/>
          </p:nvPr>
        </p:nvSpPr>
        <p:spPr/>
        <p:txBody>
          <a:bodyPr/>
          <a:lstStyle/>
          <a:p>
            <a:fld id="{DBB71687-4599-4986-B04C-9C33D8F7B710}" type="datetimeFigureOut">
              <a:rPr lang="en-US" smtClean="0"/>
              <a:t>4/19/2021</a:t>
            </a:fld>
            <a:endParaRPr lang="en-US"/>
          </a:p>
        </p:txBody>
      </p:sp>
      <p:sp>
        <p:nvSpPr>
          <p:cNvPr id="5" name="Footer Placeholder 4">
            <a:extLst>
              <a:ext uri="{FF2B5EF4-FFF2-40B4-BE49-F238E27FC236}">
                <a16:creationId xmlns:a16="http://schemas.microsoft.com/office/drawing/2014/main" id="{C97184F1-55D6-4603-A14B-16EA6B469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C0A0C-47AE-4CC6-B25C-3FF525D409B2}"/>
              </a:ext>
            </a:extLst>
          </p:cNvPr>
          <p:cNvSpPr>
            <a:spLocks noGrp="1"/>
          </p:cNvSpPr>
          <p:nvPr>
            <p:ph type="sldNum" sz="quarter" idx="12"/>
          </p:nvPr>
        </p:nvSpPr>
        <p:spPr/>
        <p:txBody>
          <a:bodyPr/>
          <a:lstStyle/>
          <a:p>
            <a:fld id="{90A7A334-8473-43A7-8F7A-4C209A21E8E8}" type="slidenum">
              <a:rPr lang="en-US" smtClean="0"/>
              <a:t>‹#›</a:t>
            </a:fld>
            <a:endParaRPr lang="en-US"/>
          </a:p>
        </p:txBody>
      </p:sp>
    </p:spTree>
    <p:extLst>
      <p:ext uri="{BB962C8B-B14F-4D97-AF65-F5344CB8AC3E}">
        <p14:creationId xmlns:p14="http://schemas.microsoft.com/office/powerpoint/2010/main" val="332094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A8FB-26E5-408F-AE82-81E18A951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05EA82-8336-4F82-8833-BE2B8037DA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3FDFE-0185-4637-906D-B45AA0AE1D3B}"/>
              </a:ext>
            </a:extLst>
          </p:cNvPr>
          <p:cNvSpPr>
            <a:spLocks noGrp="1"/>
          </p:cNvSpPr>
          <p:nvPr>
            <p:ph type="dt" sz="half" idx="10"/>
          </p:nvPr>
        </p:nvSpPr>
        <p:spPr/>
        <p:txBody>
          <a:bodyPr/>
          <a:lstStyle/>
          <a:p>
            <a:fld id="{DBB71687-4599-4986-B04C-9C33D8F7B710}" type="datetimeFigureOut">
              <a:rPr lang="en-US" smtClean="0"/>
              <a:t>4/19/2021</a:t>
            </a:fld>
            <a:endParaRPr lang="en-US"/>
          </a:p>
        </p:txBody>
      </p:sp>
      <p:sp>
        <p:nvSpPr>
          <p:cNvPr id="5" name="Footer Placeholder 4">
            <a:extLst>
              <a:ext uri="{FF2B5EF4-FFF2-40B4-BE49-F238E27FC236}">
                <a16:creationId xmlns:a16="http://schemas.microsoft.com/office/drawing/2014/main" id="{2E314DA1-D908-4D00-99BB-BE9BAA1BB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3EEBF-6229-4ADE-BF4E-E8A301A6CEF9}"/>
              </a:ext>
            </a:extLst>
          </p:cNvPr>
          <p:cNvSpPr>
            <a:spLocks noGrp="1"/>
          </p:cNvSpPr>
          <p:nvPr>
            <p:ph type="sldNum" sz="quarter" idx="12"/>
          </p:nvPr>
        </p:nvSpPr>
        <p:spPr/>
        <p:txBody>
          <a:bodyPr/>
          <a:lstStyle/>
          <a:p>
            <a:fld id="{90A7A334-8473-43A7-8F7A-4C209A21E8E8}" type="slidenum">
              <a:rPr lang="en-US" smtClean="0"/>
              <a:t>‹#›</a:t>
            </a:fld>
            <a:endParaRPr lang="en-US"/>
          </a:p>
        </p:txBody>
      </p:sp>
    </p:spTree>
    <p:extLst>
      <p:ext uri="{BB962C8B-B14F-4D97-AF65-F5344CB8AC3E}">
        <p14:creationId xmlns:p14="http://schemas.microsoft.com/office/powerpoint/2010/main" val="339020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3D8378-63D1-49AC-9233-3C4C81F736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2450E6-31F9-4B04-9FE4-72BB7D2290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9EF7B-7574-44B2-9EFD-0E80DA4F598D}"/>
              </a:ext>
            </a:extLst>
          </p:cNvPr>
          <p:cNvSpPr>
            <a:spLocks noGrp="1"/>
          </p:cNvSpPr>
          <p:nvPr>
            <p:ph type="dt" sz="half" idx="10"/>
          </p:nvPr>
        </p:nvSpPr>
        <p:spPr/>
        <p:txBody>
          <a:bodyPr/>
          <a:lstStyle/>
          <a:p>
            <a:fld id="{DBB71687-4599-4986-B04C-9C33D8F7B710}" type="datetimeFigureOut">
              <a:rPr lang="en-US" smtClean="0"/>
              <a:t>4/19/2021</a:t>
            </a:fld>
            <a:endParaRPr lang="en-US"/>
          </a:p>
        </p:txBody>
      </p:sp>
      <p:sp>
        <p:nvSpPr>
          <p:cNvPr id="5" name="Footer Placeholder 4">
            <a:extLst>
              <a:ext uri="{FF2B5EF4-FFF2-40B4-BE49-F238E27FC236}">
                <a16:creationId xmlns:a16="http://schemas.microsoft.com/office/drawing/2014/main" id="{DF87FA9B-FCD6-40C8-AD16-CC88637EE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B2448-6C32-4B83-9CE4-8456B7755F26}"/>
              </a:ext>
            </a:extLst>
          </p:cNvPr>
          <p:cNvSpPr>
            <a:spLocks noGrp="1"/>
          </p:cNvSpPr>
          <p:nvPr>
            <p:ph type="sldNum" sz="quarter" idx="12"/>
          </p:nvPr>
        </p:nvSpPr>
        <p:spPr/>
        <p:txBody>
          <a:bodyPr/>
          <a:lstStyle/>
          <a:p>
            <a:fld id="{90A7A334-8473-43A7-8F7A-4C209A21E8E8}" type="slidenum">
              <a:rPr lang="en-US" smtClean="0"/>
              <a:t>‹#›</a:t>
            </a:fld>
            <a:endParaRPr lang="en-US"/>
          </a:p>
        </p:txBody>
      </p:sp>
    </p:spTree>
    <p:extLst>
      <p:ext uri="{BB962C8B-B14F-4D97-AF65-F5344CB8AC3E}">
        <p14:creationId xmlns:p14="http://schemas.microsoft.com/office/powerpoint/2010/main" val="57460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C62D-05E7-4BFC-8F25-FEDC74266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3E47C0-5BC5-4EA7-9162-72B7C783A3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FDC91-D3AD-42E1-B3F6-704F1EE4C993}"/>
              </a:ext>
            </a:extLst>
          </p:cNvPr>
          <p:cNvSpPr>
            <a:spLocks noGrp="1"/>
          </p:cNvSpPr>
          <p:nvPr>
            <p:ph type="dt" sz="half" idx="10"/>
          </p:nvPr>
        </p:nvSpPr>
        <p:spPr/>
        <p:txBody>
          <a:bodyPr/>
          <a:lstStyle/>
          <a:p>
            <a:fld id="{DBB71687-4599-4986-B04C-9C33D8F7B710}" type="datetimeFigureOut">
              <a:rPr lang="en-US" smtClean="0"/>
              <a:t>4/19/2021</a:t>
            </a:fld>
            <a:endParaRPr lang="en-US"/>
          </a:p>
        </p:txBody>
      </p:sp>
      <p:sp>
        <p:nvSpPr>
          <p:cNvPr id="5" name="Footer Placeholder 4">
            <a:extLst>
              <a:ext uri="{FF2B5EF4-FFF2-40B4-BE49-F238E27FC236}">
                <a16:creationId xmlns:a16="http://schemas.microsoft.com/office/drawing/2014/main" id="{5ECE063C-5745-4B1C-80A5-1D1AE1674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0D8FF-96A3-43DB-9110-0C7882D92E5F}"/>
              </a:ext>
            </a:extLst>
          </p:cNvPr>
          <p:cNvSpPr>
            <a:spLocks noGrp="1"/>
          </p:cNvSpPr>
          <p:nvPr>
            <p:ph type="sldNum" sz="quarter" idx="12"/>
          </p:nvPr>
        </p:nvSpPr>
        <p:spPr/>
        <p:txBody>
          <a:bodyPr/>
          <a:lstStyle/>
          <a:p>
            <a:fld id="{90A7A334-8473-43A7-8F7A-4C209A21E8E8}" type="slidenum">
              <a:rPr lang="en-US" smtClean="0"/>
              <a:t>‹#›</a:t>
            </a:fld>
            <a:endParaRPr lang="en-US"/>
          </a:p>
        </p:txBody>
      </p:sp>
    </p:spTree>
    <p:extLst>
      <p:ext uri="{BB962C8B-B14F-4D97-AF65-F5344CB8AC3E}">
        <p14:creationId xmlns:p14="http://schemas.microsoft.com/office/powerpoint/2010/main" val="363642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465C-57B9-4E82-AF47-A1C9F6E799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19A944-24D2-44B1-AAAB-F451F1B05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BEF643-64F0-49CC-B855-5F34C6C4B120}"/>
              </a:ext>
            </a:extLst>
          </p:cNvPr>
          <p:cNvSpPr>
            <a:spLocks noGrp="1"/>
          </p:cNvSpPr>
          <p:nvPr>
            <p:ph type="dt" sz="half" idx="10"/>
          </p:nvPr>
        </p:nvSpPr>
        <p:spPr/>
        <p:txBody>
          <a:bodyPr/>
          <a:lstStyle/>
          <a:p>
            <a:fld id="{DBB71687-4599-4986-B04C-9C33D8F7B710}" type="datetimeFigureOut">
              <a:rPr lang="en-US" smtClean="0"/>
              <a:t>4/19/2021</a:t>
            </a:fld>
            <a:endParaRPr lang="en-US"/>
          </a:p>
        </p:txBody>
      </p:sp>
      <p:sp>
        <p:nvSpPr>
          <p:cNvPr id="5" name="Footer Placeholder 4">
            <a:extLst>
              <a:ext uri="{FF2B5EF4-FFF2-40B4-BE49-F238E27FC236}">
                <a16:creationId xmlns:a16="http://schemas.microsoft.com/office/drawing/2014/main" id="{47729448-A381-4A11-A29A-95A2C68C4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27CF0-18BD-469C-B877-D0CDC9EE3BD9}"/>
              </a:ext>
            </a:extLst>
          </p:cNvPr>
          <p:cNvSpPr>
            <a:spLocks noGrp="1"/>
          </p:cNvSpPr>
          <p:nvPr>
            <p:ph type="sldNum" sz="quarter" idx="12"/>
          </p:nvPr>
        </p:nvSpPr>
        <p:spPr/>
        <p:txBody>
          <a:bodyPr/>
          <a:lstStyle/>
          <a:p>
            <a:fld id="{90A7A334-8473-43A7-8F7A-4C209A21E8E8}" type="slidenum">
              <a:rPr lang="en-US" smtClean="0"/>
              <a:t>‹#›</a:t>
            </a:fld>
            <a:endParaRPr lang="en-US"/>
          </a:p>
        </p:txBody>
      </p:sp>
    </p:spTree>
    <p:extLst>
      <p:ext uri="{BB962C8B-B14F-4D97-AF65-F5344CB8AC3E}">
        <p14:creationId xmlns:p14="http://schemas.microsoft.com/office/powerpoint/2010/main" val="113983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C863-E6CC-48C7-BBF8-97E94F606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76A608-F597-4265-933E-57F0E39C0D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00B976-43E9-40EF-B890-CC8D109747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28392F-214C-4553-94C2-6C0E50FFDBAC}"/>
              </a:ext>
            </a:extLst>
          </p:cNvPr>
          <p:cNvSpPr>
            <a:spLocks noGrp="1"/>
          </p:cNvSpPr>
          <p:nvPr>
            <p:ph type="dt" sz="half" idx="10"/>
          </p:nvPr>
        </p:nvSpPr>
        <p:spPr/>
        <p:txBody>
          <a:bodyPr/>
          <a:lstStyle/>
          <a:p>
            <a:fld id="{DBB71687-4599-4986-B04C-9C33D8F7B710}" type="datetimeFigureOut">
              <a:rPr lang="en-US" smtClean="0"/>
              <a:t>4/19/2021</a:t>
            </a:fld>
            <a:endParaRPr lang="en-US"/>
          </a:p>
        </p:txBody>
      </p:sp>
      <p:sp>
        <p:nvSpPr>
          <p:cNvPr id="6" name="Footer Placeholder 5">
            <a:extLst>
              <a:ext uri="{FF2B5EF4-FFF2-40B4-BE49-F238E27FC236}">
                <a16:creationId xmlns:a16="http://schemas.microsoft.com/office/drawing/2014/main" id="{95159656-B401-4B08-9741-639DA67842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9CC49-78F0-40D1-8DF7-5ABD56026C35}"/>
              </a:ext>
            </a:extLst>
          </p:cNvPr>
          <p:cNvSpPr>
            <a:spLocks noGrp="1"/>
          </p:cNvSpPr>
          <p:nvPr>
            <p:ph type="sldNum" sz="quarter" idx="12"/>
          </p:nvPr>
        </p:nvSpPr>
        <p:spPr/>
        <p:txBody>
          <a:bodyPr/>
          <a:lstStyle/>
          <a:p>
            <a:fld id="{90A7A334-8473-43A7-8F7A-4C209A21E8E8}" type="slidenum">
              <a:rPr lang="en-US" smtClean="0"/>
              <a:t>‹#›</a:t>
            </a:fld>
            <a:endParaRPr lang="en-US"/>
          </a:p>
        </p:txBody>
      </p:sp>
    </p:spTree>
    <p:extLst>
      <p:ext uri="{BB962C8B-B14F-4D97-AF65-F5344CB8AC3E}">
        <p14:creationId xmlns:p14="http://schemas.microsoft.com/office/powerpoint/2010/main" val="179486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CC80-969E-464C-9C96-F65AB857E1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B48F40-F515-4B1A-B079-02F5F82D9F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C5A7A1-EE15-4402-B492-7B78EED17F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8985FE-29EA-4BC7-AFBF-783E64BA60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4B781C-CAEC-44A3-8C83-5C60677EC7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A8AE95-0C5E-4B4D-BB10-733631602151}"/>
              </a:ext>
            </a:extLst>
          </p:cNvPr>
          <p:cNvSpPr>
            <a:spLocks noGrp="1"/>
          </p:cNvSpPr>
          <p:nvPr>
            <p:ph type="dt" sz="half" idx="10"/>
          </p:nvPr>
        </p:nvSpPr>
        <p:spPr/>
        <p:txBody>
          <a:bodyPr/>
          <a:lstStyle/>
          <a:p>
            <a:fld id="{DBB71687-4599-4986-B04C-9C33D8F7B710}" type="datetimeFigureOut">
              <a:rPr lang="en-US" smtClean="0"/>
              <a:t>4/19/2021</a:t>
            </a:fld>
            <a:endParaRPr lang="en-US"/>
          </a:p>
        </p:txBody>
      </p:sp>
      <p:sp>
        <p:nvSpPr>
          <p:cNvPr id="8" name="Footer Placeholder 7">
            <a:extLst>
              <a:ext uri="{FF2B5EF4-FFF2-40B4-BE49-F238E27FC236}">
                <a16:creationId xmlns:a16="http://schemas.microsoft.com/office/drawing/2014/main" id="{8B744C74-50AE-4F97-8F6C-387D119736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3BE9EC-A10D-4093-AFD9-C0F8CBB8BC28}"/>
              </a:ext>
            </a:extLst>
          </p:cNvPr>
          <p:cNvSpPr>
            <a:spLocks noGrp="1"/>
          </p:cNvSpPr>
          <p:nvPr>
            <p:ph type="sldNum" sz="quarter" idx="12"/>
          </p:nvPr>
        </p:nvSpPr>
        <p:spPr/>
        <p:txBody>
          <a:bodyPr/>
          <a:lstStyle/>
          <a:p>
            <a:fld id="{90A7A334-8473-43A7-8F7A-4C209A21E8E8}" type="slidenum">
              <a:rPr lang="en-US" smtClean="0"/>
              <a:t>‹#›</a:t>
            </a:fld>
            <a:endParaRPr lang="en-US"/>
          </a:p>
        </p:txBody>
      </p:sp>
    </p:spTree>
    <p:extLst>
      <p:ext uri="{BB962C8B-B14F-4D97-AF65-F5344CB8AC3E}">
        <p14:creationId xmlns:p14="http://schemas.microsoft.com/office/powerpoint/2010/main" val="56177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41DD2-B20B-4049-B2B9-9279D71063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D34F10-FEC8-4607-B68E-952E70ABA803}"/>
              </a:ext>
            </a:extLst>
          </p:cNvPr>
          <p:cNvSpPr>
            <a:spLocks noGrp="1"/>
          </p:cNvSpPr>
          <p:nvPr>
            <p:ph type="dt" sz="half" idx="10"/>
          </p:nvPr>
        </p:nvSpPr>
        <p:spPr/>
        <p:txBody>
          <a:bodyPr/>
          <a:lstStyle/>
          <a:p>
            <a:fld id="{DBB71687-4599-4986-B04C-9C33D8F7B710}" type="datetimeFigureOut">
              <a:rPr lang="en-US" smtClean="0"/>
              <a:t>4/19/2021</a:t>
            </a:fld>
            <a:endParaRPr lang="en-US"/>
          </a:p>
        </p:txBody>
      </p:sp>
      <p:sp>
        <p:nvSpPr>
          <p:cNvPr id="4" name="Footer Placeholder 3">
            <a:extLst>
              <a:ext uri="{FF2B5EF4-FFF2-40B4-BE49-F238E27FC236}">
                <a16:creationId xmlns:a16="http://schemas.microsoft.com/office/drawing/2014/main" id="{F27C0A3D-95AB-47CD-9867-A45EE20072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E1DCAD-1DA6-44F6-8701-369216E2C65E}"/>
              </a:ext>
            </a:extLst>
          </p:cNvPr>
          <p:cNvSpPr>
            <a:spLocks noGrp="1"/>
          </p:cNvSpPr>
          <p:nvPr>
            <p:ph type="sldNum" sz="quarter" idx="12"/>
          </p:nvPr>
        </p:nvSpPr>
        <p:spPr/>
        <p:txBody>
          <a:bodyPr/>
          <a:lstStyle/>
          <a:p>
            <a:fld id="{90A7A334-8473-43A7-8F7A-4C209A21E8E8}" type="slidenum">
              <a:rPr lang="en-US" smtClean="0"/>
              <a:t>‹#›</a:t>
            </a:fld>
            <a:endParaRPr lang="en-US"/>
          </a:p>
        </p:txBody>
      </p:sp>
    </p:spTree>
    <p:extLst>
      <p:ext uri="{BB962C8B-B14F-4D97-AF65-F5344CB8AC3E}">
        <p14:creationId xmlns:p14="http://schemas.microsoft.com/office/powerpoint/2010/main" val="281925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041C09-E5A0-446B-ADDF-3FFA834FA3D6}"/>
              </a:ext>
            </a:extLst>
          </p:cNvPr>
          <p:cNvSpPr>
            <a:spLocks noGrp="1"/>
          </p:cNvSpPr>
          <p:nvPr>
            <p:ph type="dt" sz="half" idx="10"/>
          </p:nvPr>
        </p:nvSpPr>
        <p:spPr/>
        <p:txBody>
          <a:bodyPr/>
          <a:lstStyle/>
          <a:p>
            <a:fld id="{DBB71687-4599-4986-B04C-9C33D8F7B710}" type="datetimeFigureOut">
              <a:rPr lang="en-US" smtClean="0"/>
              <a:t>4/19/2021</a:t>
            </a:fld>
            <a:endParaRPr lang="en-US"/>
          </a:p>
        </p:txBody>
      </p:sp>
      <p:sp>
        <p:nvSpPr>
          <p:cNvPr id="3" name="Footer Placeholder 2">
            <a:extLst>
              <a:ext uri="{FF2B5EF4-FFF2-40B4-BE49-F238E27FC236}">
                <a16:creationId xmlns:a16="http://schemas.microsoft.com/office/drawing/2014/main" id="{3C92493B-79E2-4714-AAD4-3E5FA948E5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123AB4-0688-469C-82FF-633C68E4DA5F}"/>
              </a:ext>
            </a:extLst>
          </p:cNvPr>
          <p:cNvSpPr>
            <a:spLocks noGrp="1"/>
          </p:cNvSpPr>
          <p:nvPr>
            <p:ph type="sldNum" sz="quarter" idx="12"/>
          </p:nvPr>
        </p:nvSpPr>
        <p:spPr/>
        <p:txBody>
          <a:bodyPr/>
          <a:lstStyle/>
          <a:p>
            <a:fld id="{90A7A334-8473-43A7-8F7A-4C209A21E8E8}" type="slidenum">
              <a:rPr lang="en-US" smtClean="0"/>
              <a:t>‹#›</a:t>
            </a:fld>
            <a:endParaRPr lang="en-US"/>
          </a:p>
        </p:txBody>
      </p:sp>
    </p:spTree>
    <p:extLst>
      <p:ext uri="{BB962C8B-B14F-4D97-AF65-F5344CB8AC3E}">
        <p14:creationId xmlns:p14="http://schemas.microsoft.com/office/powerpoint/2010/main" val="402344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2223-F286-4C42-8FC2-0723BEDFB6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953ADE-135E-4C04-B1B0-D0FD1DAA0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E20AC6-0E9C-463D-A900-CAC2AE6F9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68AEC-8AE4-4C47-A32E-E74E2D8E328A}"/>
              </a:ext>
            </a:extLst>
          </p:cNvPr>
          <p:cNvSpPr>
            <a:spLocks noGrp="1"/>
          </p:cNvSpPr>
          <p:nvPr>
            <p:ph type="dt" sz="half" idx="10"/>
          </p:nvPr>
        </p:nvSpPr>
        <p:spPr/>
        <p:txBody>
          <a:bodyPr/>
          <a:lstStyle/>
          <a:p>
            <a:fld id="{DBB71687-4599-4986-B04C-9C33D8F7B710}" type="datetimeFigureOut">
              <a:rPr lang="en-US" smtClean="0"/>
              <a:t>4/19/2021</a:t>
            </a:fld>
            <a:endParaRPr lang="en-US"/>
          </a:p>
        </p:txBody>
      </p:sp>
      <p:sp>
        <p:nvSpPr>
          <p:cNvPr id="6" name="Footer Placeholder 5">
            <a:extLst>
              <a:ext uri="{FF2B5EF4-FFF2-40B4-BE49-F238E27FC236}">
                <a16:creationId xmlns:a16="http://schemas.microsoft.com/office/drawing/2014/main" id="{ABFF7487-9800-4078-886A-BBE9C6515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366F68-CB3E-498B-8F65-76C48EA0AD43}"/>
              </a:ext>
            </a:extLst>
          </p:cNvPr>
          <p:cNvSpPr>
            <a:spLocks noGrp="1"/>
          </p:cNvSpPr>
          <p:nvPr>
            <p:ph type="sldNum" sz="quarter" idx="12"/>
          </p:nvPr>
        </p:nvSpPr>
        <p:spPr/>
        <p:txBody>
          <a:bodyPr/>
          <a:lstStyle/>
          <a:p>
            <a:fld id="{90A7A334-8473-43A7-8F7A-4C209A21E8E8}" type="slidenum">
              <a:rPr lang="en-US" smtClean="0"/>
              <a:t>‹#›</a:t>
            </a:fld>
            <a:endParaRPr lang="en-US"/>
          </a:p>
        </p:txBody>
      </p:sp>
    </p:spTree>
    <p:extLst>
      <p:ext uri="{BB962C8B-B14F-4D97-AF65-F5344CB8AC3E}">
        <p14:creationId xmlns:p14="http://schemas.microsoft.com/office/powerpoint/2010/main" val="198808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059E-8B07-4595-BCFE-82929595B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4AF350-097D-46A2-9200-33BE8DE86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5C68A-8CF4-47F9-9A59-CD7A48F497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44E7E-5155-46E8-B70E-0DE8936BC40D}"/>
              </a:ext>
            </a:extLst>
          </p:cNvPr>
          <p:cNvSpPr>
            <a:spLocks noGrp="1"/>
          </p:cNvSpPr>
          <p:nvPr>
            <p:ph type="dt" sz="half" idx="10"/>
          </p:nvPr>
        </p:nvSpPr>
        <p:spPr/>
        <p:txBody>
          <a:bodyPr/>
          <a:lstStyle/>
          <a:p>
            <a:fld id="{DBB71687-4599-4986-B04C-9C33D8F7B710}" type="datetimeFigureOut">
              <a:rPr lang="en-US" smtClean="0"/>
              <a:t>4/19/2021</a:t>
            </a:fld>
            <a:endParaRPr lang="en-US"/>
          </a:p>
        </p:txBody>
      </p:sp>
      <p:sp>
        <p:nvSpPr>
          <p:cNvPr id="6" name="Footer Placeholder 5">
            <a:extLst>
              <a:ext uri="{FF2B5EF4-FFF2-40B4-BE49-F238E27FC236}">
                <a16:creationId xmlns:a16="http://schemas.microsoft.com/office/drawing/2014/main" id="{997DC4FE-A3C6-4723-9BD3-DAD7208F8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A3DC5-B641-4210-907F-305D7BA1E91F}"/>
              </a:ext>
            </a:extLst>
          </p:cNvPr>
          <p:cNvSpPr>
            <a:spLocks noGrp="1"/>
          </p:cNvSpPr>
          <p:nvPr>
            <p:ph type="sldNum" sz="quarter" idx="12"/>
          </p:nvPr>
        </p:nvSpPr>
        <p:spPr/>
        <p:txBody>
          <a:bodyPr/>
          <a:lstStyle/>
          <a:p>
            <a:fld id="{90A7A334-8473-43A7-8F7A-4C209A21E8E8}" type="slidenum">
              <a:rPr lang="en-US" smtClean="0"/>
              <a:t>‹#›</a:t>
            </a:fld>
            <a:endParaRPr lang="en-US"/>
          </a:p>
        </p:txBody>
      </p:sp>
    </p:spTree>
    <p:extLst>
      <p:ext uri="{BB962C8B-B14F-4D97-AF65-F5344CB8AC3E}">
        <p14:creationId xmlns:p14="http://schemas.microsoft.com/office/powerpoint/2010/main" val="200068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7DB9B-784A-43FF-8C01-2310C1326F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06445C-A079-40E3-B735-1E7B87D7F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F782F-0BA3-4B6C-AAB5-18D5A6FA4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71687-4599-4986-B04C-9C33D8F7B710}" type="datetimeFigureOut">
              <a:rPr lang="en-US" smtClean="0"/>
              <a:t>4/19/2021</a:t>
            </a:fld>
            <a:endParaRPr lang="en-US"/>
          </a:p>
        </p:txBody>
      </p:sp>
      <p:sp>
        <p:nvSpPr>
          <p:cNvPr id="5" name="Footer Placeholder 4">
            <a:extLst>
              <a:ext uri="{FF2B5EF4-FFF2-40B4-BE49-F238E27FC236}">
                <a16:creationId xmlns:a16="http://schemas.microsoft.com/office/drawing/2014/main" id="{D2FE12DF-CF45-4774-88D7-D5C83C673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615586-71A5-4281-B94B-579A3FF532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7A334-8473-43A7-8F7A-4C209A21E8E8}" type="slidenum">
              <a:rPr lang="en-US" smtClean="0"/>
              <a:t>‹#›</a:t>
            </a:fld>
            <a:endParaRPr lang="en-US"/>
          </a:p>
        </p:txBody>
      </p:sp>
    </p:spTree>
    <p:extLst>
      <p:ext uri="{BB962C8B-B14F-4D97-AF65-F5344CB8AC3E}">
        <p14:creationId xmlns:p14="http://schemas.microsoft.com/office/powerpoint/2010/main" val="2297823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nap.edu/read/9728/chapter/1"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kwerkmeister@cynosurehealth.org" TargetMode="External"/><Relationship Id="rId2" Type="http://schemas.openxmlformats.org/officeDocument/2006/relationships/hyperlink" Target="mailto:bdebaun@cynosurehealth.or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65A8-5ED2-4941-B8C3-4A9229730375}"/>
              </a:ext>
            </a:extLst>
          </p:cNvPr>
          <p:cNvSpPr>
            <a:spLocks noGrp="1"/>
          </p:cNvSpPr>
          <p:nvPr>
            <p:ph type="ctrTitle"/>
          </p:nvPr>
        </p:nvSpPr>
        <p:spPr>
          <a:xfrm>
            <a:off x="533400" y="444617"/>
            <a:ext cx="11125200" cy="1375794"/>
          </a:xfrm>
        </p:spPr>
        <p:txBody>
          <a:bodyPr>
            <a:normAutofit fontScale="90000"/>
          </a:bodyPr>
          <a:lstStyle/>
          <a:p>
            <a:r>
              <a:rPr lang="en-US" sz="4800" b="1" dirty="0">
                <a:solidFill>
                  <a:schemeClr val="bg1"/>
                </a:solidFill>
                <a:latin typeface="Segoe UI" panose="020B0502040204020203" pitchFamily="34" charset="0"/>
                <a:cs typeface="Segoe UI" panose="020B0502040204020203" pitchFamily="34" charset="0"/>
              </a:rPr>
              <a:t>Montana Quality &amp; Patient Safety Fellowship 2021</a:t>
            </a:r>
          </a:p>
        </p:txBody>
      </p:sp>
      <p:sp>
        <p:nvSpPr>
          <p:cNvPr id="3" name="Subtitle 2">
            <a:extLst>
              <a:ext uri="{FF2B5EF4-FFF2-40B4-BE49-F238E27FC236}">
                <a16:creationId xmlns:a16="http://schemas.microsoft.com/office/drawing/2014/main" id="{C89941C5-4795-43D9-A23F-63C17982DBCD}"/>
              </a:ext>
            </a:extLst>
          </p:cNvPr>
          <p:cNvSpPr>
            <a:spLocks noGrp="1"/>
          </p:cNvSpPr>
          <p:nvPr>
            <p:ph type="subTitle" idx="1"/>
          </p:nvPr>
        </p:nvSpPr>
        <p:spPr>
          <a:xfrm>
            <a:off x="768472" y="4836435"/>
            <a:ext cx="4911634" cy="1375794"/>
          </a:xfrm>
        </p:spPr>
        <p:txBody>
          <a:bodyPr>
            <a:normAutofit/>
          </a:bodyPr>
          <a:lstStyle/>
          <a:p>
            <a:pPr marL="0" marR="0">
              <a:spcBef>
                <a:spcPts val="0"/>
              </a:spcBef>
              <a:spcAft>
                <a:spcPts val="0"/>
              </a:spcAft>
            </a:pPr>
            <a:r>
              <a:rPr lang="en-US" sz="22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Barbara DeBaun, MSN, RN, CIC </a:t>
            </a:r>
          </a:p>
          <a:p>
            <a:pPr marL="0" marR="0">
              <a:spcBef>
                <a:spcPts val="0"/>
              </a:spcBef>
              <a:spcAft>
                <a:spcPts val="0"/>
              </a:spcAft>
            </a:pPr>
            <a:r>
              <a:rPr lang="en-US" sz="22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Improvement Advisor</a:t>
            </a:r>
          </a:p>
          <a:p>
            <a:pPr marL="0" marR="0">
              <a:spcBef>
                <a:spcPts val="0"/>
              </a:spcBef>
              <a:spcAft>
                <a:spcPts val="0"/>
              </a:spcAft>
            </a:pPr>
            <a:r>
              <a:rPr lang="en-US" sz="2200"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Cynosure Health</a:t>
            </a:r>
          </a:p>
        </p:txBody>
      </p:sp>
      <p:sp>
        <p:nvSpPr>
          <p:cNvPr id="7" name="Rectangle 6">
            <a:extLst>
              <a:ext uri="{FF2B5EF4-FFF2-40B4-BE49-F238E27FC236}">
                <a16:creationId xmlns:a16="http://schemas.microsoft.com/office/drawing/2014/main" id="{3893BC62-9421-47F1-89C2-CCA6F6E8C020}"/>
              </a:ext>
            </a:extLst>
          </p:cNvPr>
          <p:cNvSpPr/>
          <p:nvPr/>
        </p:nvSpPr>
        <p:spPr>
          <a:xfrm>
            <a:off x="4481119" y="2265028"/>
            <a:ext cx="324654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Session 3</a:t>
            </a:r>
          </a:p>
        </p:txBody>
      </p:sp>
      <p:sp>
        <p:nvSpPr>
          <p:cNvPr id="8" name="TextBox 7">
            <a:extLst>
              <a:ext uri="{FF2B5EF4-FFF2-40B4-BE49-F238E27FC236}">
                <a16:creationId xmlns:a16="http://schemas.microsoft.com/office/drawing/2014/main" id="{D64CC1F0-FB27-4742-956A-5B1C1AED18E7}"/>
              </a:ext>
            </a:extLst>
          </p:cNvPr>
          <p:cNvSpPr txBox="1"/>
          <p:nvPr/>
        </p:nvSpPr>
        <p:spPr>
          <a:xfrm>
            <a:off x="6511896" y="4730418"/>
            <a:ext cx="555217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Kim Werkmeister, MS, RN, CPHQ, CPPS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Improvement Advisor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Cynosure Health</a:t>
            </a:r>
          </a:p>
        </p:txBody>
      </p:sp>
      <p:pic>
        <p:nvPicPr>
          <p:cNvPr id="9" name="Picture 8" descr="A person smiling for the camera&#10;&#10;Description automatically generated with medium confidence">
            <a:extLst>
              <a:ext uri="{FF2B5EF4-FFF2-40B4-BE49-F238E27FC236}">
                <a16:creationId xmlns:a16="http://schemas.microsoft.com/office/drawing/2014/main" id="{F2BB3FE0-187A-4899-833F-1E5EA7FC4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9118" y="3026173"/>
            <a:ext cx="1197731" cy="1595925"/>
          </a:xfrm>
          <a:prstGeom prst="rect">
            <a:avLst/>
          </a:prstGeom>
          <a:ln w="57150" cap="sq">
            <a:solidFill>
              <a:schemeClr val="accent5"/>
            </a:solidFill>
            <a:prstDash val="solid"/>
            <a:miter lim="800000"/>
          </a:ln>
          <a:effectLst>
            <a:outerShdw blurRad="50800" dist="38100" dir="2700000" algn="tl" rotWithShape="0">
              <a:srgbClr val="000000">
                <a:alpha val="43000"/>
              </a:srgbClr>
            </a:outerShdw>
          </a:effectLst>
        </p:spPr>
      </p:pic>
      <p:pic>
        <p:nvPicPr>
          <p:cNvPr id="12" name="Picture 11" descr="A person smiling for the camera&#10;&#10;Description automatically generated">
            <a:extLst>
              <a:ext uri="{FF2B5EF4-FFF2-40B4-BE49-F238E27FC236}">
                <a16:creationId xmlns:a16="http://schemas.microsoft.com/office/drawing/2014/main" id="{FF298085-17AA-43DA-ACF1-40DF46479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443" y="2930592"/>
            <a:ext cx="1517692" cy="1595924"/>
          </a:xfrm>
          <a:prstGeom prst="rect">
            <a:avLst/>
          </a:prstGeom>
          <a:ln w="57150" cap="sq">
            <a:solidFill>
              <a:schemeClr val="accent5"/>
            </a:solidFill>
            <a:prstDash val="solid"/>
            <a:miter lim="800000"/>
          </a:ln>
          <a:effectLst>
            <a:outerShdw blurRad="50800" dist="38100" dir="2700000" algn="tl" rotWithShape="0">
              <a:srgbClr val="000000">
                <a:alpha val="43000"/>
              </a:srgbClr>
            </a:outerShdw>
          </a:effectLst>
        </p:spPr>
      </p:pic>
      <p:pic>
        <p:nvPicPr>
          <p:cNvPr id="13" name="Picture 26" descr="Logo&#10;&#10;Description automatically generated">
            <a:extLst>
              <a:ext uri="{FF2B5EF4-FFF2-40B4-BE49-F238E27FC236}">
                <a16:creationId xmlns:a16="http://schemas.microsoft.com/office/drawing/2014/main" id="{89AE9503-6C5E-45E5-9206-55A9EBD2445F}"/>
              </a:ext>
            </a:extLst>
          </p:cNvPr>
          <p:cNvPicPr>
            <a:picLocks noChangeAspect="1"/>
          </p:cNvPicPr>
          <p:nvPr/>
        </p:nvPicPr>
        <p:blipFill>
          <a:blip r:embed="rId4"/>
          <a:stretch>
            <a:fillRect/>
          </a:stretch>
        </p:blipFill>
        <p:spPr>
          <a:xfrm>
            <a:off x="371252" y="5629885"/>
            <a:ext cx="1197731" cy="892263"/>
          </a:xfrm>
          <a:prstGeom prst="rect">
            <a:avLst/>
          </a:prstGeom>
        </p:spPr>
      </p:pic>
    </p:spTree>
    <p:extLst>
      <p:ext uri="{BB962C8B-B14F-4D97-AF65-F5344CB8AC3E}">
        <p14:creationId xmlns:p14="http://schemas.microsoft.com/office/powerpoint/2010/main" val="373695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34104C-E266-4CD4-A056-6B13F20D7FA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4" b="27369"/>
          <a:stretch/>
        </p:blipFill>
        <p:spPr>
          <a:xfrm>
            <a:off x="4217963" y="0"/>
            <a:ext cx="5745193" cy="6866690"/>
          </a:xfrm>
        </p:spPr>
      </p:pic>
      <p:sp>
        <p:nvSpPr>
          <p:cNvPr id="6" name="TextBox 5">
            <a:extLst>
              <a:ext uri="{FF2B5EF4-FFF2-40B4-BE49-F238E27FC236}">
                <a16:creationId xmlns:a16="http://schemas.microsoft.com/office/drawing/2014/main" id="{67FB5FFA-8A83-4A93-BF98-2DE02494A1BE}"/>
              </a:ext>
            </a:extLst>
          </p:cNvPr>
          <p:cNvSpPr txBox="1"/>
          <p:nvPr/>
        </p:nvSpPr>
        <p:spPr>
          <a:xfrm>
            <a:off x="533400" y="1690062"/>
            <a:ext cx="3151163"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BIG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Problem?</a:t>
            </a:r>
          </a:p>
        </p:txBody>
      </p:sp>
      <p:pic>
        <p:nvPicPr>
          <p:cNvPr id="9" name="Picture 26" descr="Logo&#10;&#10;Description automatically generated">
            <a:extLst>
              <a:ext uri="{FF2B5EF4-FFF2-40B4-BE49-F238E27FC236}">
                <a16:creationId xmlns:a16="http://schemas.microsoft.com/office/drawing/2014/main" id="{21194446-7E16-4690-98F4-DC06E4B2B72E}"/>
              </a:ext>
            </a:extLst>
          </p:cNvPr>
          <p:cNvPicPr>
            <a:picLocks noChangeAspect="1"/>
          </p:cNvPicPr>
          <p:nvPr/>
        </p:nvPicPr>
        <p:blipFill>
          <a:blip r:embed="rId4"/>
          <a:stretch>
            <a:fillRect/>
          </a:stretch>
        </p:blipFill>
        <p:spPr>
          <a:xfrm>
            <a:off x="157644" y="6072594"/>
            <a:ext cx="730783" cy="544405"/>
          </a:xfrm>
          <a:prstGeom prst="rect">
            <a:avLst/>
          </a:prstGeom>
        </p:spPr>
      </p:pic>
    </p:spTree>
    <p:extLst>
      <p:ext uri="{BB962C8B-B14F-4D97-AF65-F5344CB8AC3E}">
        <p14:creationId xmlns:p14="http://schemas.microsoft.com/office/powerpoint/2010/main" val="120461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3764-88F8-4E7C-AC9B-3A988629D142}"/>
              </a:ext>
            </a:extLst>
          </p:cNvPr>
          <p:cNvSpPr>
            <a:spLocks noGrp="1"/>
          </p:cNvSpPr>
          <p:nvPr>
            <p:ph type="title"/>
          </p:nvPr>
        </p:nvSpPr>
        <p:spPr/>
        <p:txBody>
          <a:bodyPr anchor="t">
            <a:normAutofit/>
          </a:bodyPr>
          <a:lstStyle/>
          <a:p>
            <a:r>
              <a:rPr lang="en-US" b="1" dirty="0">
                <a:solidFill>
                  <a:schemeClr val="bg1"/>
                </a:solidFill>
                <a:latin typeface="Segoe UI" panose="020B0502040204020203" pitchFamily="34" charset="0"/>
                <a:cs typeface="Segoe UI" panose="020B0502040204020203" pitchFamily="34" charset="0"/>
              </a:rPr>
              <a:t>To Err is Human: A Transformative Change in 1999</a:t>
            </a:r>
          </a:p>
        </p:txBody>
      </p:sp>
      <p:sp>
        <p:nvSpPr>
          <p:cNvPr id="3" name="Content Placeholder 2">
            <a:extLst>
              <a:ext uri="{FF2B5EF4-FFF2-40B4-BE49-F238E27FC236}">
                <a16:creationId xmlns:a16="http://schemas.microsoft.com/office/drawing/2014/main" id="{49CE277A-EFD5-4E0A-9A3E-080A48E92673}"/>
              </a:ext>
            </a:extLst>
          </p:cNvPr>
          <p:cNvSpPr>
            <a:spLocks noGrp="1"/>
          </p:cNvSpPr>
          <p:nvPr>
            <p:ph sz="half" idx="1"/>
          </p:nvPr>
        </p:nvSpPr>
        <p:spPr>
          <a:xfrm>
            <a:off x="806669" y="5049897"/>
            <a:ext cx="11385331" cy="1685806"/>
          </a:xfrm>
        </p:spPr>
        <p:txBody>
          <a:bodyPr>
            <a:noAutofit/>
          </a:bodyPr>
          <a:lstStyle/>
          <a:p>
            <a:pPr marL="0" indent="0">
              <a:buNone/>
            </a:pPr>
            <a:r>
              <a:rPr lang="en-US" dirty="0">
                <a:solidFill>
                  <a:schemeClr val="bg1"/>
                </a:solidFill>
                <a:latin typeface="Segoe UI" panose="020B0502040204020203" pitchFamily="34" charset="0"/>
                <a:cs typeface="Segoe UI" panose="020B0502040204020203" pitchFamily="34" charset="0"/>
              </a:rPr>
              <a:t>Foundational reading for anyone working to improve patient safety:</a:t>
            </a:r>
          </a:p>
          <a:p>
            <a:pPr marL="0" indent="0">
              <a:buNone/>
            </a:pPr>
            <a:r>
              <a:rPr lang="en-US" dirty="0">
                <a:latin typeface="Segoe UI" panose="020B0502040204020203" pitchFamily="34" charset="0"/>
                <a:cs typeface="Segoe UI" panose="020B0502040204020203" pitchFamily="34" charset="0"/>
                <a:hlinkClick r:id="rId3"/>
              </a:rPr>
              <a:t>https://www.nap.edu/read/9728/chapter/1</a:t>
            </a:r>
            <a:r>
              <a:rPr lang="en-US" dirty="0">
                <a:latin typeface="Segoe UI" panose="020B0502040204020203" pitchFamily="34" charset="0"/>
                <a:cs typeface="Segoe UI" panose="020B0502040204020203" pitchFamily="34" charset="0"/>
              </a:rPr>
              <a:t> </a:t>
            </a:r>
          </a:p>
        </p:txBody>
      </p:sp>
      <p:pic>
        <p:nvPicPr>
          <p:cNvPr id="6" name="Picture 2" descr="https://www.nap.edu/cover/9728/450">
            <a:extLst>
              <a:ext uri="{FF2B5EF4-FFF2-40B4-BE49-F238E27FC236}">
                <a16:creationId xmlns:a16="http://schemas.microsoft.com/office/drawing/2014/main" id="{7FEFA857-5C63-4601-AC23-2114B77C095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683604" y="1212851"/>
            <a:ext cx="2514465" cy="380868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Picture 26" descr="Logo&#10;&#10;Description automatically generated">
            <a:extLst>
              <a:ext uri="{FF2B5EF4-FFF2-40B4-BE49-F238E27FC236}">
                <a16:creationId xmlns:a16="http://schemas.microsoft.com/office/drawing/2014/main" id="{D5C45267-DDE4-44A0-B4AF-AA8284CF1A41}"/>
              </a:ext>
            </a:extLst>
          </p:cNvPr>
          <p:cNvPicPr>
            <a:picLocks noChangeAspect="1"/>
          </p:cNvPicPr>
          <p:nvPr/>
        </p:nvPicPr>
        <p:blipFill>
          <a:blip r:embed="rId5"/>
          <a:stretch>
            <a:fillRect/>
          </a:stretch>
        </p:blipFill>
        <p:spPr>
          <a:xfrm>
            <a:off x="157644" y="6072594"/>
            <a:ext cx="730783" cy="544405"/>
          </a:xfrm>
          <a:prstGeom prst="rect">
            <a:avLst/>
          </a:prstGeom>
        </p:spPr>
      </p:pic>
    </p:spTree>
    <p:extLst>
      <p:ext uri="{BB962C8B-B14F-4D97-AF65-F5344CB8AC3E}">
        <p14:creationId xmlns:p14="http://schemas.microsoft.com/office/powerpoint/2010/main" val="2922712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B78A9-F902-47D5-8F6D-6C1631691807}"/>
              </a:ext>
            </a:extLst>
          </p:cNvPr>
          <p:cNvSpPr>
            <a:spLocks noGrp="1"/>
          </p:cNvSpPr>
          <p:nvPr>
            <p:ph type="title"/>
          </p:nvPr>
        </p:nvSpPr>
        <p:spPr/>
        <p:txBody>
          <a:bodyPr anchor="t">
            <a:normAutofit/>
          </a:bodyPr>
          <a:lstStyle/>
          <a:p>
            <a:r>
              <a:rPr lang="en-US" b="1" dirty="0">
                <a:solidFill>
                  <a:schemeClr val="bg1"/>
                </a:solidFill>
                <a:latin typeface="Segoe UI" panose="020B0502040204020203" pitchFamily="34" charset="0"/>
                <a:cs typeface="Segoe UI" panose="020B0502040204020203" pitchFamily="34" charset="0"/>
              </a:rPr>
              <a:t>Findings: To Err is Human</a:t>
            </a:r>
          </a:p>
        </p:txBody>
      </p:sp>
      <p:sp>
        <p:nvSpPr>
          <p:cNvPr id="3" name="Content Placeholder 2">
            <a:extLst>
              <a:ext uri="{FF2B5EF4-FFF2-40B4-BE49-F238E27FC236}">
                <a16:creationId xmlns:a16="http://schemas.microsoft.com/office/drawing/2014/main" id="{8DB1195C-6591-408C-8D17-9D7100620976}"/>
              </a:ext>
            </a:extLst>
          </p:cNvPr>
          <p:cNvSpPr>
            <a:spLocks noGrp="1"/>
          </p:cNvSpPr>
          <p:nvPr>
            <p:ph idx="1"/>
          </p:nvPr>
        </p:nvSpPr>
        <p:spPr>
          <a:xfrm>
            <a:off x="838200" y="1447801"/>
            <a:ext cx="10515600" cy="5410199"/>
          </a:xfrm>
        </p:spPr>
        <p:txBody>
          <a:bodyPr/>
          <a:lstStyle/>
          <a:p>
            <a:pPr lvl="0"/>
            <a:r>
              <a:rPr lang="en-US" sz="3200" dirty="0">
                <a:solidFill>
                  <a:schemeClr val="bg1"/>
                </a:solidFill>
                <a:latin typeface="Segoe UI" panose="020B0502040204020203" pitchFamily="34" charset="0"/>
                <a:cs typeface="Segoe UI" panose="020B0502040204020203" pitchFamily="34" charset="0"/>
              </a:rPr>
              <a:t>Medical errors occur because of flawed systems, not individual performance.</a:t>
            </a:r>
          </a:p>
          <a:p>
            <a:pPr lvl="0"/>
            <a:endParaRPr lang="en-US" sz="3200" dirty="0">
              <a:solidFill>
                <a:schemeClr val="bg1"/>
              </a:solidFill>
              <a:latin typeface="Segoe UI" panose="020B0502040204020203" pitchFamily="34" charset="0"/>
              <a:cs typeface="Segoe UI" panose="020B0502040204020203" pitchFamily="34" charset="0"/>
            </a:endParaRPr>
          </a:p>
          <a:p>
            <a:pPr lvl="0"/>
            <a:r>
              <a:rPr lang="en-US" sz="3200" dirty="0">
                <a:solidFill>
                  <a:schemeClr val="bg1"/>
                </a:solidFill>
                <a:latin typeface="Segoe UI" panose="020B0502040204020203" pitchFamily="34" charset="0"/>
                <a:cs typeface="Segoe UI" panose="020B0502040204020203" pitchFamily="34" charset="0"/>
              </a:rPr>
              <a:t>An increase in patient safety requires systems that are designed for safety and reliability.</a:t>
            </a:r>
          </a:p>
          <a:p>
            <a:pPr lvl="0"/>
            <a:endParaRPr lang="en-US" sz="3200" dirty="0">
              <a:solidFill>
                <a:schemeClr val="bg1"/>
              </a:solidFill>
              <a:latin typeface="Segoe UI" panose="020B0502040204020203" pitchFamily="34" charset="0"/>
              <a:cs typeface="Segoe UI" panose="020B0502040204020203" pitchFamily="34" charset="0"/>
            </a:endParaRPr>
          </a:p>
          <a:p>
            <a:pPr lvl="0"/>
            <a:r>
              <a:rPr lang="en-US" sz="3200" dirty="0">
                <a:solidFill>
                  <a:schemeClr val="bg1"/>
                </a:solidFill>
                <a:latin typeface="Segoe UI" panose="020B0502040204020203" pitchFamily="34" charset="0"/>
                <a:cs typeface="Segoe UI" panose="020B0502040204020203" pitchFamily="34" charset="0"/>
              </a:rPr>
              <a:t>A precursor to system redesign is a change in the culture of safety within healthcare at all levels.</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26" descr="Logo&#10;&#10;Description automatically generated">
            <a:extLst>
              <a:ext uri="{FF2B5EF4-FFF2-40B4-BE49-F238E27FC236}">
                <a16:creationId xmlns:a16="http://schemas.microsoft.com/office/drawing/2014/main" id="{824031C4-2051-4E2A-A22B-8597269E6247}"/>
              </a:ext>
            </a:extLst>
          </p:cNvPr>
          <p:cNvPicPr>
            <a:picLocks noChangeAspect="1"/>
          </p:cNvPicPr>
          <p:nvPr/>
        </p:nvPicPr>
        <p:blipFill>
          <a:blip r:embed="rId2"/>
          <a:stretch>
            <a:fillRect/>
          </a:stretch>
        </p:blipFill>
        <p:spPr>
          <a:xfrm>
            <a:off x="157644" y="6072594"/>
            <a:ext cx="730783" cy="544405"/>
          </a:xfrm>
          <a:prstGeom prst="rect">
            <a:avLst/>
          </a:prstGeom>
        </p:spPr>
      </p:pic>
    </p:spTree>
    <p:extLst>
      <p:ext uri="{BB962C8B-B14F-4D97-AF65-F5344CB8AC3E}">
        <p14:creationId xmlns:p14="http://schemas.microsoft.com/office/powerpoint/2010/main" val="27457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DA1A9B-AB09-41C9-B208-49CFB74B4D6C}"/>
              </a:ext>
            </a:extLst>
          </p:cNvPr>
          <p:cNvSpPr>
            <a:spLocks noGrp="1"/>
          </p:cNvSpPr>
          <p:nvPr>
            <p:ph type="title"/>
          </p:nvPr>
        </p:nvSpPr>
        <p:spPr>
          <a:xfrm>
            <a:off x="6590662" y="4267832"/>
            <a:ext cx="4805996" cy="1297115"/>
          </a:xfrm>
        </p:spPr>
        <p:txBody>
          <a:bodyPr vert="horz" lIns="91440" tIns="45720" rIns="91440" bIns="45720" rtlCol="0" anchor="t">
            <a:normAutofit fontScale="90000"/>
          </a:bodyPr>
          <a:lstStyle/>
          <a:p>
            <a:r>
              <a:rPr lang="en-US" kern="1200" dirty="0">
                <a:solidFill>
                  <a:srgbClr val="000000"/>
                </a:solidFill>
                <a:latin typeface="+mj-lt"/>
                <a:ea typeface="+mj-ea"/>
                <a:cs typeface="+mj-cs"/>
              </a:rPr>
              <a:t>Is it the best person or the best process?</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odium">
            <a:extLst>
              <a:ext uri="{FF2B5EF4-FFF2-40B4-BE49-F238E27FC236}">
                <a16:creationId xmlns:a16="http://schemas.microsoft.com/office/drawing/2014/main" id="{4F38E14B-B07E-400A-9B98-42260EF4E5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10384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409C-4D47-415F-B58E-17D6C39BB398}"/>
              </a:ext>
            </a:extLst>
          </p:cNvPr>
          <p:cNvSpPr>
            <a:spLocks noGrp="1"/>
          </p:cNvSpPr>
          <p:nvPr>
            <p:ph type="title"/>
          </p:nvPr>
        </p:nvSpPr>
        <p:spPr>
          <a:xfrm>
            <a:off x="667139" y="330657"/>
            <a:ext cx="10566993" cy="1752599"/>
          </a:xfrm>
        </p:spPr>
        <p:txBody>
          <a:bodyPr anchor="t">
            <a:normAutofit/>
          </a:bodyPr>
          <a:lstStyle/>
          <a:p>
            <a:r>
              <a:rPr lang="en-US" b="1" dirty="0">
                <a:solidFill>
                  <a:schemeClr val="bg1"/>
                </a:solidFill>
                <a:latin typeface="Segoe UI" panose="020B0502040204020203" pitchFamily="34" charset="0"/>
                <a:cs typeface="Segoe UI" panose="020B0502040204020203" pitchFamily="34" charset="0"/>
              </a:rPr>
              <a:t>Crossing the Quality Chasm: The Follow Up</a:t>
            </a:r>
          </a:p>
        </p:txBody>
      </p:sp>
      <p:sp>
        <p:nvSpPr>
          <p:cNvPr id="3" name="Content Placeholder 2">
            <a:extLst>
              <a:ext uri="{FF2B5EF4-FFF2-40B4-BE49-F238E27FC236}">
                <a16:creationId xmlns:a16="http://schemas.microsoft.com/office/drawing/2014/main" id="{62EC6DFA-B23E-446F-A877-CD81AE87D22B}"/>
              </a:ext>
            </a:extLst>
          </p:cNvPr>
          <p:cNvSpPr>
            <a:spLocks noGrp="1"/>
          </p:cNvSpPr>
          <p:nvPr>
            <p:ph sz="half" idx="1"/>
          </p:nvPr>
        </p:nvSpPr>
        <p:spPr>
          <a:xfrm>
            <a:off x="1128362" y="2555452"/>
            <a:ext cx="6058714" cy="4941218"/>
          </a:xfrm>
        </p:spPr>
        <p:txBody>
          <a:bodyPr>
            <a:noAutofit/>
          </a:bodyPr>
          <a:lstStyle/>
          <a:p>
            <a:pPr marL="0" indent="0">
              <a:buNone/>
            </a:pPr>
            <a:r>
              <a:rPr lang="en-US" sz="3200" dirty="0">
                <a:solidFill>
                  <a:schemeClr val="bg1"/>
                </a:solidFill>
                <a:latin typeface="Segoe UI" panose="020B0502040204020203" pitchFamily="34" charset="0"/>
                <a:cs typeface="Segoe UI" panose="020B0502040204020203" pitchFamily="34" charset="0"/>
              </a:rPr>
              <a:t>A roadmap for accomplishing changes recommended in </a:t>
            </a:r>
            <a:r>
              <a:rPr lang="en-US" sz="3200" i="1" dirty="0">
                <a:solidFill>
                  <a:schemeClr val="bg1"/>
                </a:solidFill>
                <a:latin typeface="Segoe UI" panose="020B0502040204020203" pitchFamily="34" charset="0"/>
                <a:cs typeface="Segoe UI" panose="020B0502040204020203" pitchFamily="34" charset="0"/>
              </a:rPr>
              <a:t>To Err is Human</a:t>
            </a:r>
          </a:p>
        </p:txBody>
      </p:sp>
      <p:pic>
        <p:nvPicPr>
          <p:cNvPr id="20482" name="Picture 2" descr="https://www.nap.edu/cover/10027/450">
            <a:extLst>
              <a:ext uri="{FF2B5EF4-FFF2-40B4-BE49-F238E27FC236}">
                <a16:creationId xmlns:a16="http://schemas.microsoft.com/office/drawing/2014/main" id="{8854713F-2D46-40F1-A0B0-25472866BB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970" y="1753396"/>
            <a:ext cx="2276197" cy="32726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26" descr="Logo&#10;&#10;Description automatically generated">
            <a:extLst>
              <a:ext uri="{FF2B5EF4-FFF2-40B4-BE49-F238E27FC236}">
                <a16:creationId xmlns:a16="http://schemas.microsoft.com/office/drawing/2014/main" id="{99051943-12C0-4E5A-9D2A-791E91F5B760}"/>
              </a:ext>
            </a:extLst>
          </p:cNvPr>
          <p:cNvPicPr>
            <a:picLocks noChangeAspect="1"/>
          </p:cNvPicPr>
          <p:nvPr/>
        </p:nvPicPr>
        <p:blipFill>
          <a:blip r:embed="rId4"/>
          <a:stretch>
            <a:fillRect/>
          </a:stretch>
        </p:blipFill>
        <p:spPr>
          <a:xfrm>
            <a:off x="157644" y="6072594"/>
            <a:ext cx="730783" cy="544405"/>
          </a:xfrm>
          <a:prstGeom prst="rect">
            <a:avLst/>
          </a:prstGeom>
        </p:spPr>
      </p:pic>
    </p:spTree>
    <p:extLst>
      <p:ext uri="{BB962C8B-B14F-4D97-AF65-F5344CB8AC3E}">
        <p14:creationId xmlns:p14="http://schemas.microsoft.com/office/powerpoint/2010/main" val="29959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32AA-7F16-46AE-9B43-E608A5C31867}"/>
              </a:ext>
            </a:extLst>
          </p:cNvPr>
          <p:cNvSpPr>
            <a:spLocks noGrp="1"/>
          </p:cNvSpPr>
          <p:nvPr>
            <p:ph type="title"/>
          </p:nvPr>
        </p:nvSpPr>
        <p:spPr/>
        <p:txBody>
          <a:bodyPr anchor="t">
            <a:normAutofit/>
          </a:bodyPr>
          <a:lstStyle/>
          <a:p>
            <a:r>
              <a:rPr lang="en-US" b="1" dirty="0">
                <a:solidFill>
                  <a:schemeClr val="bg1"/>
                </a:solidFill>
                <a:latin typeface="Segoe UI" panose="020B0502040204020203" pitchFamily="34" charset="0"/>
                <a:cs typeface="Segoe UI" panose="020B0502040204020203" pitchFamily="34" charset="0"/>
              </a:rPr>
              <a:t>Crossing the Quality Chasm</a:t>
            </a:r>
          </a:p>
        </p:txBody>
      </p:sp>
      <p:sp>
        <p:nvSpPr>
          <p:cNvPr id="3" name="Content Placeholder 2">
            <a:extLst>
              <a:ext uri="{FF2B5EF4-FFF2-40B4-BE49-F238E27FC236}">
                <a16:creationId xmlns:a16="http://schemas.microsoft.com/office/drawing/2014/main" id="{C387E4CF-25B3-46F8-9D13-A81A962A368D}"/>
              </a:ext>
            </a:extLst>
          </p:cNvPr>
          <p:cNvSpPr>
            <a:spLocks noGrp="1"/>
          </p:cNvSpPr>
          <p:nvPr>
            <p:ph idx="1"/>
          </p:nvPr>
        </p:nvSpPr>
        <p:spPr>
          <a:xfrm>
            <a:off x="1165412" y="1649362"/>
            <a:ext cx="10004612" cy="4823936"/>
          </a:xfrm>
        </p:spPr>
        <p:txBody>
          <a:bodyPr>
            <a:normAutofit/>
          </a:bodyPr>
          <a:lstStyle/>
          <a:p>
            <a:pPr marL="0" indent="0">
              <a:buNone/>
            </a:pPr>
            <a:r>
              <a:rPr lang="en-US" sz="3200" dirty="0">
                <a:solidFill>
                  <a:schemeClr val="bg1"/>
                </a:solidFill>
                <a:latin typeface="Segoe UI" panose="020B0502040204020203" pitchFamily="34" charset="0"/>
                <a:cs typeface="Segoe UI" panose="020B0502040204020203" pitchFamily="34" charset="0"/>
              </a:rPr>
              <a:t>In order to improve, health care must be provided in a manner that is:</a:t>
            </a:r>
          </a:p>
          <a:p>
            <a:pPr marL="0" indent="0">
              <a:buNone/>
            </a:pPr>
            <a:endParaRPr lang="en-US" sz="3200" dirty="0">
              <a:solidFill>
                <a:schemeClr val="bg1"/>
              </a:solidFill>
              <a:latin typeface="Segoe UI" panose="020B0502040204020203" pitchFamily="34" charset="0"/>
              <a:cs typeface="Segoe UI" panose="020B0502040204020203" pitchFamily="34" charset="0"/>
            </a:endParaRPr>
          </a:p>
          <a:p>
            <a:pPr lvl="1"/>
            <a:r>
              <a:rPr lang="en-US" sz="3200" b="1" dirty="0">
                <a:solidFill>
                  <a:schemeClr val="bg1"/>
                </a:solidFill>
                <a:latin typeface="Segoe UI" panose="020B0502040204020203" pitchFamily="34" charset="0"/>
                <a:cs typeface="Segoe UI" panose="020B0502040204020203" pitchFamily="34" charset="0"/>
              </a:rPr>
              <a:t>Safe</a:t>
            </a:r>
            <a:r>
              <a:rPr lang="en-US" sz="3200" dirty="0">
                <a:solidFill>
                  <a:schemeClr val="bg1"/>
                </a:solidFill>
                <a:latin typeface="Segoe UI" panose="020B0502040204020203" pitchFamily="34" charset="0"/>
                <a:cs typeface="Segoe UI" panose="020B0502040204020203" pitchFamily="34" charset="0"/>
              </a:rPr>
              <a:t> </a:t>
            </a:r>
          </a:p>
          <a:p>
            <a:pPr lvl="1"/>
            <a:r>
              <a:rPr lang="en-US" sz="3200" b="1" dirty="0">
                <a:solidFill>
                  <a:schemeClr val="bg1"/>
                </a:solidFill>
                <a:latin typeface="Segoe UI" panose="020B0502040204020203" pitchFamily="34" charset="0"/>
                <a:cs typeface="Segoe UI" panose="020B0502040204020203" pitchFamily="34" charset="0"/>
              </a:rPr>
              <a:t>Timely</a:t>
            </a:r>
            <a:endParaRPr lang="en-US" sz="3200" dirty="0">
              <a:solidFill>
                <a:schemeClr val="bg1"/>
              </a:solidFill>
              <a:latin typeface="Segoe UI" panose="020B0502040204020203" pitchFamily="34" charset="0"/>
              <a:cs typeface="Segoe UI" panose="020B0502040204020203" pitchFamily="34" charset="0"/>
            </a:endParaRPr>
          </a:p>
          <a:p>
            <a:pPr lvl="1"/>
            <a:r>
              <a:rPr lang="en-US" sz="3200" b="1" dirty="0">
                <a:solidFill>
                  <a:schemeClr val="bg1"/>
                </a:solidFill>
                <a:latin typeface="Segoe UI" panose="020B0502040204020203" pitchFamily="34" charset="0"/>
                <a:cs typeface="Segoe UI" panose="020B0502040204020203" pitchFamily="34" charset="0"/>
              </a:rPr>
              <a:t>Effective</a:t>
            </a:r>
            <a:endParaRPr lang="en-US" sz="3200" dirty="0">
              <a:solidFill>
                <a:schemeClr val="bg1"/>
              </a:solidFill>
              <a:latin typeface="Segoe UI" panose="020B0502040204020203" pitchFamily="34" charset="0"/>
              <a:cs typeface="Segoe UI" panose="020B0502040204020203" pitchFamily="34" charset="0"/>
            </a:endParaRPr>
          </a:p>
          <a:p>
            <a:pPr lvl="1"/>
            <a:r>
              <a:rPr lang="en-US" sz="3200" b="1" dirty="0">
                <a:solidFill>
                  <a:schemeClr val="bg1"/>
                </a:solidFill>
                <a:latin typeface="Segoe UI" panose="020B0502040204020203" pitchFamily="34" charset="0"/>
                <a:cs typeface="Segoe UI" panose="020B0502040204020203" pitchFamily="34" charset="0"/>
              </a:rPr>
              <a:t>Efficient</a:t>
            </a:r>
            <a:r>
              <a:rPr lang="en-US" sz="3200" dirty="0">
                <a:solidFill>
                  <a:schemeClr val="bg1"/>
                </a:solidFill>
                <a:latin typeface="Segoe UI" panose="020B0502040204020203" pitchFamily="34" charset="0"/>
                <a:cs typeface="Segoe UI" panose="020B0502040204020203" pitchFamily="34" charset="0"/>
              </a:rPr>
              <a:t> </a:t>
            </a:r>
          </a:p>
          <a:p>
            <a:pPr lvl="1"/>
            <a:r>
              <a:rPr lang="en-US" sz="3200" b="1" dirty="0">
                <a:solidFill>
                  <a:schemeClr val="bg1"/>
                </a:solidFill>
                <a:latin typeface="Segoe UI" panose="020B0502040204020203" pitchFamily="34" charset="0"/>
                <a:cs typeface="Segoe UI" panose="020B0502040204020203" pitchFamily="34" charset="0"/>
              </a:rPr>
              <a:t>Equitable</a:t>
            </a:r>
            <a:endParaRPr lang="en-US" sz="3200" dirty="0">
              <a:solidFill>
                <a:schemeClr val="bg1"/>
              </a:solidFill>
              <a:latin typeface="Segoe UI" panose="020B0502040204020203" pitchFamily="34" charset="0"/>
              <a:cs typeface="Segoe UI" panose="020B0502040204020203" pitchFamily="34" charset="0"/>
            </a:endParaRPr>
          </a:p>
          <a:p>
            <a:pPr lvl="1"/>
            <a:r>
              <a:rPr lang="en-US" sz="3200" b="1" dirty="0">
                <a:solidFill>
                  <a:schemeClr val="bg1"/>
                </a:solidFill>
                <a:latin typeface="Segoe UI" panose="020B0502040204020203" pitchFamily="34" charset="0"/>
                <a:cs typeface="Segoe UI" panose="020B0502040204020203" pitchFamily="34" charset="0"/>
              </a:rPr>
              <a:t>Patient-centered</a:t>
            </a:r>
            <a:endParaRPr lang="en-US" sz="3200" dirty="0">
              <a:solidFill>
                <a:schemeClr val="bg1"/>
              </a:solidFill>
              <a:latin typeface="Segoe UI" panose="020B0502040204020203" pitchFamily="34" charset="0"/>
              <a:cs typeface="Segoe UI" panose="020B0502040204020203" pitchFamily="34" charset="0"/>
            </a:endParaRPr>
          </a:p>
          <a:p>
            <a:pPr lvl="0"/>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26" descr="Logo&#10;&#10;Description automatically generated">
            <a:extLst>
              <a:ext uri="{FF2B5EF4-FFF2-40B4-BE49-F238E27FC236}">
                <a16:creationId xmlns:a16="http://schemas.microsoft.com/office/drawing/2014/main" id="{14327B7D-2E3B-48BB-9C89-E19CA92AABDA}"/>
              </a:ext>
            </a:extLst>
          </p:cNvPr>
          <p:cNvPicPr>
            <a:picLocks noChangeAspect="1"/>
          </p:cNvPicPr>
          <p:nvPr/>
        </p:nvPicPr>
        <p:blipFill>
          <a:blip r:embed="rId3"/>
          <a:stretch>
            <a:fillRect/>
          </a:stretch>
        </p:blipFill>
        <p:spPr>
          <a:xfrm>
            <a:off x="157644" y="6072594"/>
            <a:ext cx="730783" cy="544405"/>
          </a:xfrm>
          <a:prstGeom prst="rect">
            <a:avLst/>
          </a:prstGeom>
        </p:spPr>
      </p:pic>
    </p:spTree>
    <p:extLst>
      <p:ext uri="{BB962C8B-B14F-4D97-AF65-F5344CB8AC3E}">
        <p14:creationId xmlns:p14="http://schemas.microsoft.com/office/powerpoint/2010/main" val="104646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FB5FFA-8A83-4A93-BF98-2DE02494A1BE}"/>
              </a:ext>
            </a:extLst>
          </p:cNvPr>
          <p:cNvSpPr txBox="1"/>
          <p:nvPr/>
        </p:nvSpPr>
        <p:spPr>
          <a:xfrm>
            <a:off x="490330" y="237695"/>
            <a:ext cx="1086346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Who</a:t>
            </a:r>
            <a:r>
              <a:rPr kumimoji="0" lang="en-US" sz="4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 is to blame when a medical error occurs?</a:t>
            </a:r>
          </a:p>
        </p:txBody>
      </p:sp>
      <p:pic>
        <p:nvPicPr>
          <p:cNvPr id="9" name="Content Placeholder 8">
            <a:extLst>
              <a:ext uri="{FF2B5EF4-FFF2-40B4-BE49-F238E27FC236}">
                <a16:creationId xmlns:a16="http://schemas.microsoft.com/office/drawing/2014/main" id="{972E23E1-648E-4AC9-8BAF-48BB2F41D0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85988"/>
            <a:ext cx="10515600" cy="3584863"/>
          </a:xfrm>
        </p:spPr>
      </p:pic>
      <p:pic>
        <p:nvPicPr>
          <p:cNvPr id="10" name="Picture 26" descr="Logo&#10;&#10;Description automatically generated">
            <a:extLst>
              <a:ext uri="{FF2B5EF4-FFF2-40B4-BE49-F238E27FC236}">
                <a16:creationId xmlns:a16="http://schemas.microsoft.com/office/drawing/2014/main" id="{E5C2892E-F58A-48F1-B012-01519F39310C}"/>
              </a:ext>
            </a:extLst>
          </p:cNvPr>
          <p:cNvPicPr>
            <a:picLocks noChangeAspect="1"/>
          </p:cNvPicPr>
          <p:nvPr/>
        </p:nvPicPr>
        <p:blipFill>
          <a:blip r:embed="rId4"/>
          <a:stretch>
            <a:fillRect/>
          </a:stretch>
        </p:blipFill>
        <p:spPr>
          <a:xfrm>
            <a:off x="157644" y="6072594"/>
            <a:ext cx="730783" cy="544405"/>
          </a:xfrm>
          <a:prstGeom prst="rect">
            <a:avLst/>
          </a:prstGeom>
        </p:spPr>
      </p:pic>
    </p:spTree>
    <p:extLst>
      <p:ext uri="{BB962C8B-B14F-4D97-AF65-F5344CB8AC3E}">
        <p14:creationId xmlns:p14="http://schemas.microsoft.com/office/powerpoint/2010/main" val="183453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boardgame">
            <a:extLst>
              <a:ext uri="{FF2B5EF4-FFF2-40B4-BE49-F238E27FC236}">
                <a16:creationId xmlns:a16="http://schemas.microsoft.com/office/drawing/2014/main" id="{75630A41-0168-4F40-99EE-64146053BFF7}"/>
              </a:ext>
            </a:extLst>
          </p:cNvPr>
          <p:cNvPicPr>
            <a:picLocks noChangeAspect="1"/>
          </p:cNvPicPr>
          <p:nvPr/>
        </p:nvPicPr>
        <p:blipFill rotWithShape="1">
          <a:blip r:embed="rId2"/>
          <a:srcRect r="15944"/>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53F389-5878-4889-A0CD-E836110FA72F}"/>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4800" dirty="0"/>
              <a:t>Avoid the ‘name blame and shame game’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081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C1D755-C0B8-496C-BF55-0AACC0974AAD}"/>
              </a:ext>
            </a:extLst>
          </p:cNvPr>
          <p:cNvSpPr>
            <a:spLocks noGrp="1"/>
          </p:cNvSpPr>
          <p:nvPr>
            <p:ph type="title"/>
          </p:nvPr>
        </p:nvSpPr>
        <p:spPr>
          <a:xfrm>
            <a:off x="1409700" y="2447157"/>
            <a:ext cx="10515600" cy="2852737"/>
          </a:xfrm>
        </p:spPr>
        <p:txBody>
          <a:bodyPr/>
          <a:lstStyle/>
          <a:p>
            <a:r>
              <a:rPr lang="en-US" b="1" dirty="0">
                <a:solidFill>
                  <a:schemeClr val="bg1"/>
                </a:solidFill>
                <a:latin typeface="Segoe UI" panose="020B0502040204020203" pitchFamily="34" charset="0"/>
                <a:cs typeface="Segoe UI" panose="020B0502040204020203" pitchFamily="34" charset="0"/>
              </a:rPr>
              <a:t>From Error to Harm</a:t>
            </a:r>
          </a:p>
        </p:txBody>
      </p:sp>
      <p:pic>
        <p:nvPicPr>
          <p:cNvPr id="10" name="Picture 9">
            <a:extLst>
              <a:ext uri="{FF2B5EF4-FFF2-40B4-BE49-F238E27FC236}">
                <a16:creationId xmlns:a16="http://schemas.microsoft.com/office/drawing/2014/main" id="{85920EC1-245B-4F9B-9254-364B23B6C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469" y="1215463"/>
            <a:ext cx="7796981" cy="2658062"/>
          </a:xfrm>
          <a:prstGeom prst="rect">
            <a:avLst/>
          </a:prstGeom>
        </p:spPr>
      </p:pic>
      <p:pic>
        <p:nvPicPr>
          <p:cNvPr id="9" name="Picture 26" descr="Logo&#10;&#10;Description automatically generated">
            <a:extLst>
              <a:ext uri="{FF2B5EF4-FFF2-40B4-BE49-F238E27FC236}">
                <a16:creationId xmlns:a16="http://schemas.microsoft.com/office/drawing/2014/main" id="{B9D97AA8-A90E-4879-A788-B0266112947C}"/>
              </a:ext>
            </a:extLst>
          </p:cNvPr>
          <p:cNvPicPr>
            <a:picLocks noChangeAspect="1"/>
          </p:cNvPicPr>
          <p:nvPr/>
        </p:nvPicPr>
        <p:blipFill>
          <a:blip r:embed="rId3"/>
          <a:stretch>
            <a:fillRect/>
          </a:stretch>
        </p:blipFill>
        <p:spPr>
          <a:xfrm>
            <a:off x="157644" y="6072594"/>
            <a:ext cx="730783" cy="544405"/>
          </a:xfrm>
          <a:prstGeom prst="rect">
            <a:avLst/>
          </a:prstGeom>
        </p:spPr>
      </p:pic>
    </p:spTree>
    <p:extLst>
      <p:ext uri="{BB962C8B-B14F-4D97-AF65-F5344CB8AC3E}">
        <p14:creationId xmlns:p14="http://schemas.microsoft.com/office/powerpoint/2010/main" val="407225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2CFB8-E40B-4393-A8D9-2B2FD4142619}"/>
              </a:ext>
            </a:extLst>
          </p:cNvPr>
          <p:cNvSpPr>
            <a:spLocks noGrp="1"/>
          </p:cNvSpPr>
          <p:nvPr>
            <p:ph type="title"/>
          </p:nvPr>
        </p:nvSpPr>
        <p:spPr/>
        <p:txBody>
          <a:bodyPr/>
          <a:lstStyle/>
          <a:p>
            <a:r>
              <a:rPr lang="en-US" b="1" dirty="0">
                <a:solidFill>
                  <a:schemeClr val="bg1"/>
                </a:solidFill>
                <a:latin typeface="Segoe UI" panose="020B0502040204020203" pitchFamily="34" charset="0"/>
                <a:cs typeface="Segoe UI" panose="020B0502040204020203" pitchFamily="34" charset="0"/>
              </a:rPr>
              <a:t>The Swiss Cheese Model</a:t>
            </a:r>
          </a:p>
        </p:txBody>
      </p:sp>
      <p:pic>
        <p:nvPicPr>
          <p:cNvPr id="9" name="Content Placeholder 4">
            <a:extLst>
              <a:ext uri="{FF2B5EF4-FFF2-40B4-BE49-F238E27FC236}">
                <a16:creationId xmlns:a16="http://schemas.microsoft.com/office/drawing/2014/main" id="{7EB2D84A-0BC9-4520-94A7-1DB447D1DB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5781" y="1606536"/>
            <a:ext cx="7766480" cy="4547150"/>
          </a:xfrm>
        </p:spPr>
      </p:pic>
      <p:pic>
        <p:nvPicPr>
          <p:cNvPr id="10" name="Picture 26" descr="Logo&#10;&#10;Description automatically generated">
            <a:extLst>
              <a:ext uri="{FF2B5EF4-FFF2-40B4-BE49-F238E27FC236}">
                <a16:creationId xmlns:a16="http://schemas.microsoft.com/office/drawing/2014/main" id="{34ECB3B1-5C52-4DCF-BCB3-E9A616BCE867}"/>
              </a:ext>
            </a:extLst>
          </p:cNvPr>
          <p:cNvPicPr>
            <a:picLocks noChangeAspect="1"/>
          </p:cNvPicPr>
          <p:nvPr/>
        </p:nvPicPr>
        <p:blipFill>
          <a:blip r:embed="rId4"/>
          <a:stretch>
            <a:fillRect/>
          </a:stretch>
        </p:blipFill>
        <p:spPr>
          <a:xfrm>
            <a:off x="157644" y="6072594"/>
            <a:ext cx="730783" cy="544405"/>
          </a:xfrm>
          <a:prstGeom prst="rect">
            <a:avLst/>
          </a:prstGeom>
        </p:spPr>
      </p:pic>
    </p:spTree>
    <p:extLst>
      <p:ext uri="{BB962C8B-B14F-4D97-AF65-F5344CB8AC3E}">
        <p14:creationId xmlns:p14="http://schemas.microsoft.com/office/powerpoint/2010/main" val="348851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65A8-5ED2-4941-B8C3-4A9229730375}"/>
              </a:ext>
            </a:extLst>
          </p:cNvPr>
          <p:cNvSpPr>
            <a:spLocks noGrp="1"/>
          </p:cNvSpPr>
          <p:nvPr>
            <p:ph type="title"/>
          </p:nvPr>
        </p:nvSpPr>
        <p:spPr>
          <a:xfrm>
            <a:off x="533400" y="0"/>
            <a:ext cx="11125200" cy="1111853"/>
          </a:xfrm>
        </p:spPr>
        <p:txBody>
          <a:bodyPr>
            <a:normAutofit/>
          </a:bodyPr>
          <a:lstStyle/>
          <a:p>
            <a:r>
              <a:rPr lang="en-US" sz="4000" b="1" dirty="0">
                <a:solidFill>
                  <a:schemeClr val="bg1"/>
                </a:solidFill>
                <a:latin typeface="Segoe UI" panose="020B0502040204020203" pitchFamily="34" charset="0"/>
                <a:cs typeface="Segoe UI" panose="020B0502040204020203" pitchFamily="34" charset="0"/>
              </a:rPr>
              <a:t>Goals for the Program</a:t>
            </a:r>
          </a:p>
        </p:txBody>
      </p:sp>
      <p:sp>
        <p:nvSpPr>
          <p:cNvPr id="7" name="Content Placeholder 6">
            <a:extLst>
              <a:ext uri="{FF2B5EF4-FFF2-40B4-BE49-F238E27FC236}">
                <a16:creationId xmlns:a16="http://schemas.microsoft.com/office/drawing/2014/main" id="{5BF85845-481E-4711-8BFF-529F5016DCF4}"/>
              </a:ext>
            </a:extLst>
          </p:cNvPr>
          <p:cNvSpPr>
            <a:spLocks noGrp="1"/>
          </p:cNvSpPr>
          <p:nvPr>
            <p:ph idx="1"/>
          </p:nvPr>
        </p:nvSpPr>
        <p:spPr>
          <a:xfrm>
            <a:off x="838200" y="1253331"/>
            <a:ext cx="10515600" cy="4351338"/>
          </a:xfrm>
        </p:spPr>
        <p:txBody>
          <a:bodyPr>
            <a:normAutofit/>
          </a:bodyPr>
          <a:lstStyle/>
          <a:p>
            <a:r>
              <a:rPr lang="en-US" sz="3600" dirty="0">
                <a:solidFill>
                  <a:schemeClr val="bg1"/>
                </a:solidFill>
              </a:rPr>
              <a:t>Develop a foundational understanding of core concepts related to health care quality and patient safety</a:t>
            </a:r>
          </a:p>
          <a:p>
            <a:r>
              <a:rPr lang="en-US" sz="3600" dirty="0">
                <a:solidFill>
                  <a:schemeClr val="bg1"/>
                </a:solidFill>
              </a:rPr>
              <a:t>Hone necessary skills required to lead health care quality and patient safety projects</a:t>
            </a:r>
          </a:p>
          <a:p>
            <a:r>
              <a:rPr lang="en-US" sz="3600" dirty="0">
                <a:solidFill>
                  <a:schemeClr val="bg1"/>
                </a:solidFill>
              </a:rPr>
              <a:t>Apply skills to a SMALL quality improvement project from start to finish</a:t>
            </a:r>
          </a:p>
        </p:txBody>
      </p:sp>
      <p:pic>
        <p:nvPicPr>
          <p:cNvPr id="8" name="Picture 26" descr="Logo&#10;&#10;Description automatically generated">
            <a:extLst>
              <a:ext uri="{FF2B5EF4-FFF2-40B4-BE49-F238E27FC236}">
                <a16:creationId xmlns:a16="http://schemas.microsoft.com/office/drawing/2014/main" id="{7FFA5538-2B14-49A8-9DCD-3144737A0A5D}"/>
              </a:ext>
            </a:extLst>
          </p:cNvPr>
          <p:cNvPicPr>
            <a:picLocks noChangeAspect="1"/>
          </p:cNvPicPr>
          <p:nvPr/>
        </p:nvPicPr>
        <p:blipFill>
          <a:blip r:embed="rId2"/>
          <a:stretch>
            <a:fillRect/>
          </a:stretch>
        </p:blipFill>
        <p:spPr>
          <a:xfrm>
            <a:off x="157644" y="6072594"/>
            <a:ext cx="730783" cy="544405"/>
          </a:xfrm>
          <a:prstGeom prst="rect">
            <a:avLst/>
          </a:prstGeom>
        </p:spPr>
      </p:pic>
    </p:spTree>
    <p:extLst>
      <p:ext uri="{BB962C8B-B14F-4D97-AF65-F5344CB8AC3E}">
        <p14:creationId xmlns:p14="http://schemas.microsoft.com/office/powerpoint/2010/main" val="879618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A11BB-057B-4256-BB6E-981ADF9BCB3E}"/>
              </a:ext>
            </a:extLst>
          </p:cNvPr>
          <p:cNvSpPr>
            <a:spLocks noGrp="1"/>
          </p:cNvSpPr>
          <p:nvPr>
            <p:ph type="title"/>
          </p:nvPr>
        </p:nvSpPr>
        <p:spPr/>
        <p:txBody>
          <a:bodyPr/>
          <a:lstStyle/>
          <a:p>
            <a:pPr algn="ctr"/>
            <a:r>
              <a:rPr lang="en-US" b="1" dirty="0">
                <a:solidFill>
                  <a:schemeClr val="bg1"/>
                </a:solidFill>
                <a:latin typeface="Segoe UI" panose="020B0502040204020203" pitchFamily="34" charset="0"/>
                <a:cs typeface="Segoe UI" panose="020B0502040204020203" pitchFamily="34" charset="0"/>
              </a:rPr>
              <a:t>Your Organization’s Safety System</a:t>
            </a:r>
            <a:br>
              <a:rPr lang="en-US" b="1" dirty="0">
                <a:solidFill>
                  <a:schemeClr val="bg1"/>
                </a:solidFill>
                <a:latin typeface="Segoe UI" panose="020B0502040204020203" pitchFamily="34" charset="0"/>
                <a:cs typeface="Segoe UI" panose="020B0502040204020203" pitchFamily="34" charset="0"/>
              </a:rPr>
            </a:br>
            <a:r>
              <a:rPr lang="en-US" b="1" i="1" dirty="0">
                <a:solidFill>
                  <a:schemeClr val="bg1"/>
                </a:solidFill>
                <a:latin typeface="Segoe UI" panose="020B0502040204020203" pitchFamily="34" charset="0"/>
                <a:cs typeface="Segoe UI" panose="020B0502040204020203" pitchFamily="34" charset="0"/>
              </a:rPr>
              <a:t>In Theory</a:t>
            </a:r>
            <a:endParaRPr lang="en-US" b="1" dirty="0">
              <a:solidFill>
                <a:schemeClr val="bg1"/>
              </a:solidFill>
              <a:latin typeface="Segoe UI" panose="020B0502040204020203" pitchFamily="34" charset="0"/>
              <a:cs typeface="Segoe UI" panose="020B0502040204020203" pitchFamily="34" charset="0"/>
            </a:endParaRPr>
          </a:p>
        </p:txBody>
      </p:sp>
      <p:pic>
        <p:nvPicPr>
          <p:cNvPr id="9" name="Content Placeholder 4">
            <a:extLst>
              <a:ext uri="{FF2B5EF4-FFF2-40B4-BE49-F238E27FC236}">
                <a16:creationId xmlns:a16="http://schemas.microsoft.com/office/drawing/2014/main" id="{A3D10D15-627E-4DC9-90DD-9A4520C9D2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31219" y="2062715"/>
            <a:ext cx="5906324" cy="3458058"/>
          </a:xfrm>
        </p:spPr>
      </p:pic>
      <p:sp>
        <p:nvSpPr>
          <p:cNvPr id="2" name="Text Placeholder 1">
            <a:extLst>
              <a:ext uri="{FF2B5EF4-FFF2-40B4-BE49-F238E27FC236}">
                <a16:creationId xmlns:a16="http://schemas.microsoft.com/office/drawing/2014/main" id="{5FB4EB78-1656-40EE-BA78-94FCF7F92874}"/>
              </a:ext>
            </a:extLst>
          </p:cNvPr>
          <p:cNvSpPr>
            <a:spLocks noGrp="1"/>
          </p:cNvSpPr>
          <p:nvPr>
            <p:ph type="body" sz="half" idx="4294967295"/>
          </p:nvPr>
        </p:nvSpPr>
        <p:spPr>
          <a:xfrm>
            <a:off x="884180" y="2183848"/>
            <a:ext cx="4421050" cy="5575300"/>
          </a:xfrm>
        </p:spPr>
        <p:txBody>
          <a:bodyPr>
            <a:normAutofit/>
          </a:bodyPr>
          <a:lstStyle/>
          <a:p>
            <a:pPr marL="342900" indent="-342900">
              <a:buFont typeface="Arial" panose="020B0604020202020204" pitchFamily="34" charset="0"/>
              <a:buChar char="•"/>
            </a:pPr>
            <a:r>
              <a:rPr lang="en-US" sz="2400" dirty="0">
                <a:solidFill>
                  <a:schemeClr val="bg1"/>
                </a:solidFill>
                <a:latin typeface="Segoe UI" panose="020B0502040204020203" pitchFamily="34" charset="0"/>
                <a:cs typeface="Segoe UI" panose="020B0502040204020203" pitchFamily="34" charset="0"/>
              </a:rPr>
              <a:t>Slices of cheese prevent hazards from resulting in harm, but every now and then, the “holes” line up and cause harm.  </a:t>
            </a:r>
          </a:p>
          <a:p>
            <a:pPr marL="342900" indent="-342900">
              <a:buFont typeface="Arial" panose="020B0604020202020204" pitchFamily="34" charset="0"/>
              <a:buChar char="•"/>
            </a:pPr>
            <a:r>
              <a:rPr lang="en-US" sz="2400" dirty="0">
                <a:solidFill>
                  <a:schemeClr val="bg1"/>
                </a:solidFill>
                <a:latin typeface="Segoe UI" panose="020B0502040204020203" pitchFamily="34" charset="0"/>
                <a:cs typeface="Segoe UI" panose="020B0502040204020203" pitchFamily="34" charset="0"/>
              </a:rPr>
              <a:t>The holes represent both latent conditions (so-called accidents waiting to happen) and active failures (errors and violations by front-line providers). </a:t>
            </a:r>
          </a:p>
          <a:p>
            <a:endParaRPr lang="en-US" dirty="0"/>
          </a:p>
        </p:txBody>
      </p:sp>
      <p:pic>
        <p:nvPicPr>
          <p:cNvPr id="10" name="Picture 26" descr="Logo&#10;&#10;Description automatically generated">
            <a:extLst>
              <a:ext uri="{FF2B5EF4-FFF2-40B4-BE49-F238E27FC236}">
                <a16:creationId xmlns:a16="http://schemas.microsoft.com/office/drawing/2014/main" id="{F1BDE7D5-CD69-4D28-BCBB-68C48BE90330}"/>
              </a:ext>
            </a:extLst>
          </p:cNvPr>
          <p:cNvPicPr>
            <a:picLocks noChangeAspect="1"/>
          </p:cNvPicPr>
          <p:nvPr/>
        </p:nvPicPr>
        <p:blipFill>
          <a:blip r:embed="rId4"/>
          <a:stretch>
            <a:fillRect/>
          </a:stretch>
        </p:blipFill>
        <p:spPr>
          <a:xfrm>
            <a:off x="157644" y="6072594"/>
            <a:ext cx="730783" cy="544405"/>
          </a:xfrm>
          <a:prstGeom prst="rect">
            <a:avLst/>
          </a:prstGeom>
        </p:spPr>
      </p:pic>
    </p:spTree>
    <p:extLst>
      <p:ext uri="{BB962C8B-B14F-4D97-AF65-F5344CB8AC3E}">
        <p14:creationId xmlns:p14="http://schemas.microsoft.com/office/powerpoint/2010/main" val="274560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ndscape and plane wing">
            <a:extLst>
              <a:ext uri="{FF2B5EF4-FFF2-40B4-BE49-F238E27FC236}">
                <a16:creationId xmlns:a16="http://schemas.microsoft.com/office/drawing/2014/main" id="{1CDDCC1B-E84E-416E-87A1-28699FB4A59A}"/>
              </a:ext>
            </a:extLst>
          </p:cNvPr>
          <p:cNvPicPr>
            <a:picLocks noChangeAspect="1"/>
          </p:cNvPicPr>
          <p:nvPr/>
        </p:nvPicPr>
        <p:blipFill rotWithShape="1">
          <a:blip r:embed="rId3"/>
          <a:srcRect r="16259"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62BF39-AF8C-491A-A4B1-3D4B7B325372}"/>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4800" dirty="0"/>
              <a:t>I’ve got your back</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7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3147C5-8F4F-41CD-B895-1B67DD7E04C9}"/>
              </a:ext>
            </a:extLst>
          </p:cNvPr>
          <p:cNvSpPr>
            <a:spLocks noGrp="1"/>
          </p:cNvSpPr>
          <p:nvPr>
            <p:ph type="title"/>
          </p:nvPr>
        </p:nvSpPr>
        <p:spPr>
          <a:xfrm>
            <a:off x="533400" y="0"/>
            <a:ext cx="10515600" cy="1325563"/>
          </a:xfrm>
        </p:spPr>
        <p:txBody>
          <a:bodyPr/>
          <a:lstStyle/>
          <a:p>
            <a:r>
              <a:rPr lang="en-US" b="1" dirty="0">
                <a:solidFill>
                  <a:schemeClr val="bg1"/>
                </a:solidFill>
                <a:latin typeface="Segoe UI" panose="020B0502040204020203" pitchFamily="34" charset="0"/>
                <a:cs typeface="Segoe UI" panose="020B0502040204020203" pitchFamily="34" charset="0"/>
              </a:rPr>
              <a:t>Latent Conditions and Active Failures</a:t>
            </a:r>
          </a:p>
        </p:txBody>
      </p:sp>
      <p:sp>
        <p:nvSpPr>
          <p:cNvPr id="6" name="Content Placeholder 5">
            <a:extLst>
              <a:ext uri="{FF2B5EF4-FFF2-40B4-BE49-F238E27FC236}">
                <a16:creationId xmlns:a16="http://schemas.microsoft.com/office/drawing/2014/main" id="{9212055C-C43A-475D-B4A7-A4DED7F311CB}"/>
              </a:ext>
            </a:extLst>
          </p:cNvPr>
          <p:cNvSpPr>
            <a:spLocks noGrp="1"/>
          </p:cNvSpPr>
          <p:nvPr>
            <p:ph idx="1"/>
          </p:nvPr>
        </p:nvSpPr>
        <p:spPr>
          <a:xfrm>
            <a:off x="861552" y="1433512"/>
            <a:ext cx="10515600" cy="4351338"/>
          </a:xfrm>
        </p:spPr>
        <p:txBody>
          <a:bodyPr>
            <a:noAutofit/>
          </a:bodyPr>
          <a:lstStyle/>
          <a:p>
            <a:pPr marL="0" indent="0">
              <a:buNone/>
            </a:pPr>
            <a:r>
              <a:rPr lang="en-US" sz="2200" b="1" i="1" dirty="0">
                <a:solidFill>
                  <a:schemeClr val="bg1"/>
                </a:solidFill>
                <a:latin typeface="Segoe UI" panose="020B0502040204020203" pitchFamily="34" charset="0"/>
                <a:cs typeface="Segoe UI" panose="020B0502040204020203" pitchFamily="34" charset="0"/>
              </a:rPr>
              <a:t>Active failures: </a:t>
            </a:r>
            <a:r>
              <a:rPr lang="en-US" sz="2200" dirty="0">
                <a:solidFill>
                  <a:schemeClr val="bg1"/>
                </a:solidFill>
                <a:latin typeface="Segoe UI" panose="020B0502040204020203" pitchFamily="34" charset="0"/>
                <a:cs typeface="Segoe UI" panose="020B0502040204020203" pitchFamily="34" charset="0"/>
              </a:rPr>
              <a:t>we see them happen – the point at which the wrong drug or treatment gets to a patient, the point at which the wrong switch is turned off</a:t>
            </a:r>
          </a:p>
          <a:p>
            <a:pPr marL="0" indent="0">
              <a:buNone/>
            </a:pPr>
            <a:endParaRPr lang="en-US" sz="2200" b="1" i="1" dirty="0">
              <a:solidFill>
                <a:schemeClr val="bg1"/>
              </a:solidFill>
              <a:latin typeface="Segoe UI" panose="020B0502040204020203" pitchFamily="34" charset="0"/>
              <a:cs typeface="Segoe UI" panose="020B0502040204020203" pitchFamily="34" charset="0"/>
            </a:endParaRPr>
          </a:p>
          <a:p>
            <a:pPr marL="0" indent="0">
              <a:buNone/>
            </a:pPr>
            <a:r>
              <a:rPr lang="en-US" sz="2200" b="1" i="1" dirty="0">
                <a:solidFill>
                  <a:schemeClr val="bg1"/>
                </a:solidFill>
                <a:latin typeface="Segoe UI" panose="020B0502040204020203" pitchFamily="34" charset="0"/>
                <a:cs typeface="Segoe UI" panose="020B0502040204020203" pitchFamily="34" charset="0"/>
              </a:rPr>
              <a:t>Latent failures </a:t>
            </a:r>
            <a:r>
              <a:rPr lang="en-US" sz="2200" dirty="0">
                <a:solidFill>
                  <a:schemeClr val="bg1"/>
                </a:solidFill>
                <a:latin typeface="Segoe UI" panose="020B0502040204020203" pitchFamily="34" charset="0"/>
                <a:cs typeface="Segoe UI" panose="020B0502040204020203" pitchFamily="34" charset="0"/>
              </a:rPr>
              <a:t>are made by people whose tasks are removed in time and space from operational activities, e.g., designers, decision makers and managers. </a:t>
            </a:r>
          </a:p>
          <a:p>
            <a:pPr marL="0" indent="0">
              <a:buNone/>
            </a:pPr>
            <a:r>
              <a:rPr lang="en-US" sz="2200" dirty="0">
                <a:solidFill>
                  <a:schemeClr val="bg1"/>
                </a:solidFill>
                <a:latin typeface="Segoe UI" panose="020B0502040204020203" pitchFamily="34" charset="0"/>
                <a:cs typeface="Segoe UI" panose="020B0502040204020203" pitchFamily="34" charset="0"/>
              </a:rPr>
              <a:t>Examples of latent failures are:  </a:t>
            </a:r>
          </a:p>
          <a:p>
            <a:pPr marL="0" indent="0">
              <a:buNone/>
            </a:pPr>
            <a:r>
              <a:rPr lang="en-US" sz="2200" dirty="0">
                <a:solidFill>
                  <a:schemeClr val="bg1"/>
                </a:solidFill>
                <a:latin typeface="Segoe UI" panose="020B0502040204020203" pitchFamily="34" charset="0"/>
                <a:cs typeface="Segoe UI" panose="020B0502040204020203" pitchFamily="34" charset="0"/>
              </a:rPr>
              <a:t>• Poor design of plant and equipment;  </a:t>
            </a:r>
          </a:p>
          <a:p>
            <a:pPr marL="0" indent="0">
              <a:buNone/>
            </a:pPr>
            <a:r>
              <a:rPr lang="en-US" sz="2200" dirty="0">
                <a:solidFill>
                  <a:schemeClr val="bg1"/>
                </a:solidFill>
                <a:latin typeface="Segoe UI" panose="020B0502040204020203" pitchFamily="34" charset="0"/>
                <a:cs typeface="Segoe UI" panose="020B0502040204020203" pitchFamily="34" charset="0"/>
              </a:rPr>
              <a:t>• Ineffective training;  </a:t>
            </a:r>
          </a:p>
          <a:p>
            <a:pPr marL="0" indent="0">
              <a:buNone/>
            </a:pPr>
            <a:r>
              <a:rPr lang="en-US" sz="2200" dirty="0">
                <a:solidFill>
                  <a:schemeClr val="bg1"/>
                </a:solidFill>
                <a:latin typeface="Segoe UI" panose="020B0502040204020203" pitchFamily="34" charset="0"/>
                <a:cs typeface="Segoe UI" panose="020B0502040204020203" pitchFamily="34" charset="0"/>
              </a:rPr>
              <a:t>• Inadequate supervision;  </a:t>
            </a:r>
          </a:p>
          <a:p>
            <a:pPr marL="0" indent="0">
              <a:buNone/>
            </a:pPr>
            <a:r>
              <a:rPr lang="en-US" sz="2200" dirty="0">
                <a:solidFill>
                  <a:schemeClr val="bg1"/>
                </a:solidFill>
                <a:latin typeface="Segoe UI" panose="020B0502040204020203" pitchFamily="34" charset="0"/>
                <a:cs typeface="Segoe UI" panose="020B0502040204020203" pitchFamily="34" charset="0"/>
              </a:rPr>
              <a:t>• Ineffective communications;  </a:t>
            </a:r>
          </a:p>
          <a:p>
            <a:pPr marL="0" indent="0">
              <a:buNone/>
            </a:pPr>
            <a:r>
              <a:rPr lang="en-US" sz="2200" dirty="0">
                <a:solidFill>
                  <a:schemeClr val="bg1"/>
                </a:solidFill>
                <a:latin typeface="Segoe UI" panose="020B0502040204020203" pitchFamily="34" charset="0"/>
                <a:cs typeface="Segoe UI" panose="020B0502040204020203" pitchFamily="34" charset="0"/>
              </a:rPr>
              <a:t>• Inadequate resources (e.g., people and equipment); and  </a:t>
            </a:r>
          </a:p>
          <a:p>
            <a:pPr marL="0" indent="0">
              <a:buNone/>
            </a:pPr>
            <a:r>
              <a:rPr lang="en-US" sz="2200" dirty="0">
                <a:solidFill>
                  <a:schemeClr val="bg1"/>
                </a:solidFill>
                <a:latin typeface="Segoe UI" panose="020B0502040204020203" pitchFamily="34" charset="0"/>
                <a:cs typeface="Segoe UI" panose="020B0502040204020203" pitchFamily="34" charset="0"/>
              </a:rPr>
              <a:t>• Uncertainties in roles and responsibilities.</a:t>
            </a:r>
          </a:p>
        </p:txBody>
      </p:sp>
      <p:pic>
        <p:nvPicPr>
          <p:cNvPr id="10" name="Picture 26" descr="Logo&#10;&#10;Description automatically generated">
            <a:extLst>
              <a:ext uri="{FF2B5EF4-FFF2-40B4-BE49-F238E27FC236}">
                <a16:creationId xmlns:a16="http://schemas.microsoft.com/office/drawing/2014/main" id="{77131696-1053-474F-9E46-7CB282D2E387}"/>
              </a:ext>
            </a:extLst>
          </p:cNvPr>
          <p:cNvPicPr>
            <a:picLocks noChangeAspect="1"/>
          </p:cNvPicPr>
          <p:nvPr/>
        </p:nvPicPr>
        <p:blipFill>
          <a:blip r:embed="rId3"/>
          <a:stretch>
            <a:fillRect/>
          </a:stretch>
        </p:blipFill>
        <p:spPr>
          <a:xfrm>
            <a:off x="157644" y="6072594"/>
            <a:ext cx="730783" cy="544405"/>
          </a:xfrm>
          <a:prstGeom prst="rect">
            <a:avLst/>
          </a:prstGeom>
        </p:spPr>
      </p:pic>
    </p:spTree>
    <p:extLst>
      <p:ext uri="{BB962C8B-B14F-4D97-AF65-F5344CB8AC3E}">
        <p14:creationId xmlns:p14="http://schemas.microsoft.com/office/powerpoint/2010/main" val="740023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bubbles floating against blurred background">
            <a:extLst>
              <a:ext uri="{FF2B5EF4-FFF2-40B4-BE49-F238E27FC236}">
                <a16:creationId xmlns:a16="http://schemas.microsoft.com/office/drawing/2014/main" id="{78F9B6E6-AFE1-4A6B-BAD9-B8433678733E}"/>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BB86BC-4FE8-4699-9976-580ADE964687}"/>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pPr algn="ctr"/>
            <a:r>
              <a:rPr lang="en-US" sz="4800" dirty="0"/>
              <a:t>How do we turn handwashing into an example of failure?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021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8A95-055F-4F1E-8B62-8FCFFE6D2236}"/>
              </a:ext>
            </a:extLst>
          </p:cNvPr>
          <p:cNvSpPr>
            <a:spLocks noGrp="1"/>
          </p:cNvSpPr>
          <p:nvPr>
            <p:ph type="title"/>
          </p:nvPr>
        </p:nvSpPr>
        <p:spPr>
          <a:xfrm>
            <a:off x="839788" y="0"/>
            <a:ext cx="3932237" cy="1600200"/>
          </a:xfrm>
        </p:spPr>
        <p:txBody>
          <a:bodyPr>
            <a:normAutofit/>
          </a:bodyPr>
          <a:lstStyle/>
          <a:p>
            <a:r>
              <a:rPr lang="en-US" sz="4400" b="1" dirty="0">
                <a:solidFill>
                  <a:schemeClr val="bg1"/>
                </a:solidFill>
                <a:latin typeface="Segoe UI" panose="020B0502040204020203" pitchFamily="34" charset="0"/>
                <a:cs typeface="Segoe UI" panose="020B0502040204020203" pitchFamily="34" charset="0"/>
              </a:rPr>
              <a:t>Key Concept</a:t>
            </a:r>
          </a:p>
        </p:txBody>
      </p:sp>
      <p:pic>
        <p:nvPicPr>
          <p:cNvPr id="6" name="Content Placeholder 5">
            <a:extLst>
              <a:ext uri="{FF2B5EF4-FFF2-40B4-BE49-F238E27FC236}">
                <a16:creationId xmlns:a16="http://schemas.microsoft.com/office/drawing/2014/main" id="{3A464D43-28DA-449D-A088-3A910E72F6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9822" y="1002890"/>
            <a:ext cx="6599501" cy="4593253"/>
          </a:xfrm>
        </p:spPr>
      </p:pic>
      <p:sp>
        <p:nvSpPr>
          <p:cNvPr id="4" name="Text Placeholder 3">
            <a:extLst>
              <a:ext uri="{FF2B5EF4-FFF2-40B4-BE49-F238E27FC236}">
                <a16:creationId xmlns:a16="http://schemas.microsoft.com/office/drawing/2014/main" id="{505B1432-E4AC-4070-BCC5-9111E1A8C815}"/>
              </a:ext>
            </a:extLst>
          </p:cNvPr>
          <p:cNvSpPr>
            <a:spLocks noGrp="1"/>
          </p:cNvSpPr>
          <p:nvPr>
            <p:ph type="body" sz="half" idx="2"/>
          </p:nvPr>
        </p:nvSpPr>
        <p:spPr>
          <a:xfrm>
            <a:off x="733770" y="2533208"/>
            <a:ext cx="3932237" cy="3811588"/>
          </a:xfrm>
        </p:spPr>
        <p:txBody>
          <a:bodyPr/>
          <a:lstStyle/>
          <a:p>
            <a:pPr marL="285750" indent="-285750">
              <a:buFont typeface="Arial" panose="020B0604020202020204" pitchFamily="34" charset="0"/>
              <a:buChar char="•"/>
            </a:pPr>
            <a:r>
              <a:rPr lang="en-US" sz="2400" dirty="0">
                <a:solidFill>
                  <a:schemeClr val="bg1"/>
                </a:solidFill>
                <a:latin typeface="Segoe UI" panose="020B0502040204020203" pitchFamily="34" charset="0"/>
                <a:cs typeface="Segoe UI" panose="020B0502040204020203" pitchFamily="34" charset="0"/>
              </a:rPr>
              <a:t>Errors are the result of multiple failures in a process</a:t>
            </a:r>
          </a:p>
          <a:p>
            <a:pPr marL="285750" indent="-285750">
              <a:buFont typeface="Arial" panose="020B0604020202020204" pitchFamily="34" charset="0"/>
              <a:buChar char="•"/>
            </a:pPr>
            <a:r>
              <a:rPr lang="en-US" sz="2400" dirty="0">
                <a:solidFill>
                  <a:schemeClr val="bg1"/>
                </a:solidFill>
                <a:latin typeface="Segoe UI" panose="020B0502040204020203" pitchFamily="34" charset="0"/>
                <a:cs typeface="Segoe UI" panose="020B0502040204020203" pitchFamily="34" charset="0"/>
              </a:rPr>
              <a:t>Known errors are only a small fraction of potential harm</a:t>
            </a:r>
          </a:p>
          <a:p>
            <a:endParaRPr lang="en-US" dirty="0"/>
          </a:p>
        </p:txBody>
      </p:sp>
      <p:pic>
        <p:nvPicPr>
          <p:cNvPr id="10" name="Picture 26" descr="Logo&#10;&#10;Description automatically generated">
            <a:extLst>
              <a:ext uri="{FF2B5EF4-FFF2-40B4-BE49-F238E27FC236}">
                <a16:creationId xmlns:a16="http://schemas.microsoft.com/office/drawing/2014/main" id="{B4BB9343-467D-4714-9061-56AF3D5CF06F}"/>
              </a:ext>
            </a:extLst>
          </p:cNvPr>
          <p:cNvPicPr>
            <a:picLocks noChangeAspect="1"/>
          </p:cNvPicPr>
          <p:nvPr/>
        </p:nvPicPr>
        <p:blipFill>
          <a:blip r:embed="rId4"/>
          <a:stretch>
            <a:fillRect/>
          </a:stretch>
        </p:blipFill>
        <p:spPr>
          <a:xfrm>
            <a:off x="157644" y="6072594"/>
            <a:ext cx="730783" cy="544405"/>
          </a:xfrm>
          <a:prstGeom prst="rect">
            <a:avLst/>
          </a:prstGeom>
        </p:spPr>
      </p:pic>
    </p:spTree>
    <p:extLst>
      <p:ext uri="{BB962C8B-B14F-4D97-AF65-F5344CB8AC3E}">
        <p14:creationId xmlns:p14="http://schemas.microsoft.com/office/powerpoint/2010/main" val="133360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Fire engine parked inside a fire station">
            <a:extLst>
              <a:ext uri="{FF2B5EF4-FFF2-40B4-BE49-F238E27FC236}">
                <a16:creationId xmlns:a16="http://schemas.microsoft.com/office/drawing/2014/main" id="{52CB83B5-172A-4119-AAA1-34A4CE3B4410}"/>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EE8FE06-85E7-429A-A43A-9FC59213EDBF}"/>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4800" dirty="0"/>
              <a:t>How do we learn from a ‘near miss’?</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427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50AF-D8DA-429A-8744-A76291D8F287}"/>
              </a:ext>
            </a:extLst>
          </p:cNvPr>
          <p:cNvSpPr>
            <a:spLocks noGrp="1"/>
          </p:cNvSpPr>
          <p:nvPr>
            <p:ph type="title"/>
          </p:nvPr>
        </p:nvSpPr>
        <p:spPr>
          <a:xfrm>
            <a:off x="157644" y="60026"/>
            <a:ext cx="10515600" cy="1325563"/>
          </a:xfrm>
        </p:spPr>
        <p:txBody>
          <a:bodyPr/>
          <a:lstStyle/>
          <a:p>
            <a:r>
              <a:rPr lang="en-US" b="1" dirty="0">
                <a:solidFill>
                  <a:schemeClr val="bg1"/>
                </a:solidFill>
                <a:latin typeface="Segoe UI" panose="020B0502040204020203" pitchFamily="34" charset="0"/>
                <a:cs typeface="Segoe UI" panose="020B0502040204020203" pitchFamily="34" charset="0"/>
              </a:rPr>
              <a:t>A Closer Look at Error</a:t>
            </a:r>
          </a:p>
        </p:txBody>
      </p:sp>
      <p:sp>
        <p:nvSpPr>
          <p:cNvPr id="3" name="Content Placeholder 2">
            <a:extLst>
              <a:ext uri="{FF2B5EF4-FFF2-40B4-BE49-F238E27FC236}">
                <a16:creationId xmlns:a16="http://schemas.microsoft.com/office/drawing/2014/main" id="{308E0C31-559E-401E-BBD5-01E04600E663}"/>
              </a:ext>
            </a:extLst>
          </p:cNvPr>
          <p:cNvSpPr>
            <a:spLocks noGrp="1"/>
          </p:cNvSpPr>
          <p:nvPr>
            <p:ph idx="1"/>
          </p:nvPr>
        </p:nvSpPr>
        <p:spPr>
          <a:xfrm>
            <a:off x="1036983" y="1553422"/>
            <a:ext cx="10515600" cy="4351338"/>
          </a:xfrm>
        </p:spPr>
        <p:txBody>
          <a:bodyPr>
            <a:normAutofit fontScale="92500" lnSpcReduction="10000"/>
          </a:bodyPr>
          <a:lstStyle/>
          <a:p>
            <a:pPr marL="0" indent="0">
              <a:buNone/>
            </a:pPr>
            <a:r>
              <a:rPr lang="en-US" dirty="0">
                <a:solidFill>
                  <a:schemeClr val="bg1"/>
                </a:solidFill>
                <a:latin typeface="Segoe UI" panose="020B0502040204020203" pitchFamily="34" charset="0"/>
                <a:cs typeface="Segoe UI" panose="020B0502040204020203" pitchFamily="34" charset="0"/>
              </a:rPr>
              <a:t>Unsafe acts are categorized as either </a:t>
            </a:r>
            <a:r>
              <a:rPr lang="en-US" i="1" dirty="0">
                <a:solidFill>
                  <a:schemeClr val="bg1"/>
                </a:solidFill>
                <a:latin typeface="Segoe UI" panose="020B0502040204020203" pitchFamily="34" charset="0"/>
                <a:cs typeface="Segoe UI" panose="020B0502040204020203" pitchFamily="34" charset="0"/>
              </a:rPr>
              <a:t>errors</a:t>
            </a:r>
            <a:r>
              <a:rPr lang="en-US" dirty="0">
                <a:solidFill>
                  <a:schemeClr val="bg1"/>
                </a:solidFill>
                <a:latin typeface="Segoe UI" panose="020B0502040204020203" pitchFamily="34" charset="0"/>
                <a:cs typeface="Segoe UI" panose="020B0502040204020203" pitchFamily="34" charset="0"/>
              </a:rPr>
              <a:t> or </a:t>
            </a:r>
            <a:r>
              <a:rPr lang="en-US" i="1" dirty="0">
                <a:solidFill>
                  <a:schemeClr val="bg1"/>
                </a:solidFill>
                <a:latin typeface="Segoe UI" panose="020B0502040204020203" pitchFamily="34" charset="0"/>
                <a:cs typeface="Segoe UI" panose="020B0502040204020203" pitchFamily="34" charset="0"/>
              </a:rPr>
              <a:t>violations</a:t>
            </a:r>
            <a:r>
              <a:rPr lang="en-US" dirty="0">
                <a:solidFill>
                  <a:schemeClr val="bg1"/>
                </a:solidFill>
                <a:latin typeface="Segoe UI" panose="020B0502040204020203" pitchFamily="34" charset="0"/>
                <a:cs typeface="Segoe UI" panose="020B0502040204020203" pitchFamily="34" charset="0"/>
              </a:rPr>
              <a:t>.  </a:t>
            </a:r>
          </a:p>
          <a:p>
            <a:endParaRPr lang="en-US" dirty="0">
              <a:solidFill>
                <a:schemeClr val="bg1"/>
              </a:solidFill>
              <a:latin typeface="Segoe UI" panose="020B0502040204020203" pitchFamily="34" charset="0"/>
              <a:cs typeface="Segoe UI" panose="020B0502040204020203" pitchFamily="34" charset="0"/>
            </a:endParaRPr>
          </a:p>
          <a:p>
            <a:r>
              <a:rPr lang="en-US" dirty="0">
                <a:solidFill>
                  <a:schemeClr val="bg1"/>
                </a:solidFill>
                <a:latin typeface="Segoe UI" panose="020B0502040204020203" pitchFamily="34" charset="0"/>
                <a:cs typeface="Segoe UI" panose="020B0502040204020203" pitchFamily="34" charset="0"/>
              </a:rPr>
              <a:t>An </a:t>
            </a:r>
            <a:r>
              <a:rPr lang="en-US" b="1" dirty="0">
                <a:solidFill>
                  <a:srgbClr val="FF0000"/>
                </a:solidFill>
                <a:latin typeface="Segoe UI" panose="020B0502040204020203" pitchFamily="34" charset="0"/>
                <a:cs typeface="Segoe UI" panose="020B0502040204020203" pitchFamily="34" charset="0"/>
              </a:rPr>
              <a:t>error</a:t>
            </a:r>
            <a:r>
              <a:rPr lang="en-US" dirty="0">
                <a:solidFill>
                  <a:schemeClr val="bg1"/>
                </a:solidFill>
                <a:latin typeface="Segoe UI" panose="020B0502040204020203" pitchFamily="34" charset="0"/>
                <a:cs typeface="Segoe UI" panose="020B0502040204020203" pitchFamily="34" charset="0"/>
              </a:rPr>
              <a:t> is a </a:t>
            </a:r>
            <a:r>
              <a:rPr lang="en-US" i="1" dirty="0">
                <a:solidFill>
                  <a:schemeClr val="bg1"/>
                </a:solidFill>
                <a:latin typeface="Segoe UI" panose="020B0502040204020203" pitchFamily="34" charset="0"/>
                <a:cs typeface="Segoe UI" panose="020B0502040204020203" pitchFamily="34" charset="0"/>
              </a:rPr>
              <a:t>lapse</a:t>
            </a:r>
            <a:r>
              <a:rPr lang="en-US" dirty="0">
                <a:solidFill>
                  <a:schemeClr val="bg1"/>
                </a:solidFill>
                <a:latin typeface="Segoe UI" panose="020B0502040204020203" pitchFamily="34" charset="0"/>
                <a:cs typeface="Segoe UI" panose="020B0502040204020203" pitchFamily="34" charset="0"/>
              </a:rPr>
              <a:t>, </a:t>
            </a:r>
            <a:r>
              <a:rPr lang="en-US" i="1" dirty="0">
                <a:solidFill>
                  <a:schemeClr val="bg1"/>
                </a:solidFill>
                <a:latin typeface="Segoe UI" panose="020B0502040204020203" pitchFamily="34" charset="0"/>
                <a:cs typeface="Segoe UI" panose="020B0502040204020203" pitchFamily="34" charset="0"/>
              </a:rPr>
              <a:t>slip,</a:t>
            </a:r>
            <a:r>
              <a:rPr lang="en-US" dirty="0">
                <a:solidFill>
                  <a:schemeClr val="bg1"/>
                </a:solidFill>
                <a:latin typeface="Segoe UI" panose="020B0502040204020203" pitchFamily="34" charset="0"/>
                <a:cs typeface="Segoe UI" panose="020B0502040204020203" pitchFamily="34" charset="0"/>
              </a:rPr>
              <a:t> or a </a:t>
            </a:r>
            <a:r>
              <a:rPr lang="en-US" i="1" dirty="0">
                <a:solidFill>
                  <a:schemeClr val="bg1"/>
                </a:solidFill>
                <a:latin typeface="Segoe UI" panose="020B0502040204020203" pitchFamily="34" charset="0"/>
                <a:cs typeface="Segoe UI" panose="020B0502040204020203" pitchFamily="34" charset="0"/>
              </a:rPr>
              <a:t>mistake</a:t>
            </a:r>
            <a:r>
              <a:rPr lang="en-US" dirty="0">
                <a:solidFill>
                  <a:schemeClr val="bg1"/>
                </a:solidFill>
                <a:latin typeface="Segoe UI" panose="020B0502040204020203" pitchFamily="34" charset="0"/>
                <a:cs typeface="Segoe UI" panose="020B0502040204020203" pitchFamily="34" charset="0"/>
              </a:rPr>
              <a:t>.  </a:t>
            </a:r>
          </a:p>
          <a:p>
            <a:pPr lvl="1"/>
            <a:r>
              <a:rPr lang="en-US" dirty="0">
                <a:solidFill>
                  <a:schemeClr val="bg1"/>
                </a:solidFill>
                <a:latin typeface="Segoe UI" panose="020B0502040204020203" pitchFamily="34" charset="0"/>
                <a:cs typeface="Segoe UI" panose="020B0502040204020203" pitchFamily="34" charset="0"/>
              </a:rPr>
              <a:t>When an action fails to go as intended, the error is called either a </a:t>
            </a:r>
            <a:r>
              <a:rPr lang="en-US" b="1" i="1" dirty="0">
                <a:solidFill>
                  <a:srgbClr val="FF0000"/>
                </a:solidFill>
                <a:latin typeface="Segoe UI" panose="020B0502040204020203" pitchFamily="34" charset="0"/>
                <a:cs typeface="Segoe UI" panose="020B0502040204020203" pitchFamily="34" charset="0"/>
              </a:rPr>
              <a:t>slip</a:t>
            </a:r>
            <a:r>
              <a:rPr lang="en-US" dirty="0">
                <a:solidFill>
                  <a:schemeClr val="bg1"/>
                </a:solidFill>
                <a:latin typeface="Segoe UI" panose="020B0502040204020203" pitchFamily="34" charset="0"/>
                <a:cs typeface="Segoe UI" panose="020B0502040204020203" pitchFamily="34" charset="0"/>
              </a:rPr>
              <a:t> (if it is observable – like pushing the wrong button on a piece of equipment) or a </a:t>
            </a:r>
            <a:r>
              <a:rPr lang="en-US" b="1" i="1" dirty="0">
                <a:solidFill>
                  <a:srgbClr val="FF0000"/>
                </a:solidFill>
                <a:latin typeface="Segoe UI" panose="020B0502040204020203" pitchFamily="34" charset="0"/>
                <a:cs typeface="Segoe UI" panose="020B0502040204020203" pitchFamily="34" charset="0"/>
              </a:rPr>
              <a:t>lapse</a:t>
            </a:r>
            <a:r>
              <a:rPr lang="en-US" dirty="0">
                <a:solidFill>
                  <a:schemeClr val="bg1"/>
                </a:solidFill>
                <a:latin typeface="Segoe UI" panose="020B0502040204020203" pitchFamily="34" charset="0"/>
                <a:cs typeface="Segoe UI" panose="020B0502040204020203" pitchFamily="34" charset="0"/>
              </a:rPr>
              <a:t> (if it is unobservable – like forgetting to give a medication). </a:t>
            </a:r>
          </a:p>
          <a:p>
            <a:pPr lvl="1"/>
            <a:endParaRPr lang="en-US" dirty="0">
              <a:solidFill>
                <a:schemeClr val="bg1"/>
              </a:solidFill>
              <a:latin typeface="Segoe UI" panose="020B0502040204020203" pitchFamily="34" charset="0"/>
              <a:cs typeface="Segoe UI" panose="020B0502040204020203" pitchFamily="34" charset="0"/>
            </a:endParaRPr>
          </a:p>
          <a:p>
            <a:pPr lvl="1"/>
            <a:r>
              <a:rPr lang="en-US" dirty="0">
                <a:solidFill>
                  <a:schemeClr val="bg1"/>
                </a:solidFill>
                <a:latin typeface="Segoe UI" panose="020B0502040204020203" pitchFamily="34" charset="0"/>
                <a:cs typeface="Segoe UI" panose="020B0502040204020203" pitchFamily="34" charset="0"/>
              </a:rPr>
              <a:t>When an action goes as intended but is the wrong one, it is called a </a:t>
            </a:r>
            <a:r>
              <a:rPr lang="en-US" b="1" i="1" dirty="0">
                <a:solidFill>
                  <a:srgbClr val="FF0000"/>
                </a:solidFill>
                <a:latin typeface="Segoe UI" panose="020B0502040204020203" pitchFamily="34" charset="0"/>
                <a:cs typeface="Segoe UI" panose="020B0502040204020203" pitchFamily="34" charset="0"/>
              </a:rPr>
              <a:t>mistake</a:t>
            </a:r>
            <a:r>
              <a:rPr lang="en-US" dirty="0">
                <a:solidFill>
                  <a:schemeClr val="bg1"/>
                </a:solidFill>
                <a:latin typeface="Segoe UI" panose="020B0502040204020203" pitchFamily="34" charset="0"/>
                <a:cs typeface="Segoe UI" panose="020B0502040204020203" pitchFamily="34" charset="0"/>
              </a:rPr>
              <a:t> (such as a diagnostic error).  </a:t>
            </a:r>
          </a:p>
          <a:p>
            <a:endParaRPr lang="en-US" dirty="0">
              <a:solidFill>
                <a:schemeClr val="bg1"/>
              </a:solidFill>
              <a:latin typeface="Segoe UI" panose="020B0502040204020203" pitchFamily="34" charset="0"/>
              <a:cs typeface="Segoe UI" panose="020B0502040204020203" pitchFamily="34" charset="0"/>
            </a:endParaRPr>
          </a:p>
          <a:p>
            <a:pPr marL="0" indent="0">
              <a:buNone/>
            </a:pPr>
            <a:r>
              <a:rPr lang="en-US" dirty="0">
                <a:solidFill>
                  <a:schemeClr val="bg1"/>
                </a:solidFill>
                <a:latin typeface="Segoe UI" panose="020B0502040204020203" pitchFamily="34" charset="0"/>
                <a:cs typeface="Segoe UI" panose="020B0502040204020203" pitchFamily="34" charset="0"/>
              </a:rPr>
              <a:t>A </a:t>
            </a:r>
            <a:r>
              <a:rPr lang="en-US" b="1" dirty="0">
                <a:solidFill>
                  <a:srgbClr val="FF0000"/>
                </a:solidFill>
                <a:latin typeface="Segoe UI" panose="020B0502040204020203" pitchFamily="34" charset="0"/>
                <a:cs typeface="Segoe UI" panose="020B0502040204020203" pitchFamily="34" charset="0"/>
              </a:rPr>
              <a:t>violation</a:t>
            </a:r>
            <a:r>
              <a:rPr lang="en-US" dirty="0">
                <a:solidFill>
                  <a:schemeClr val="bg1"/>
                </a:solidFill>
                <a:latin typeface="Segoe UI" panose="020B0502040204020203" pitchFamily="34" charset="0"/>
                <a:cs typeface="Segoe UI" panose="020B0502040204020203" pitchFamily="34" charset="0"/>
              </a:rPr>
              <a:t> is a deliberate deviation from an operating procedure, standard, or rules. </a:t>
            </a:r>
          </a:p>
        </p:txBody>
      </p:sp>
      <p:pic>
        <p:nvPicPr>
          <p:cNvPr id="7" name="Picture 26" descr="Logo&#10;&#10;Description automatically generated">
            <a:extLst>
              <a:ext uri="{FF2B5EF4-FFF2-40B4-BE49-F238E27FC236}">
                <a16:creationId xmlns:a16="http://schemas.microsoft.com/office/drawing/2014/main" id="{686F9CBF-87ED-4D37-85C7-8BF757EE7FB7}"/>
              </a:ext>
            </a:extLst>
          </p:cNvPr>
          <p:cNvPicPr>
            <a:picLocks noChangeAspect="1"/>
          </p:cNvPicPr>
          <p:nvPr/>
        </p:nvPicPr>
        <p:blipFill>
          <a:blip r:embed="rId3"/>
          <a:stretch>
            <a:fillRect/>
          </a:stretch>
        </p:blipFill>
        <p:spPr>
          <a:xfrm>
            <a:off x="157644" y="6072594"/>
            <a:ext cx="730783" cy="544405"/>
          </a:xfrm>
          <a:prstGeom prst="rect">
            <a:avLst/>
          </a:prstGeom>
        </p:spPr>
      </p:pic>
    </p:spTree>
    <p:extLst>
      <p:ext uri="{BB962C8B-B14F-4D97-AF65-F5344CB8AC3E}">
        <p14:creationId xmlns:p14="http://schemas.microsoft.com/office/powerpoint/2010/main" val="1113078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065967-1519-4B3C-96F9-9968115A24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419" y="267142"/>
            <a:ext cx="8586642" cy="6064013"/>
          </a:xfrm>
        </p:spPr>
      </p:pic>
      <p:pic>
        <p:nvPicPr>
          <p:cNvPr id="9" name="Picture 26" descr="Logo&#10;&#10;Description automatically generated">
            <a:extLst>
              <a:ext uri="{FF2B5EF4-FFF2-40B4-BE49-F238E27FC236}">
                <a16:creationId xmlns:a16="http://schemas.microsoft.com/office/drawing/2014/main" id="{22582C5F-06D9-4176-8B56-6B0F66393561}"/>
              </a:ext>
            </a:extLst>
          </p:cNvPr>
          <p:cNvPicPr>
            <a:picLocks noChangeAspect="1"/>
          </p:cNvPicPr>
          <p:nvPr/>
        </p:nvPicPr>
        <p:blipFill>
          <a:blip r:embed="rId3"/>
          <a:stretch>
            <a:fillRect/>
          </a:stretch>
        </p:blipFill>
        <p:spPr>
          <a:xfrm>
            <a:off x="157644" y="6072594"/>
            <a:ext cx="730783" cy="544405"/>
          </a:xfrm>
          <a:prstGeom prst="rect">
            <a:avLst/>
          </a:prstGeom>
        </p:spPr>
      </p:pic>
    </p:spTree>
    <p:extLst>
      <p:ext uri="{BB962C8B-B14F-4D97-AF65-F5344CB8AC3E}">
        <p14:creationId xmlns:p14="http://schemas.microsoft.com/office/powerpoint/2010/main" val="79458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8A95-055F-4F1E-8B62-8FCFFE6D2236}"/>
              </a:ext>
            </a:extLst>
          </p:cNvPr>
          <p:cNvSpPr>
            <a:spLocks noGrp="1"/>
          </p:cNvSpPr>
          <p:nvPr>
            <p:ph type="title"/>
          </p:nvPr>
        </p:nvSpPr>
        <p:spPr>
          <a:xfrm>
            <a:off x="839788" y="0"/>
            <a:ext cx="3932237" cy="1600200"/>
          </a:xfrm>
        </p:spPr>
        <p:txBody>
          <a:bodyPr>
            <a:normAutofit/>
          </a:bodyPr>
          <a:lstStyle/>
          <a:p>
            <a:r>
              <a:rPr lang="en-US" sz="4400" b="1" dirty="0">
                <a:solidFill>
                  <a:schemeClr val="bg1"/>
                </a:solidFill>
                <a:latin typeface="Segoe UI" panose="020B0502040204020203" pitchFamily="34" charset="0"/>
                <a:cs typeface="Segoe UI" panose="020B0502040204020203" pitchFamily="34" charset="0"/>
              </a:rPr>
              <a:t>Key Concept</a:t>
            </a:r>
          </a:p>
        </p:txBody>
      </p:sp>
      <p:sp>
        <p:nvSpPr>
          <p:cNvPr id="4" name="Text Placeholder 3">
            <a:extLst>
              <a:ext uri="{FF2B5EF4-FFF2-40B4-BE49-F238E27FC236}">
                <a16:creationId xmlns:a16="http://schemas.microsoft.com/office/drawing/2014/main" id="{505B1432-E4AC-4070-BCC5-9111E1A8C815}"/>
              </a:ext>
            </a:extLst>
          </p:cNvPr>
          <p:cNvSpPr>
            <a:spLocks noGrp="1"/>
          </p:cNvSpPr>
          <p:nvPr>
            <p:ph type="body" sz="half" idx="2"/>
          </p:nvPr>
        </p:nvSpPr>
        <p:spPr/>
        <p:txBody>
          <a:bodyPr/>
          <a:lstStyle/>
          <a:p>
            <a:pPr marL="285750" indent="-285750">
              <a:buFont typeface="Arial" panose="020B0604020202020204" pitchFamily="34" charset="0"/>
              <a:buChar char="•"/>
            </a:pPr>
            <a:r>
              <a:rPr lang="en-US" sz="2400" dirty="0">
                <a:solidFill>
                  <a:schemeClr val="bg1"/>
                </a:solidFill>
                <a:latin typeface="Segoe UI" panose="020B0502040204020203" pitchFamily="34" charset="0"/>
                <a:cs typeface="Segoe UI" panose="020B0502040204020203" pitchFamily="34" charset="0"/>
              </a:rPr>
              <a:t>Human behavior plays a key role in errors</a:t>
            </a:r>
          </a:p>
          <a:p>
            <a:pPr marL="285750" indent="-285750">
              <a:buFont typeface="Arial" panose="020B0604020202020204" pitchFamily="34" charset="0"/>
              <a:buChar char="•"/>
            </a:pPr>
            <a:endParaRPr lang="en-US" sz="2400" dirty="0">
              <a:solidFill>
                <a:schemeClr val="bg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400" dirty="0">
                <a:solidFill>
                  <a:schemeClr val="bg1"/>
                </a:solidFill>
                <a:latin typeface="Segoe UI" panose="020B0502040204020203" pitchFamily="34" charset="0"/>
                <a:cs typeface="Segoe UI" panose="020B0502040204020203" pitchFamily="34" charset="0"/>
              </a:rPr>
              <a:t>It is more important to find ways to address human behavior than it is to memorize the types of human errors</a:t>
            </a:r>
          </a:p>
          <a:p>
            <a:endParaRPr lang="en-US" dirty="0"/>
          </a:p>
        </p:txBody>
      </p:sp>
      <p:pic>
        <p:nvPicPr>
          <p:cNvPr id="10" name="Content Placeholder 9">
            <a:extLst>
              <a:ext uri="{FF2B5EF4-FFF2-40B4-BE49-F238E27FC236}">
                <a16:creationId xmlns:a16="http://schemas.microsoft.com/office/drawing/2014/main" id="{9AC9DAEA-5FC0-4154-98E5-F9296D884F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3547" y="1600200"/>
            <a:ext cx="5358745" cy="3576484"/>
          </a:xfrm>
        </p:spPr>
      </p:pic>
      <p:pic>
        <p:nvPicPr>
          <p:cNvPr id="11" name="Picture 26" descr="Logo&#10;&#10;Description automatically generated">
            <a:extLst>
              <a:ext uri="{FF2B5EF4-FFF2-40B4-BE49-F238E27FC236}">
                <a16:creationId xmlns:a16="http://schemas.microsoft.com/office/drawing/2014/main" id="{FC2151C5-6012-48E3-968C-22FCF1D27BFF}"/>
              </a:ext>
            </a:extLst>
          </p:cNvPr>
          <p:cNvPicPr>
            <a:picLocks noChangeAspect="1"/>
          </p:cNvPicPr>
          <p:nvPr/>
        </p:nvPicPr>
        <p:blipFill>
          <a:blip r:embed="rId4"/>
          <a:stretch>
            <a:fillRect/>
          </a:stretch>
        </p:blipFill>
        <p:spPr>
          <a:xfrm>
            <a:off x="157644" y="6072594"/>
            <a:ext cx="730783" cy="544405"/>
          </a:xfrm>
          <a:prstGeom prst="rect">
            <a:avLst/>
          </a:prstGeom>
        </p:spPr>
      </p:pic>
    </p:spTree>
    <p:extLst>
      <p:ext uri="{BB962C8B-B14F-4D97-AF65-F5344CB8AC3E}">
        <p14:creationId xmlns:p14="http://schemas.microsoft.com/office/powerpoint/2010/main" val="44066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F855-A6B4-4D94-A071-6A90C0BA962E}"/>
              </a:ext>
            </a:extLst>
          </p:cNvPr>
          <p:cNvSpPr>
            <a:spLocks noGrp="1"/>
          </p:cNvSpPr>
          <p:nvPr>
            <p:ph type="title"/>
          </p:nvPr>
        </p:nvSpPr>
        <p:spPr>
          <a:xfrm>
            <a:off x="157644" y="241001"/>
            <a:ext cx="4882944" cy="1954697"/>
          </a:xfrm>
        </p:spPr>
        <p:txBody>
          <a:bodyPr>
            <a:normAutofit/>
          </a:bodyPr>
          <a:lstStyle/>
          <a:p>
            <a:pPr algn="ctr"/>
            <a:r>
              <a:rPr lang="en-US" sz="4400" b="1" dirty="0">
                <a:solidFill>
                  <a:schemeClr val="bg1"/>
                </a:solidFill>
                <a:latin typeface="Segoe UI" panose="020B0502040204020203" pitchFamily="34" charset="0"/>
                <a:cs typeface="Segoe UI" panose="020B0502040204020203" pitchFamily="34" charset="0"/>
              </a:rPr>
              <a:t>Tools to Reduce the Potential for Accidental Harm</a:t>
            </a:r>
          </a:p>
        </p:txBody>
      </p:sp>
      <p:pic>
        <p:nvPicPr>
          <p:cNvPr id="11" name="Content Placeholder 10" descr="Table&#10;&#10;Description automatically generated">
            <a:extLst>
              <a:ext uri="{FF2B5EF4-FFF2-40B4-BE49-F238E27FC236}">
                <a16:creationId xmlns:a16="http://schemas.microsoft.com/office/drawing/2014/main" id="{1F9949ED-4CEA-40AC-8462-5E8CA5E5FD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30267" y="260883"/>
            <a:ext cx="4047941" cy="5631917"/>
          </a:xfrm>
        </p:spPr>
      </p:pic>
      <p:pic>
        <p:nvPicPr>
          <p:cNvPr id="13" name="Picture 12" descr="Graphical user interface, application, table&#10;&#10;Description automatically generated">
            <a:extLst>
              <a:ext uri="{FF2B5EF4-FFF2-40B4-BE49-F238E27FC236}">
                <a16:creationId xmlns:a16="http://schemas.microsoft.com/office/drawing/2014/main" id="{39165877-6C35-477A-8499-C200D05BF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106" y="2267908"/>
            <a:ext cx="3359054" cy="4349091"/>
          </a:xfrm>
          <a:prstGeom prst="rect">
            <a:avLst/>
          </a:prstGeom>
        </p:spPr>
      </p:pic>
      <p:pic>
        <p:nvPicPr>
          <p:cNvPr id="8" name="Picture 26" descr="Logo&#10;&#10;Description automatically generated">
            <a:extLst>
              <a:ext uri="{FF2B5EF4-FFF2-40B4-BE49-F238E27FC236}">
                <a16:creationId xmlns:a16="http://schemas.microsoft.com/office/drawing/2014/main" id="{B29BF75D-4828-430D-9513-C6A9884C59B7}"/>
              </a:ext>
            </a:extLst>
          </p:cNvPr>
          <p:cNvPicPr>
            <a:picLocks noChangeAspect="1"/>
          </p:cNvPicPr>
          <p:nvPr/>
        </p:nvPicPr>
        <p:blipFill>
          <a:blip r:embed="rId5"/>
          <a:stretch>
            <a:fillRect/>
          </a:stretch>
        </p:blipFill>
        <p:spPr>
          <a:xfrm>
            <a:off x="157644" y="6072594"/>
            <a:ext cx="730783" cy="544405"/>
          </a:xfrm>
          <a:prstGeom prst="rect">
            <a:avLst/>
          </a:prstGeom>
        </p:spPr>
      </p:pic>
    </p:spTree>
    <p:extLst>
      <p:ext uri="{BB962C8B-B14F-4D97-AF65-F5344CB8AC3E}">
        <p14:creationId xmlns:p14="http://schemas.microsoft.com/office/powerpoint/2010/main" val="403278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DA98F-7A14-4727-BD84-AF12DEF8586A}"/>
              </a:ext>
            </a:extLst>
          </p:cNvPr>
          <p:cNvSpPr>
            <a:spLocks noGrp="1"/>
          </p:cNvSpPr>
          <p:nvPr>
            <p:ph idx="1"/>
          </p:nvPr>
        </p:nvSpPr>
        <p:spPr>
          <a:xfrm>
            <a:off x="838200" y="1624449"/>
            <a:ext cx="10515600" cy="4351338"/>
          </a:xfrm>
        </p:spPr>
        <p:txBody>
          <a:bodyPr>
            <a:normAutofit fontScale="92500" lnSpcReduction="10000"/>
          </a:bodyPr>
          <a:lstStyle/>
          <a:p>
            <a:r>
              <a:rPr lang="en-US" sz="4600" dirty="0">
                <a:solidFill>
                  <a:schemeClr val="bg1"/>
                </a:solidFill>
                <a:latin typeface="Segoe UI" panose="020B0502040204020203" pitchFamily="34" charset="0"/>
                <a:cs typeface="Segoe UI" panose="020B0502040204020203" pitchFamily="34" charset="0"/>
              </a:rPr>
              <a:t>Complete your project plan prior to April webinar</a:t>
            </a:r>
          </a:p>
          <a:p>
            <a:endParaRPr lang="en-US" sz="4600" dirty="0">
              <a:solidFill>
                <a:schemeClr val="bg1"/>
              </a:solidFill>
              <a:latin typeface="Segoe UI" panose="020B0502040204020203" pitchFamily="34" charset="0"/>
              <a:cs typeface="Segoe UI" panose="020B0502040204020203" pitchFamily="34" charset="0"/>
            </a:endParaRPr>
          </a:p>
          <a:p>
            <a:r>
              <a:rPr lang="en-US" sz="4600" dirty="0">
                <a:solidFill>
                  <a:schemeClr val="bg1"/>
                </a:solidFill>
                <a:latin typeface="Segoe UI" panose="020B0502040204020203" pitchFamily="34" charset="0"/>
                <a:cs typeface="Segoe UI" panose="020B0502040204020203" pitchFamily="34" charset="0"/>
              </a:rPr>
              <a:t>Set up coaching calls between April and May with Kim and Barb</a:t>
            </a:r>
          </a:p>
          <a:p>
            <a:pPr marL="0" indent="0">
              <a:buNone/>
            </a:pPr>
            <a:endParaRPr lang="en-US" sz="4600" dirty="0">
              <a:solidFill>
                <a:schemeClr val="bg1"/>
              </a:solidFill>
              <a:latin typeface="Segoe UI" panose="020B0502040204020203" pitchFamily="34" charset="0"/>
              <a:cs typeface="Segoe UI" panose="020B0502040204020203" pitchFamily="34" charset="0"/>
            </a:endParaRPr>
          </a:p>
          <a:p>
            <a:r>
              <a:rPr lang="en-US" sz="4600" dirty="0">
                <a:solidFill>
                  <a:schemeClr val="bg1"/>
                </a:solidFill>
                <a:latin typeface="Segoe UI" panose="020B0502040204020203" pitchFamily="34" charset="0"/>
                <a:cs typeface="Segoe UI" panose="020B0502040204020203" pitchFamily="34" charset="0"/>
              </a:rPr>
              <a:t>Present project during July webinar</a:t>
            </a:r>
          </a:p>
          <a:p>
            <a:endParaRPr lang="en-US" sz="4600" dirty="0">
              <a:latin typeface="Segoe UI" panose="020B0502040204020203" pitchFamily="34" charset="0"/>
              <a:cs typeface="Segoe UI" panose="020B0502040204020203" pitchFamily="34" charset="0"/>
            </a:endParaRPr>
          </a:p>
          <a:p>
            <a:endParaRPr lang="en-US" dirty="0"/>
          </a:p>
        </p:txBody>
      </p:sp>
      <p:sp>
        <p:nvSpPr>
          <p:cNvPr id="10" name="Title 9">
            <a:extLst>
              <a:ext uri="{FF2B5EF4-FFF2-40B4-BE49-F238E27FC236}">
                <a16:creationId xmlns:a16="http://schemas.microsoft.com/office/drawing/2014/main" id="{4139AD76-BF68-40BF-934F-9449FF50899F}"/>
              </a:ext>
            </a:extLst>
          </p:cNvPr>
          <p:cNvSpPr>
            <a:spLocks noGrp="1"/>
          </p:cNvSpPr>
          <p:nvPr>
            <p:ph type="title"/>
          </p:nvPr>
        </p:nvSpPr>
        <p:spPr>
          <a:xfrm>
            <a:off x="533400" y="0"/>
            <a:ext cx="11125200" cy="1325563"/>
          </a:xfrm>
        </p:spPr>
        <p:txBody>
          <a:bodyPr>
            <a:normAutofit/>
          </a:bodyPr>
          <a:lstStyle/>
          <a:p>
            <a:pPr algn="ctr"/>
            <a:r>
              <a:rPr lang="en-US" sz="4000" b="1" dirty="0">
                <a:solidFill>
                  <a:schemeClr val="bg1"/>
                </a:solidFill>
                <a:latin typeface="Segoe UI" panose="020B0502040204020203" pitchFamily="34" charset="0"/>
                <a:cs typeface="Segoe UI" panose="020B0502040204020203" pitchFamily="34" charset="0"/>
              </a:rPr>
              <a:t>Performance Improvement Project</a:t>
            </a:r>
          </a:p>
        </p:txBody>
      </p:sp>
      <p:pic>
        <p:nvPicPr>
          <p:cNvPr id="7" name="Picture 26" descr="Logo&#10;&#10;Description automatically generated">
            <a:extLst>
              <a:ext uri="{FF2B5EF4-FFF2-40B4-BE49-F238E27FC236}">
                <a16:creationId xmlns:a16="http://schemas.microsoft.com/office/drawing/2014/main" id="{34D70FF8-CBD9-4477-8D61-E30733A56187}"/>
              </a:ext>
            </a:extLst>
          </p:cNvPr>
          <p:cNvPicPr>
            <a:picLocks noChangeAspect="1"/>
          </p:cNvPicPr>
          <p:nvPr/>
        </p:nvPicPr>
        <p:blipFill>
          <a:blip r:embed="rId2"/>
          <a:stretch>
            <a:fillRect/>
          </a:stretch>
        </p:blipFill>
        <p:spPr>
          <a:xfrm>
            <a:off x="157644" y="6072594"/>
            <a:ext cx="730783" cy="544405"/>
          </a:xfrm>
          <a:prstGeom prst="rect">
            <a:avLst/>
          </a:prstGeom>
        </p:spPr>
      </p:pic>
      <p:pic>
        <p:nvPicPr>
          <p:cNvPr id="4" name="Graphic 3" descr="Checkmark with solid fill">
            <a:extLst>
              <a:ext uri="{FF2B5EF4-FFF2-40B4-BE49-F238E27FC236}">
                <a16:creationId xmlns:a16="http://schemas.microsoft.com/office/drawing/2014/main" id="{1BC9CA07-4BC4-4D5D-8EE0-26E092A1AC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0511" y="2043332"/>
            <a:ext cx="914400" cy="914400"/>
          </a:xfrm>
          <a:prstGeom prst="rect">
            <a:avLst/>
          </a:prstGeom>
        </p:spPr>
      </p:pic>
    </p:spTree>
    <p:extLst>
      <p:ext uri="{BB962C8B-B14F-4D97-AF65-F5344CB8AC3E}">
        <p14:creationId xmlns:p14="http://schemas.microsoft.com/office/powerpoint/2010/main" val="1715650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8A95-055F-4F1E-8B62-8FCFFE6D2236}"/>
              </a:ext>
            </a:extLst>
          </p:cNvPr>
          <p:cNvSpPr>
            <a:spLocks noGrp="1"/>
          </p:cNvSpPr>
          <p:nvPr>
            <p:ph type="title"/>
          </p:nvPr>
        </p:nvSpPr>
        <p:spPr>
          <a:xfrm>
            <a:off x="839788" y="0"/>
            <a:ext cx="3932237" cy="1600200"/>
          </a:xfrm>
        </p:spPr>
        <p:txBody>
          <a:bodyPr>
            <a:normAutofit/>
          </a:bodyPr>
          <a:lstStyle/>
          <a:p>
            <a:r>
              <a:rPr lang="en-US" sz="4400" b="1" dirty="0">
                <a:solidFill>
                  <a:schemeClr val="bg1"/>
                </a:solidFill>
                <a:latin typeface="Segoe UI" panose="020B0502040204020203" pitchFamily="34" charset="0"/>
                <a:cs typeface="Segoe UI" panose="020B0502040204020203" pitchFamily="34" charset="0"/>
              </a:rPr>
              <a:t>Key Concept</a:t>
            </a:r>
          </a:p>
        </p:txBody>
      </p:sp>
      <p:sp>
        <p:nvSpPr>
          <p:cNvPr id="4" name="Text Placeholder 3">
            <a:extLst>
              <a:ext uri="{FF2B5EF4-FFF2-40B4-BE49-F238E27FC236}">
                <a16:creationId xmlns:a16="http://schemas.microsoft.com/office/drawing/2014/main" id="{505B1432-E4AC-4070-BCC5-9111E1A8C815}"/>
              </a:ext>
            </a:extLst>
          </p:cNvPr>
          <p:cNvSpPr>
            <a:spLocks noGrp="1"/>
          </p:cNvSpPr>
          <p:nvPr>
            <p:ph type="body" sz="half" idx="2"/>
          </p:nvPr>
        </p:nvSpPr>
        <p:spPr/>
        <p:txBody>
          <a:bodyPr/>
          <a:lstStyle/>
          <a:p>
            <a:pPr marL="285750" indent="-285750">
              <a:buFont typeface="Arial" panose="020B0604020202020204" pitchFamily="34" charset="0"/>
              <a:buChar char="•"/>
            </a:pPr>
            <a:r>
              <a:rPr lang="en-US" sz="2400" dirty="0">
                <a:solidFill>
                  <a:schemeClr val="bg1"/>
                </a:solidFill>
                <a:latin typeface="Segoe UI" panose="020B0502040204020203" pitchFamily="34" charset="0"/>
                <a:cs typeface="Segoe UI" panose="020B0502040204020203" pitchFamily="34" charset="0"/>
              </a:rPr>
              <a:t>Humans make mistakes, and relying on memory is a great way to ensure mistakes will be make</a:t>
            </a:r>
          </a:p>
          <a:p>
            <a:pPr marL="285750" indent="-285750">
              <a:buFont typeface="Arial" panose="020B0604020202020204" pitchFamily="34" charset="0"/>
              <a:buChar char="•"/>
            </a:pPr>
            <a:endParaRPr lang="en-US" sz="2400" dirty="0">
              <a:solidFill>
                <a:schemeClr val="bg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400" dirty="0">
                <a:solidFill>
                  <a:schemeClr val="bg1"/>
                </a:solidFill>
                <a:latin typeface="Segoe UI" panose="020B0502040204020203" pitchFamily="34" charset="0"/>
                <a:cs typeface="Segoe UI" panose="020B0502040204020203" pitchFamily="34" charset="0"/>
              </a:rPr>
              <a:t>Checklists have been found to reduce errors significantly</a:t>
            </a:r>
          </a:p>
          <a:p>
            <a:endParaRPr lang="en-US" dirty="0"/>
          </a:p>
        </p:txBody>
      </p:sp>
      <p:pic>
        <p:nvPicPr>
          <p:cNvPr id="11" name="Content Placeholder 10">
            <a:extLst>
              <a:ext uri="{FF2B5EF4-FFF2-40B4-BE49-F238E27FC236}">
                <a16:creationId xmlns:a16="http://schemas.microsoft.com/office/drawing/2014/main" id="{2EFCCC0D-0F63-415B-844F-E24C862C0C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3288" y="2138362"/>
            <a:ext cx="4572000" cy="2571750"/>
          </a:xfrm>
        </p:spPr>
      </p:pic>
      <p:pic>
        <p:nvPicPr>
          <p:cNvPr id="10" name="Picture 26" descr="Logo&#10;&#10;Description automatically generated">
            <a:extLst>
              <a:ext uri="{FF2B5EF4-FFF2-40B4-BE49-F238E27FC236}">
                <a16:creationId xmlns:a16="http://schemas.microsoft.com/office/drawing/2014/main" id="{DB79AC7B-1D37-46A8-8437-2413B7B936C9}"/>
              </a:ext>
            </a:extLst>
          </p:cNvPr>
          <p:cNvPicPr>
            <a:picLocks noChangeAspect="1"/>
          </p:cNvPicPr>
          <p:nvPr/>
        </p:nvPicPr>
        <p:blipFill>
          <a:blip r:embed="rId4"/>
          <a:stretch>
            <a:fillRect/>
          </a:stretch>
        </p:blipFill>
        <p:spPr>
          <a:xfrm>
            <a:off x="157644" y="6072594"/>
            <a:ext cx="730783" cy="544405"/>
          </a:xfrm>
          <a:prstGeom prst="rect">
            <a:avLst/>
          </a:prstGeom>
        </p:spPr>
      </p:pic>
    </p:spTree>
    <p:extLst>
      <p:ext uri="{BB962C8B-B14F-4D97-AF65-F5344CB8AC3E}">
        <p14:creationId xmlns:p14="http://schemas.microsoft.com/office/powerpoint/2010/main" val="926855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Vegetables on display at a market">
            <a:extLst>
              <a:ext uri="{FF2B5EF4-FFF2-40B4-BE49-F238E27FC236}">
                <a16:creationId xmlns:a16="http://schemas.microsoft.com/office/drawing/2014/main" id="{CE03CEB6-F110-41E0-886F-A9C16E4F73B8}"/>
              </a:ext>
            </a:extLst>
          </p:cNvPr>
          <p:cNvPicPr>
            <a:picLocks noChangeAspect="1"/>
          </p:cNvPicPr>
          <p:nvPr/>
        </p:nvPicPr>
        <p:blipFill rotWithShape="1">
          <a:blip r:embed="rId2"/>
          <a:srcRect l="1650" r="13976" b="-1"/>
          <a:stretch/>
        </p:blipFill>
        <p:spPr>
          <a:xfrm>
            <a:off x="3523488" y="10"/>
            <a:ext cx="8668512" cy="6857990"/>
          </a:xfrm>
          <a:prstGeom prst="rect">
            <a:avLst/>
          </a:prstGeom>
        </p:spPr>
      </p:pic>
      <p:sp>
        <p:nvSpPr>
          <p:cNvPr id="11"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DF55D69-0738-4E97-9D62-79896520E6A7}"/>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4800" dirty="0"/>
              <a:t>It’s like going to the grocery store without a list</a:t>
            </a:r>
          </a:p>
        </p:txBody>
      </p:sp>
      <p:sp>
        <p:nvSpPr>
          <p:cNvPr id="13"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337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eb of wires showing connections between groups and singles">
            <a:extLst>
              <a:ext uri="{FF2B5EF4-FFF2-40B4-BE49-F238E27FC236}">
                <a16:creationId xmlns:a16="http://schemas.microsoft.com/office/drawing/2014/main" id="{75C5CE4B-6EED-4C88-9415-4744A25FC307}"/>
              </a:ext>
            </a:extLst>
          </p:cNvPr>
          <p:cNvPicPr>
            <a:picLocks noChangeAspect="1"/>
          </p:cNvPicPr>
          <p:nvPr/>
        </p:nvPicPr>
        <p:blipFill rotWithShape="1">
          <a:blip r:embed="rId2"/>
          <a:srcRect l="23298" b="9091"/>
          <a:stretch/>
        </p:blipFill>
        <p:spPr>
          <a:xfrm>
            <a:off x="-2" y="10"/>
            <a:ext cx="8668512" cy="6857990"/>
          </a:xfrm>
          <a:prstGeom prst="rect">
            <a:avLst/>
          </a:prstGeom>
        </p:spPr>
      </p:pic>
      <p:sp>
        <p:nvSpPr>
          <p:cNvPr id="28" name="Rectangle 2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E240F-3CBF-46EF-AB0D-2FF5A8BB6966}"/>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a:t>Time to share</a:t>
            </a:r>
            <a:endParaRPr lang="en-US" sz="4800" dirty="0"/>
          </a:p>
        </p:txBody>
      </p:sp>
      <p:sp>
        <p:nvSpPr>
          <p:cNvPr id="29"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001064"/>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B215DD-DE7B-41CD-8AE7-BF8E38961D9E}"/>
              </a:ext>
            </a:extLst>
          </p:cNvPr>
          <p:cNvSpPr>
            <a:spLocks noGrp="1"/>
          </p:cNvSpPr>
          <p:nvPr>
            <p:ph type="title"/>
          </p:nvPr>
        </p:nvSpPr>
        <p:spPr/>
        <p:txBody>
          <a:bodyPr/>
          <a:lstStyle/>
          <a:p>
            <a:r>
              <a:rPr lang="en-US" b="1" dirty="0">
                <a:solidFill>
                  <a:schemeClr val="bg1"/>
                </a:solidFill>
                <a:latin typeface="Segoe UI" panose="020B0502040204020203" pitchFamily="34" charset="0"/>
                <a:cs typeface="Segoe UI" panose="020B0502040204020203" pitchFamily="34" charset="0"/>
              </a:rPr>
              <a:t>Discussion</a:t>
            </a:r>
          </a:p>
        </p:txBody>
      </p:sp>
      <p:sp>
        <p:nvSpPr>
          <p:cNvPr id="8" name="Content Placeholder 7">
            <a:extLst>
              <a:ext uri="{FF2B5EF4-FFF2-40B4-BE49-F238E27FC236}">
                <a16:creationId xmlns:a16="http://schemas.microsoft.com/office/drawing/2014/main" id="{904D2A9B-44D0-4712-8E32-D2B77B6FE187}"/>
              </a:ext>
            </a:extLst>
          </p:cNvPr>
          <p:cNvSpPr>
            <a:spLocks noGrp="1"/>
          </p:cNvSpPr>
          <p:nvPr>
            <p:ph idx="1"/>
          </p:nvPr>
        </p:nvSpPr>
        <p:spPr/>
        <p:txBody>
          <a:bodyPr>
            <a:normAutofit/>
          </a:bodyPr>
          <a:lstStyle/>
          <a:p>
            <a:pPr marL="0" indent="0">
              <a:buNone/>
            </a:pPr>
            <a:endParaRPr lang="en-US" sz="3200" dirty="0">
              <a:latin typeface="Segoe UI" panose="020B0502040204020203" pitchFamily="34" charset="0"/>
              <a:cs typeface="Segoe UI" panose="020B0502040204020203" pitchFamily="34" charset="0"/>
            </a:endParaRPr>
          </a:p>
          <a:p>
            <a:pPr marL="0" indent="0">
              <a:buNone/>
            </a:pPr>
            <a:r>
              <a:rPr lang="en-US" sz="3200" dirty="0">
                <a:solidFill>
                  <a:schemeClr val="bg1"/>
                </a:solidFill>
                <a:latin typeface="Segoe UI" panose="020B0502040204020203" pitchFamily="34" charset="0"/>
                <a:cs typeface="Segoe UI" panose="020B0502040204020203" pitchFamily="34" charset="0"/>
              </a:rPr>
              <a:t>What methods and safety mechanisms are in place in your organization?</a:t>
            </a:r>
          </a:p>
          <a:p>
            <a:pPr marL="0" indent="0">
              <a:buNone/>
            </a:pPr>
            <a:endParaRPr lang="en-US" sz="3200" dirty="0">
              <a:solidFill>
                <a:schemeClr val="bg1"/>
              </a:solidFill>
              <a:latin typeface="Segoe UI" panose="020B0502040204020203" pitchFamily="34" charset="0"/>
              <a:cs typeface="Segoe UI" panose="020B0502040204020203" pitchFamily="34" charset="0"/>
            </a:endParaRPr>
          </a:p>
          <a:p>
            <a:pPr marL="0" indent="0">
              <a:buNone/>
            </a:pPr>
            <a:r>
              <a:rPr lang="en-US" sz="3200" dirty="0">
                <a:solidFill>
                  <a:schemeClr val="bg1"/>
                </a:solidFill>
                <a:latin typeface="Segoe UI" panose="020B0502040204020203" pitchFamily="34" charset="0"/>
                <a:cs typeface="Segoe UI" panose="020B0502040204020203" pitchFamily="34" charset="0"/>
              </a:rPr>
              <a:t>What mechanisms that are supposed to increase safety, actually create more work or unsafe conditions in your organization?</a:t>
            </a:r>
          </a:p>
        </p:txBody>
      </p:sp>
      <p:pic>
        <p:nvPicPr>
          <p:cNvPr id="9" name="Picture 26" descr="Logo&#10;&#10;Description automatically generated">
            <a:extLst>
              <a:ext uri="{FF2B5EF4-FFF2-40B4-BE49-F238E27FC236}">
                <a16:creationId xmlns:a16="http://schemas.microsoft.com/office/drawing/2014/main" id="{7215BA11-5AA8-40B2-8745-5E70205E1A04}"/>
              </a:ext>
            </a:extLst>
          </p:cNvPr>
          <p:cNvPicPr>
            <a:picLocks noChangeAspect="1"/>
          </p:cNvPicPr>
          <p:nvPr/>
        </p:nvPicPr>
        <p:blipFill>
          <a:blip r:embed="rId2"/>
          <a:stretch>
            <a:fillRect/>
          </a:stretch>
        </p:blipFill>
        <p:spPr>
          <a:xfrm>
            <a:off x="157644" y="6072594"/>
            <a:ext cx="730783" cy="544405"/>
          </a:xfrm>
          <a:prstGeom prst="rect">
            <a:avLst/>
          </a:prstGeom>
        </p:spPr>
      </p:pic>
    </p:spTree>
    <p:extLst>
      <p:ext uri="{BB962C8B-B14F-4D97-AF65-F5344CB8AC3E}">
        <p14:creationId xmlns:p14="http://schemas.microsoft.com/office/powerpoint/2010/main" val="248141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B215DD-DE7B-41CD-8AE7-BF8E38961D9E}"/>
              </a:ext>
            </a:extLst>
          </p:cNvPr>
          <p:cNvSpPr>
            <a:spLocks noGrp="1"/>
          </p:cNvSpPr>
          <p:nvPr>
            <p:ph type="title"/>
          </p:nvPr>
        </p:nvSpPr>
        <p:spPr/>
        <p:txBody>
          <a:bodyPr/>
          <a:lstStyle/>
          <a:p>
            <a:r>
              <a:rPr lang="en-US" b="1">
                <a:solidFill>
                  <a:schemeClr val="bg1"/>
                </a:solidFill>
                <a:latin typeface="Segoe UI" panose="020B0502040204020203" pitchFamily="34" charset="0"/>
                <a:cs typeface="Segoe UI" panose="020B0502040204020203" pitchFamily="34" charset="0"/>
              </a:rPr>
              <a:t>Thank you!</a:t>
            </a:r>
            <a:endParaRPr lang="en-US" b="1" dirty="0">
              <a:solidFill>
                <a:schemeClr val="bg1"/>
              </a:solidFill>
              <a:latin typeface="Segoe UI" panose="020B0502040204020203" pitchFamily="34" charset="0"/>
              <a:cs typeface="Segoe UI" panose="020B0502040204020203" pitchFamily="34" charset="0"/>
            </a:endParaRPr>
          </a:p>
        </p:txBody>
      </p:sp>
      <p:sp>
        <p:nvSpPr>
          <p:cNvPr id="8" name="Content Placeholder 7">
            <a:extLst>
              <a:ext uri="{FF2B5EF4-FFF2-40B4-BE49-F238E27FC236}">
                <a16:creationId xmlns:a16="http://schemas.microsoft.com/office/drawing/2014/main" id="{904D2A9B-44D0-4712-8E32-D2B77B6FE187}"/>
              </a:ext>
            </a:extLst>
          </p:cNvPr>
          <p:cNvSpPr>
            <a:spLocks noGrp="1"/>
          </p:cNvSpPr>
          <p:nvPr>
            <p:ph idx="1"/>
          </p:nvPr>
        </p:nvSpPr>
        <p:spPr>
          <a:xfrm>
            <a:off x="838200" y="2024062"/>
            <a:ext cx="10515600" cy="4351338"/>
          </a:xfrm>
        </p:spPr>
        <p:txBody>
          <a:bodyPr>
            <a:normAutofit/>
          </a:bodyPr>
          <a:lstStyle/>
          <a:p>
            <a:pPr marL="0" indent="0" algn="ctr">
              <a:buNone/>
            </a:pPr>
            <a:r>
              <a:rPr lang="en-US" sz="3200">
                <a:solidFill>
                  <a:schemeClr val="bg1"/>
                </a:solidFill>
                <a:latin typeface="Segoe UI" panose="020B0502040204020203" pitchFamily="34" charset="0"/>
                <a:cs typeface="Segoe UI" panose="020B0502040204020203" pitchFamily="34" charset="0"/>
              </a:rPr>
              <a:t>Contact Information for Coaching</a:t>
            </a:r>
          </a:p>
          <a:p>
            <a:pPr marL="0" indent="0" algn="ctr">
              <a:buNone/>
            </a:pPr>
            <a:endParaRPr lang="en-US" sz="3200">
              <a:solidFill>
                <a:schemeClr val="bg1"/>
              </a:solidFill>
              <a:latin typeface="Segoe UI" panose="020B0502040204020203" pitchFamily="34" charset="0"/>
              <a:cs typeface="Segoe UI" panose="020B0502040204020203" pitchFamily="34" charset="0"/>
            </a:endParaRPr>
          </a:p>
          <a:p>
            <a:pPr marL="0" indent="0" algn="ctr">
              <a:buNone/>
            </a:pPr>
            <a:r>
              <a:rPr lang="en-US" sz="3200">
                <a:solidFill>
                  <a:schemeClr val="bg1"/>
                </a:solidFill>
                <a:latin typeface="Segoe UI" panose="020B0502040204020203" pitchFamily="34" charset="0"/>
                <a:cs typeface="Segoe UI" panose="020B0502040204020203" pitchFamily="34" charset="0"/>
              </a:rPr>
              <a:t>Barb DeBaun</a:t>
            </a:r>
          </a:p>
          <a:p>
            <a:pPr marL="0" indent="0" algn="ctr">
              <a:buNone/>
            </a:pPr>
            <a:r>
              <a:rPr lang="en-US" sz="3200">
                <a:latin typeface="Segoe UI" panose="020B0502040204020203" pitchFamily="34" charset="0"/>
                <a:cs typeface="Segoe UI" panose="020B0502040204020203" pitchFamily="34" charset="0"/>
                <a:hlinkClick r:id="rId2"/>
              </a:rPr>
              <a:t>bdebaun@cynosurehealth.org</a:t>
            </a:r>
            <a:r>
              <a:rPr lang="en-US" sz="3200">
                <a:latin typeface="Segoe UI" panose="020B0502040204020203" pitchFamily="34" charset="0"/>
                <a:cs typeface="Segoe UI" panose="020B0502040204020203" pitchFamily="34" charset="0"/>
              </a:rPr>
              <a:t> </a:t>
            </a:r>
          </a:p>
          <a:p>
            <a:pPr marL="0" indent="0" algn="ctr">
              <a:buNone/>
            </a:pPr>
            <a:endParaRPr lang="en-US" sz="3200">
              <a:latin typeface="Segoe UI" panose="020B0502040204020203" pitchFamily="34" charset="0"/>
              <a:cs typeface="Segoe UI" panose="020B0502040204020203" pitchFamily="34" charset="0"/>
            </a:endParaRPr>
          </a:p>
          <a:p>
            <a:pPr marL="0" indent="0" algn="ctr">
              <a:buNone/>
            </a:pPr>
            <a:r>
              <a:rPr lang="en-US" sz="3200">
                <a:solidFill>
                  <a:schemeClr val="bg1"/>
                </a:solidFill>
                <a:latin typeface="Segoe UI" panose="020B0502040204020203" pitchFamily="34" charset="0"/>
                <a:cs typeface="Segoe UI" panose="020B0502040204020203" pitchFamily="34" charset="0"/>
              </a:rPr>
              <a:t>Kim Werkmeister:</a:t>
            </a:r>
          </a:p>
          <a:p>
            <a:pPr marL="0" indent="0" algn="ctr">
              <a:buNone/>
            </a:pPr>
            <a:r>
              <a:rPr lang="en-US" sz="3200">
                <a:latin typeface="Segoe UI" panose="020B0502040204020203" pitchFamily="34" charset="0"/>
                <a:cs typeface="Segoe UI" panose="020B0502040204020203" pitchFamily="34" charset="0"/>
                <a:hlinkClick r:id="rId3"/>
              </a:rPr>
              <a:t>kwerkmeister@cynosurehealth.org</a:t>
            </a:r>
            <a:r>
              <a:rPr lang="en-US" sz="3200">
                <a:latin typeface="Segoe UI" panose="020B0502040204020203" pitchFamily="34" charset="0"/>
                <a:cs typeface="Segoe UI" panose="020B0502040204020203" pitchFamily="34" charset="0"/>
              </a:rPr>
              <a:t> </a:t>
            </a:r>
            <a:endParaRPr lang="en-US" sz="3200" dirty="0">
              <a:latin typeface="Segoe UI" panose="020B0502040204020203" pitchFamily="34" charset="0"/>
              <a:cs typeface="Segoe UI" panose="020B0502040204020203" pitchFamily="34" charset="0"/>
            </a:endParaRPr>
          </a:p>
        </p:txBody>
      </p:sp>
      <p:pic>
        <p:nvPicPr>
          <p:cNvPr id="4" name="Picture 26" descr="Logo&#10;&#10;Description automatically generated">
            <a:extLst>
              <a:ext uri="{FF2B5EF4-FFF2-40B4-BE49-F238E27FC236}">
                <a16:creationId xmlns:a16="http://schemas.microsoft.com/office/drawing/2014/main" id="{91CE5D8A-9111-4160-AB2C-D6030A6BD929}"/>
              </a:ext>
            </a:extLst>
          </p:cNvPr>
          <p:cNvPicPr>
            <a:picLocks noChangeAspect="1"/>
          </p:cNvPicPr>
          <p:nvPr/>
        </p:nvPicPr>
        <p:blipFill>
          <a:blip r:embed="rId4"/>
          <a:stretch>
            <a:fillRect/>
          </a:stretch>
        </p:blipFill>
        <p:spPr>
          <a:xfrm>
            <a:off x="157644" y="6072594"/>
            <a:ext cx="730783" cy="544405"/>
          </a:xfrm>
          <a:prstGeom prst="rect">
            <a:avLst/>
          </a:prstGeom>
        </p:spPr>
      </p:pic>
    </p:spTree>
    <p:extLst>
      <p:ext uri="{BB962C8B-B14F-4D97-AF65-F5344CB8AC3E}">
        <p14:creationId xmlns:p14="http://schemas.microsoft.com/office/powerpoint/2010/main" val="217755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C9D0-3143-4211-A9C7-A6F8B8D6BB84}"/>
              </a:ext>
            </a:extLst>
          </p:cNvPr>
          <p:cNvSpPr>
            <a:spLocks noGrp="1"/>
          </p:cNvSpPr>
          <p:nvPr>
            <p:ph type="title"/>
          </p:nvPr>
        </p:nvSpPr>
        <p:spPr/>
        <p:txBody>
          <a:bodyPr/>
          <a:lstStyle/>
          <a:p>
            <a:r>
              <a:rPr lang="en-US" b="1" dirty="0">
                <a:solidFill>
                  <a:schemeClr val="bg1"/>
                </a:solidFill>
                <a:latin typeface="Segoe UI" panose="020B0502040204020203" pitchFamily="34" charset="0"/>
                <a:cs typeface="Segoe UI" panose="020B0502040204020203" pitchFamily="34" charset="0"/>
              </a:rPr>
              <a:t>Introduction to Patient Safety</a:t>
            </a:r>
          </a:p>
        </p:txBody>
      </p:sp>
      <p:pic>
        <p:nvPicPr>
          <p:cNvPr id="5" name="Content Placeholder 4">
            <a:extLst>
              <a:ext uri="{FF2B5EF4-FFF2-40B4-BE49-F238E27FC236}">
                <a16:creationId xmlns:a16="http://schemas.microsoft.com/office/drawing/2014/main" id="{32BC783A-F2C8-4ADB-8FFA-DF962094E3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5064" y="1918501"/>
            <a:ext cx="6203853" cy="4140518"/>
          </a:xfrm>
        </p:spPr>
      </p:pic>
      <p:pic>
        <p:nvPicPr>
          <p:cNvPr id="8" name="Picture 26" descr="Logo&#10;&#10;Description automatically generated">
            <a:extLst>
              <a:ext uri="{FF2B5EF4-FFF2-40B4-BE49-F238E27FC236}">
                <a16:creationId xmlns:a16="http://schemas.microsoft.com/office/drawing/2014/main" id="{6E007262-7BF8-46B3-803A-D6EFA8D98287}"/>
              </a:ext>
            </a:extLst>
          </p:cNvPr>
          <p:cNvPicPr>
            <a:picLocks noChangeAspect="1"/>
          </p:cNvPicPr>
          <p:nvPr/>
        </p:nvPicPr>
        <p:blipFill>
          <a:blip r:embed="rId3"/>
          <a:stretch>
            <a:fillRect/>
          </a:stretch>
        </p:blipFill>
        <p:spPr>
          <a:xfrm>
            <a:off x="157644" y="6072594"/>
            <a:ext cx="730783" cy="544405"/>
          </a:xfrm>
          <a:prstGeom prst="rect">
            <a:avLst/>
          </a:prstGeom>
        </p:spPr>
      </p:pic>
    </p:spTree>
    <p:extLst>
      <p:ext uri="{BB962C8B-B14F-4D97-AF65-F5344CB8AC3E}">
        <p14:creationId xmlns:p14="http://schemas.microsoft.com/office/powerpoint/2010/main" val="221358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chor="t">
            <a:normAutofit/>
          </a:bodyPr>
          <a:lstStyle/>
          <a:p>
            <a:r>
              <a:rPr lang="en-US" b="1" i="1" dirty="0">
                <a:solidFill>
                  <a:schemeClr val="bg1"/>
                </a:solidFill>
                <a:latin typeface="Segoe UI" panose="020B0502040204020203" pitchFamily="34" charset="0"/>
                <a:cs typeface="Segoe UI" panose="020B0502040204020203" pitchFamily="34" charset="0"/>
              </a:rPr>
              <a:t>First do no harm</a:t>
            </a:r>
          </a:p>
        </p:txBody>
      </p:sp>
      <p:sp>
        <p:nvSpPr>
          <p:cNvPr id="14" name="Content Placeholder 13"/>
          <p:cNvSpPr>
            <a:spLocks noGrp="1"/>
          </p:cNvSpPr>
          <p:nvPr>
            <p:ph idx="1"/>
          </p:nvPr>
        </p:nvSpPr>
        <p:spPr>
          <a:xfrm>
            <a:off x="1032295" y="1931608"/>
            <a:ext cx="10127410" cy="3900066"/>
          </a:xfrm>
        </p:spPr>
        <p:txBody>
          <a:bodyPr>
            <a:normAutofit fontScale="92500"/>
          </a:bodyPr>
          <a:lstStyle/>
          <a:p>
            <a:pPr marL="0" indent="0">
              <a:buNone/>
            </a:pPr>
            <a:r>
              <a:rPr lang="en-US" sz="3200" dirty="0">
                <a:solidFill>
                  <a:schemeClr val="bg1"/>
                </a:solidFill>
                <a:latin typeface="Segoe UI" panose="020B0502040204020203" pitchFamily="34" charset="0"/>
                <a:cs typeface="Segoe UI" panose="020B0502040204020203" pitchFamily="34" charset="0"/>
              </a:rPr>
              <a:t>Patient safety is defined by the Institute of Medicine (IOM) as the prevention of harm to patients. Prevention of harm to patients includes a system of care delivery that:</a:t>
            </a:r>
          </a:p>
          <a:p>
            <a:pPr marL="0" indent="0">
              <a:buNone/>
            </a:pPr>
            <a:endParaRPr lang="en-US" sz="3200" dirty="0">
              <a:solidFill>
                <a:schemeClr val="bg1"/>
              </a:solidFill>
              <a:latin typeface="Segoe UI" panose="020B0502040204020203" pitchFamily="34" charset="0"/>
              <a:cs typeface="Segoe UI" panose="020B0502040204020203" pitchFamily="34" charset="0"/>
            </a:endParaRPr>
          </a:p>
          <a:p>
            <a:pPr lvl="0"/>
            <a:r>
              <a:rPr lang="en-US" sz="3200" dirty="0">
                <a:solidFill>
                  <a:schemeClr val="bg1"/>
                </a:solidFill>
                <a:latin typeface="Segoe UI" panose="020B0502040204020203" pitchFamily="34" charset="0"/>
                <a:cs typeface="Segoe UI" panose="020B0502040204020203" pitchFamily="34" charset="0"/>
              </a:rPr>
              <a:t>Prevents errors</a:t>
            </a:r>
          </a:p>
          <a:p>
            <a:pPr lvl="0"/>
            <a:r>
              <a:rPr lang="en-US" sz="3200" dirty="0">
                <a:solidFill>
                  <a:schemeClr val="bg1"/>
                </a:solidFill>
                <a:latin typeface="Segoe UI" panose="020B0502040204020203" pitchFamily="34" charset="0"/>
                <a:cs typeface="Segoe UI" panose="020B0502040204020203" pitchFamily="34" charset="0"/>
              </a:rPr>
              <a:t>Learns from the errors that do occur</a:t>
            </a:r>
          </a:p>
          <a:p>
            <a:pPr lvl="0"/>
            <a:r>
              <a:rPr lang="en-US" sz="3200" dirty="0">
                <a:solidFill>
                  <a:schemeClr val="bg1"/>
                </a:solidFill>
                <a:latin typeface="Segoe UI" panose="020B0502040204020203" pitchFamily="34" charset="0"/>
                <a:cs typeface="Segoe UI" panose="020B0502040204020203" pitchFamily="34" charset="0"/>
              </a:rPr>
              <a:t>Is built on a culture of safety that involves health care professionals, organizations, and patients.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26" descr="Logo&#10;&#10;Description automatically generated">
            <a:extLst>
              <a:ext uri="{FF2B5EF4-FFF2-40B4-BE49-F238E27FC236}">
                <a16:creationId xmlns:a16="http://schemas.microsoft.com/office/drawing/2014/main" id="{74FCEF52-3C0B-4FB9-BB2C-DA6D1CAF975C}"/>
              </a:ext>
            </a:extLst>
          </p:cNvPr>
          <p:cNvPicPr>
            <a:picLocks noChangeAspect="1"/>
          </p:cNvPicPr>
          <p:nvPr/>
        </p:nvPicPr>
        <p:blipFill>
          <a:blip r:embed="rId2"/>
          <a:stretch>
            <a:fillRect/>
          </a:stretch>
        </p:blipFill>
        <p:spPr>
          <a:xfrm>
            <a:off x="157644" y="6072594"/>
            <a:ext cx="730783" cy="544405"/>
          </a:xfrm>
          <a:prstGeom prst="rect">
            <a:avLst/>
          </a:prstGeom>
        </p:spPr>
      </p:pic>
    </p:spTree>
    <p:extLst>
      <p:ext uri="{BB962C8B-B14F-4D97-AF65-F5344CB8AC3E}">
        <p14:creationId xmlns:p14="http://schemas.microsoft.com/office/powerpoint/2010/main" val="1654255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otball ball in goal">
            <a:extLst>
              <a:ext uri="{FF2B5EF4-FFF2-40B4-BE49-F238E27FC236}">
                <a16:creationId xmlns:a16="http://schemas.microsoft.com/office/drawing/2014/main" id="{2E8012FE-1204-42EF-97C6-E29829169B7A}"/>
              </a:ext>
            </a:extLst>
          </p:cNvPr>
          <p:cNvPicPr>
            <a:picLocks noChangeAspect="1"/>
          </p:cNvPicPr>
          <p:nvPr/>
        </p:nvPicPr>
        <p:blipFill rotWithShape="1">
          <a:blip r:embed="rId3"/>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D8592C-832E-4F52-8921-2CB759431FBF}"/>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4800" dirty="0"/>
              <a:t>What we cannot do vs what we can do</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22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918F-67A3-441F-A3AC-49ADE557B0A2}"/>
              </a:ext>
            </a:extLst>
          </p:cNvPr>
          <p:cNvSpPr>
            <a:spLocks noGrp="1"/>
          </p:cNvSpPr>
          <p:nvPr>
            <p:ph type="title"/>
          </p:nvPr>
        </p:nvSpPr>
        <p:spPr/>
        <p:txBody>
          <a:bodyPr>
            <a:normAutofit fontScale="90000"/>
          </a:bodyPr>
          <a:lstStyle/>
          <a:p>
            <a:r>
              <a:rPr lang="en-US" b="1" dirty="0">
                <a:solidFill>
                  <a:schemeClr val="bg1"/>
                </a:solidFill>
                <a:latin typeface="Segoe UI" panose="020B0502040204020203" pitchFamily="34" charset="0"/>
                <a:cs typeface="Segoe UI" panose="020B0502040204020203" pitchFamily="34" charset="0"/>
              </a:rPr>
              <a:t>Are infections and other healthcare associated harms EXPECTED in some patients?</a:t>
            </a:r>
          </a:p>
        </p:txBody>
      </p:sp>
      <p:pic>
        <p:nvPicPr>
          <p:cNvPr id="5" name="Content Placeholder 4">
            <a:extLst>
              <a:ext uri="{FF2B5EF4-FFF2-40B4-BE49-F238E27FC236}">
                <a16:creationId xmlns:a16="http://schemas.microsoft.com/office/drawing/2014/main" id="{93AF4D1E-B00E-4E89-92B7-3EF3058E52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4188" y="1825625"/>
            <a:ext cx="7723624" cy="4351338"/>
          </a:xfrm>
        </p:spPr>
      </p:pic>
      <p:pic>
        <p:nvPicPr>
          <p:cNvPr id="9" name="Picture 26" descr="Logo&#10;&#10;Description automatically generated">
            <a:extLst>
              <a:ext uri="{FF2B5EF4-FFF2-40B4-BE49-F238E27FC236}">
                <a16:creationId xmlns:a16="http://schemas.microsoft.com/office/drawing/2014/main" id="{2D1D026E-AB93-44C1-B771-7428F999E6FB}"/>
              </a:ext>
            </a:extLst>
          </p:cNvPr>
          <p:cNvPicPr>
            <a:picLocks noChangeAspect="1"/>
          </p:cNvPicPr>
          <p:nvPr/>
        </p:nvPicPr>
        <p:blipFill>
          <a:blip r:embed="rId4"/>
          <a:stretch>
            <a:fillRect/>
          </a:stretch>
        </p:blipFill>
        <p:spPr>
          <a:xfrm>
            <a:off x="157644" y="6072594"/>
            <a:ext cx="730783" cy="544405"/>
          </a:xfrm>
          <a:prstGeom prst="rect">
            <a:avLst/>
          </a:prstGeom>
        </p:spPr>
      </p:pic>
    </p:spTree>
    <p:extLst>
      <p:ext uri="{BB962C8B-B14F-4D97-AF65-F5344CB8AC3E}">
        <p14:creationId xmlns:p14="http://schemas.microsoft.com/office/powerpoint/2010/main" val="10852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3789-09AE-44B3-BC7E-BEF34A7E0F87}"/>
              </a:ext>
            </a:extLst>
          </p:cNvPr>
          <p:cNvSpPr>
            <a:spLocks noGrp="1"/>
          </p:cNvSpPr>
          <p:nvPr>
            <p:ph type="title"/>
          </p:nvPr>
        </p:nvSpPr>
        <p:spPr/>
        <p:txBody>
          <a:bodyPr anchor="t">
            <a:normAutofit/>
          </a:bodyPr>
          <a:lstStyle/>
          <a:p>
            <a:r>
              <a:rPr lang="en-US" b="1" dirty="0">
                <a:solidFill>
                  <a:schemeClr val="bg1"/>
                </a:solidFill>
                <a:latin typeface="Segoe UI" panose="020B0502040204020203" pitchFamily="34" charset="0"/>
                <a:cs typeface="Segoe UI" panose="020B0502040204020203" pitchFamily="34" charset="0"/>
              </a:rPr>
              <a:t>How Safe are Hospitals?</a:t>
            </a:r>
          </a:p>
        </p:txBody>
      </p:sp>
      <p:sp>
        <p:nvSpPr>
          <p:cNvPr id="3" name="Content Placeholder 2">
            <a:extLst>
              <a:ext uri="{FF2B5EF4-FFF2-40B4-BE49-F238E27FC236}">
                <a16:creationId xmlns:a16="http://schemas.microsoft.com/office/drawing/2014/main" id="{2F6A05EF-035C-4FD3-BB3F-D4EE62CA8EB6}"/>
              </a:ext>
            </a:extLst>
          </p:cNvPr>
          <p:cNvSpPr>
            <a:spLocks noGrp="1"/>
          </p:cNvSpPr>
          <p:nvPr>
            <p:ph idx="1"/>
          </p:nvPr>
        </p:nvSpPr>
        <p:spPr>
          <a:xfrm>
            <a:off x="838200" y="1380227"/>
            <a:ext cx="10324381" cy="4744528"/>
          </a:xfrm>
        </p:spPr>
        <p:txBody>
          <a:bodyPr>
            <a:normAutofit/>
          </a:bodyPr>
          <a:lstStyle/>
          <a:p>
            <a:endParaRPr lang="en-US" sz="320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C54BB8E-4109-4C67-B1C0-C4272CC82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19" y="1394625"/>
            <a:ext cx="5082511" cy="2357866"/>
          </a:xfrm>
          <a:prstGeom prst="rect">
            <a:avLst/>
          </a:prstGeom>
        </p:spPr>
      </p:pic>
      <p:pic>
        <p:nvPicPr>
          <p:cNvPr id="11" name="Picture 10">
            <a:extLst>
              <a:ext uri="{FF2B5EF4-FFF2-40B4-BE49-F238E27FC236}">
                <a16:creationId xmlns:a16="http://schemas.microsoft.com/office/drawing/2014/main" id="{ED5F376E-5B54-4D8D-A7C6-2EEC327EC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964" y="3189548"/>
            <a:ext cx="5668236" cy="3017537"/>
          </a:xfrm>
          <a:prstGeom prst="rect">
            <a:avLst/>
          </a:prstGeom>
        </p:spPr>
      </p:pic>
      <p:pic>
        <p:nvPicPr>
          <p:cNvPr id="10" name="Picture 26" descr="Logo&#10;&#10;Description automatically generated">
            <a:extLst>
              <a:ext uri="{FF2B5EF4-FFF2-40B4-BE49-F238E27FC236}">
                <a16:creationId xmlns:a16="http://schemas.microsoft.com/office/drawing/2014/main" id="{B49C8ACC-5727-4487-9EDF-09D5E4DE436A}"/>
              </a:ext>
            </a:extLst>
          </p:cNvPr>
          <p:cNvPicPr>
            <a:picLocks noChangeAspect="1"/>
          </p:cNvPicPr>
          <p:nvPr/>
        </p:nvPicPr>
        <p:blipFill>
          <a:blip r:embed="rId5"/>
          <a:stretch>
            <a:fillRect/>
          </a:stretch>
        </p:blipFill>
        <p:spPr>
          <a:xfrm>
            <a:off x="157644" y="6072594"/>
            <a:ext cx="730783" cy="544405"/>
          </a:xfrm>
          <a:prstGeom prst="rect">
            <a:avLst/>
          </a:prstGeom>
        </p:spPr>
      </p:pic>
    </p:spTree>
    <p:extLst>
      <p:ext uri="{BB962C8B-B14F-4D97-AF65-F5344CB8AC3E}">
        <p14:creationId xmlns:p14="http://schemas.microsoft.com/office/powerpoint/2010/main" val="1712973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79D52E-BCF4-421D-9D2B-B22CB4F9B6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1059" y="618707"/>
            <a:ext cx="9549881" cy="5373679"/>
          </a:xfrm>
        </p:spPr>
      </p:pic>
      <p:pic>
        <p:nvPicPr>
          <p:cNvPr id="9" name="Picture 26" descr="Logo&#10;&#10;Description automatically generated">
            <a:extLst>
              <a:ext uri="{FF2B5EF4-FFF2-40B4-BE49-F238E27FC236}">
                <a16:creationId xmlns:a16="http://schemas.microsoft.com/office/drawing/2014/main" id="{306C0BED-9C95-457C-882A-954738466618}"/>
              </a:ext>
            </a:extLst>
          </p:cNvPr>
          <p:cNvPicPr>
            <a:picLocks noChangeAspect="1"/>
          </p:cNvPicPr>
          <p:nvPr/>
        </p:nvPicPr>
        <p:blipFill>
          <a:blip r:embed="rId4"/>
          <a:stretch>
            <a:fillRect/>
          </a:stretch>
        </p:blipFill>
        <p:spPr>
          <a:xfrm>
            <a:off x="157644" y="6072594"/>
            <a:ext cx="730783" cy="544405"/>
          </a:xfrm>
          <a:prstGeom prst="rect">
            <a:avLst/>
          </a:prstGeom>
        </p:spPr>
      </p:pic>
    </p:spTree>
    <p:extLst>
      <p:ext uri="{BB962C8B-B14F-4D97-AF65-F5344CB8AC3E}">
        <p14:creationId xmlns:p14="http://schemas.microsoft.com/office/powerpoint/2010/main" val="102416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150C07FC6A6042B8BB02DD7255AC40" ma:contentTypeVersion="2" ma:contentTypeDescription="Create a new document." ma:contentTypeScope="" ma:versionID="7f4e691e24c2e83c2a2aa820e4051920">
  <xsd:schema xmlns:xsd="http://www.w3.org/2001/XMLSchema" xmlns:xs="http://www.w3.org/2001/XMLSchema" xmlns:p="http://schemas.microsoft.com/office/2006/metadata/properties" xmlns:ns2="5f30ed25-3235-4401-bd4b-2e4714965449" targetNamespace="http://schemas.microsoft.com/office/2006/metadata/properties" ma:root="true" ma:fieldsID="f1b954ce7cb775c7459e1e9b04bb3d88" ns2:_="">
    <xsd:import namespace="5f30ed25-3235-4401-bd4b-2e471496544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0ed25-3235-4401-bd4b-2e4714965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E6B0F9-826F-4AA7-9485-91A89800EFC7}">
  <ds:schemaRefs>
    <ds:schemaRef ds:uri="5f30ed25-3235-4401-bd4b-2e47149654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CBDDA1F-1A42-435B-98F9-7D2C47B8EC5A}">
  <ds:schemaRefs>
    <ds:schemaRef ds:uri="http://schemas.microsoft.com/sharepoint/v3/contenttype/forms"/>
  </ds:schemaRefs>
</ds:datastoreItem>
</file>

<file path=customXml/itemProps3.xml><?xml version="1.0" encoding="utf-8"?>
<ds:datastoreItem xmlns:ds="http://schemas.openxmlformats.org/officeDocument/2006/customXml" ds:itemID="{1791E082-90F1-450E-B976-FBBDC7F6FF21}">
  <ds:schemaRefs>
    <ds:schemaRef ds:uri="5f30ed25-3235-4401-bd4b-2e47149654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188</TotalTime>
  <Words>2019</Words>
  <Application>Microsoft Office PowerPoint</Application>
  <PresentationFormat>Widescreen</PresentationFormat>
  <Paragraphs>181</Paragraphs>
  <Slides>34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Segoe UI</vt:lpstr>
      <vt:lpstr>Office Theme</vt:lpstr>
      <vt:lpstr>Montana Quality &amp; Patient Safety Fellowship 2021</vt:lpstr>
      <vt:lpstr>Goals for the Program</vt:lpstr>
      <vt:lpstr>Performance Improvement Project</vt:lpstr>
      <vt:lpstr>Introduction to Patient Safety</vt:lpstr>
      <vt:lpstr>First do no harm</vt:lpstr>
      <vt:lpstr>What we cannot do vs what we can do</vt:lpstr>
      <vt:lpstr>Are infections and other healthcare associated harms EXPECTED in some patients?</vt:lpstr>
      <vt:lpstr>How Safe are Hospitals?</vt:lpstr>
      <vt:lpstr>PowerPoint Presentation</vt:lpstr>
      <vt:lpstr>PowerPoint Presentation</vt:lpstr>
      <vt:lpstr>To Err is Human: A Transformative Change in 1999</vt:lpstr>
      <vt:lpstr>Findings: To Err is Human</vt:lpstr>
      <vt:lpstr>Is it the best person or the best process?</vt:lpstr>
      <vt:lpstr>Crossing the Quality Chasm: The Follow Up</vt:lpstr>
      <vt:lpstr>Crossing the Quality Chasm</vt:lpstr>
      <vt:lpstr>PowerPoint Presentation</vt:lpstr>
      <vt:lpstr>Avoid the ‘name blame and shame game’</vt:lpstr>
      <vt:lpstr>From Error to Harm</vt:lpstr>
      <vt:lpstr>The Swiss Cheese Model</vt:lpstr>
      <vt:lpstr>Your Organization’s Safety System In Theory</vt:lpstr>
      <vt:lpstr>I’ve got your back</vt:lpstr>
      <vt:lpstr>Latent Conditions and Active Failures</vt:lpstr>
      <vt:lpstr>How do we turn handwashing into an example of failure? </vt:lpstr>
      <vt:lpstr>Key Concept</vt:lpstr>
      <vt:lpstr>How do we learn from a ‘near miss’?</vt:lpstr>
      <vt:lpstr>A Closer Look at Error</vt:lpstr>
      <vt:lpstr>PowerPoint Presentation</vt:lpstr>
      <vt:lpstr>Key Concept</vt:lpstr>
      <vt:lpstr>Tools to Reduce the Potential for Accidental Harm</vt:lpstr>
      <vt:lpstr>Key Concept</vt:lpstr>
      <vt:lpstr>It’s like going to the grocery store without a list</vt:lpstr>
      <vt:lpstr>Time to share</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Montana Quality &amp; Patient Safety Fellowship 2021</dc:title>
  <dc:creator>Kim Werkmeister</dc:creator>
  <cp:lastModifiedBy>Kim Werkmeister</cp:lastModifiedBy>
  <cp:revision>13</cp:revision>
  <cp:lastPrinted>2021-04-20T01:10:53Z</cp:lastPrinted>
  <dcterms:created xsi:type="dcterms:W3CDTF">2021-02-07T18:42:20Z</dcterms:created>
  <dcterms:modified xsi:type="dcterms:W3CDTF">2021-04-20T01:53:49Z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0x010100A8150C07FC6A6042B8BB02DD7255AC40</vt:lpwstr>
  </property>
</Properties>
</file>