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 id="2147483779" r:id="rId2"/>
  </p:sldMasterIdLst>
  <p:notesMasterIdLst>
    <p:notesMasterId r:id="rId54"/>
  </p:notesMasterIdLst>
  <p:handoutMasterIdLst>
    <p:handoutMasterId r:id="rId55"/>
  </p:handoutMasterIdLst>
  <p:sldIdLst>
    <p:sldId id="272" r:id="rId3"/>
    <p:sldId id="291" r:id="rId4"/>
    <p:sldId id="364" r:id="rId5"/>
    <p:sldId id="365" r:id="rId6"/>
    <p:sldId id="363" r:id="rId7"/>
    <p:sldId id="283" r:id="rId8"/>
    <p:sldId id="287" r:id="rId9"/>
    <p:sldId id="319" r:id="rId10"/>
    <p:sldId id="325" r:id="rId11"/>
    <p:sldId id="350" r:id="rId12"/>
    <p:sldId id="353" r:id="rId13"/>
    <p:sldId id="321" r:id="rId14"/>
    <p:sldId id="320" r:id="rId15"/>
    <p:sldId id="268" r:id="rId16"/>
    <p:sldId id="274" r:id="rId17"/>
    <p:sldId id="352" r:id="rId18"/>
    <p:sldId id="285" r:id="rId19"/>
    <p:sldId id="286" r:id="rId20"/>
    <p:sldId id="359" r:id="rId21"/>
    <p:sldId id="292" r:id="rId22"/>
    <p:sldId id="348" r:id="rId23"/>
    <p:sldId id="345" r:id="rId24"/>
    <p:sldId id="354" r:id="rId25"/>
    <p:sldId id="297" r:id="rId26"/>
    <p:sldId id="343" r:id="rId27"/>
    <p:sldId id="344" r:id="rId28"/>
    <p:sldId id="337" r:id="rId29"/>
    <p:sldId id="338" r:id="rId30"/>
    <p:sldId id="349" r:id="rId31"/>
    <p:sldId id="341" r:id="rId32"/>
    <p:sldId id="358" r:id="rId33"/>
    <p:sldId id="336" r:id="rId34"/>
    <p:sldId id="360" r:id="rId35"/>
    <p:sldId id="361" r:id="rId36"/>
    <p:sldId id="355" r:id="rId37"/>
    <p:sldId id="356" r:id="rId38"/>
    <p:sldId id="298" r:id="rId39"/>
    <p:sldId id="304" r:id="rId40"/>
    <p:sldId id="342" r:id="rId41"/>
    <p:sldId id="339" r:id="rId42"/>
    <p:sldId id="340" r:id="rId43"/>
    <p:sldId id="316" r:id="rId44"/>
    <p:sldId id="306" r:id="rId45"/>
    <p:sldId id="318" r:id="rId46"/>
    <p:sldId id="317" r:id="rId47"/>
    <p:sldId id="310" r:id="rId48"/>
    <p:sldId id="315" r:id="rId49"/>
    <p:sldId id="305" r:id="rId50"/>
    <p:sldId id="362" r:id="rId51"/>
    <p:sldId id="271" r:id="rId52"/>
    <p:sldId id="280" r:id="rId5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5D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416" autoAdjust="0"/>
  </p:normalViewPr>
  <p:slideViewPr>
    <p:cSldViewPr snapToGrid="0">
      <p:cViewPr varScale="1">
        <p:scale>
          <a:sx n="108" d="100"/>
          <a:sy n="108" d="100"/>
        </p:scale>
        <p:origin x="1602" y="10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72FAB0-7DC1-43C5-8DBF-DACED950D8B8}"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A9F82B6A-BE77-4264-8D9F-0E0654B272E2}">
      <dgm:prSet custT="1"/>
      <dgm:spPr>
        <a:solidFill>
          <a:schemeClr val="accent4">
            <a:lumMod val="20000"/>
            <a:lumOff val="80000"/>
            <a:alpha val="90000"/>
          </a:schemeClr>
        </a:solidFill>
        <a:ln w="28575">
          <a:solidFill>
            <a:schemeClr val="tx2"/>
          </a:solidFill>
        </a:ln>
      </dgm:spPr>
      <dgm:t>
        <a:bodyPr/>
        <a:lstStyle/>
        <a:p>
          <a:r>
            <a:rPr lang="en-US" sz="2400" b="1" baseline="0" dirty="0">
              <a:solidFill>
                <a:schemeClr val="tx2"/>
              </a:solidFill>
            </a:rPr>
            <a:t>Summary aging sorted by:</a:t>
          </a:r>
          <a:endParaRPr lang="en-US" sz="2400" b="1" dirty="0">
            <a:solidFill>
              <a:schemeClr val="tx2"/>
            </a:solidFill>
          </a:endParaRPr>
        </a:p>
      </dgm:t>
    </dgm:pt>
    <dgm:pt modelId="{36C74412-90D0-4724-8C85-C8858278EB1F}" type="parTrans" cxnId="{EDCDB659-47B9-4F94-B9E8-0708F71EB5DF}">
      <dgm:prSet/>
      <dgm:spPr/>
      <dgm:t>
        <a:bodyPr/>
        <a:lstStyle/>
        <a:p>
          <a:endParaRPr lang="en-US"/>
        </a:p>
      </dgm:t>
    </dgm:pt>
    <dgm:pt modelId="{6DF43D92-63DD-423F-ADC0-FF1D9CCF32B5}" type="sibTrans" cxnId="{EDCDB659-47B9-4F94-B9E8-0708F71EB5DF}">
      <dgm:prSet/>
      <dgm:spPr/>
      <dgm:t>
        <a:bodyPr/>
        <a:lstStyle/>
        <a:p>
          <a:endParaRPr lang="en-US"/>
        </a:p>
      </dgm:t>
    </dgm:pt>
    <dgm:pt modelId="{47DE8854-26E0-431D-9137-703F8967D2E5}">
      <dgm:prSet custT="1"/>
      <dgm:spPr>
        <a:solidFill>
          <a:schemeClr val="accent4">
            <a:lumMod val="20000"/>
            <a:lumOff val="80000"/>
            <a:alpha val="90000"/>
          </a:schemeClr>
        </a:solidFill>
        <a:ln w="28575">
          <a:solidFill>
            <a:schemeClr val="tx2"/>
          </a:solidFill>
        </a:ln>
      </dgm:spPr>
      <dgm:t>
        <a:bodyPr/>
        <a:lstStyle/>
        <a:p>
          <a:r>
            <a:rPr lang="en-US" sz="1800" baseline="0" dirty="0">
              <a:solidFill>
                <a:schemeClr val="tx2"/>
              </a:solidFill>
            </a:rPr>
            <a:t>Financial Class</a:t>
          </a:r>
          <a:endParaRPr lang="en-US" sz="1800" dirty="0">
            <a:solidFill>
              <a:schemeClr val="tx2"/>
            </a:solidFill>
          </a:endParaRPr>
        </a:p>
      </dgm:t>
    </dgm:pt>
    <dgm:pt modelId="{0BCF3250-5296-4F8F-A651-72E058E44AB1}" type="parTrans" cxnId="{3EC92AD2-D484-4163-BC02-6BD7A943E969}">
      <dgm:prSet/>
      <dgm:spPr/>
      <dgm:t>
        <a:bodyPr/>
        <a:lstStyle/>
        <a:p>
          <a:endParaRPr lang="en-US"/>
        </a:p>
      </dgm:t>
    </dgm:pt>
    <dgm:pt modelId="{AF68BFD8-ABDB-403A-9303-002547E9B2D5}" type="sibTrans" cxnId="{3EC92AD2-D484-4163-BC02-6BD7A943E969}">
      <dgm:prSet/>
      <dgm:spPr/>
      <dgm:t>
        <a:bodyPr/>
        <a:lstStyle/>
        <a:p>
          <a:endParaRPr lang="en-US"/>
        </a:p>
      </dgm:t>
    </dgm:pt>
    <dgm:pt modelId="{557579AC-A5FE-45AC-84C9-087DB4DC263D}">
      <dgm:prSet custT="1"/>
      <dgm:spPr>
        <a:solidFill>
          <a:schemeClr val="accent4">
            <a:lumMod val="20000"/>
            <a:lumOff val="80000"/>
            <a:alpha val="90000"/>
          </a:schemeClr>
        </a:solidFill>
        <a:ln w="28575">
          <a:solidFill>
            <a:schemeClr val="tx2"/>
          </a:solidFill>
        </a:ln>
      </dgm:spPr>
      <dgm:t>
        <a:bodyPr/>
        <a:lstStyle/>
        <a:p>
          <a:r>
            <a:rPr lang="en-US" sz="1800" baseline="0" dirty="0">
              <a:solidFill>
                <a:schemeClr val="tx2"/>
              </a:solidFill>
            </a:rPr>
            <a:t>Aged by buckets (</a:t>
          </a:r>
          <a:r>
            <a:rPr lang="en-US" sz="1600" baseline="0" dirty="0">
              <a:solidFill>
                <a:schemeClr val="tx2"/>
              </a:solidFill>
            </a:rPr>
            <a:t>unbilled, 0-30, &gt;30, &gt;60, etc.)</a:t>
          </a:r>
          <a:endParaRPr lang="en-US" sz="1600" dirty="0">
            <a:solidFill>
              <a:schemeClr val="tx2"/>
            </a:solidFill>
          </a:endParaRPr>
        </a:p>
      </dgm:t>
    </dgm:pt>
    <dgm:pt modelId="{A4DBD16E-CB98-4226-A992-C862FCDB632C}" type="parTrans" cxnId="{02F4B1D7-02A2-4138-8BBF-FC74687C523E}">
      <dgm:prSet/>
      <dgm:spPr/>
      <dgm:t>
        <a:bodyPr/>
        <a:lstStyle/>
        <a:p>
          <a:endParaRPr lang="en-US"/>
        </a:p>
      </dgm:t>
    </dgm:pt>
    <dgm:pt modelId="{FB66397C-03F1-40E4-90FB-45CECC407D9F}" type="sibTrans" cxnId="{02F4B1D7-02A2-4138-8BBF-FC74687C523E}">
      <dgm:prSet/>
      <dgm:spPr/>
      <dgm:t>
        <a:bodyPr/>
        <a:lstStyle/>
        <a:p>
          <a:endParaRPr lang="en-US"/>
        </a:p>
      </dgm:t>
    </dgm:pt>
    <dgm:pt modelId="{02FA0208-7246-4006-8498-D02A2C2E8EFA}">
      <dgm:prSet custT="1"/>
      <dgm:spPr>
        <a:solidFill>
          <a:schemeClr val="accent4">
            <a:lumMod val="20000"/>
            <a:lumOff val="80000"/>
            <a:alpha val="90000"/>
          </a:schemeClr>
        </a:solidFill>
        <a:ln w="28575">
          <a:solidFill>
            <a:schemeClr val="tx2"/>
          </a:solidFill>
        </a:ln>
      </dgm:spPr>
      <dgm:t>
        <a:bodyPr/>
        <a:lstStyle/>
        <a:p>
          <a:r>
            <a:rPr lang="en-US" sz="1800" baseline="0" dirty="0">
              <a:solidFill>
                <a:schemeClr val="tx2"/>
              </a:solidFill>
            </a:rPr>
            <a:t>Date of service when working timely filing</a:t>
          </a:r>
          <a:endParaRPr lang="en-US" sz="1800" dirty="0">
            <a:solidFill>
              <a:schemeClr val="tx2"/>
            </a:solidFill>
          </a:endParaRPr>
        </a:p>
      </dgm:t>
    </dgm:pt>
    <dgm:pt modelId="{532697FA-4F23-4342-A61E-D757B5300FA8}" type="parTrans" cxnId="{C1FEF576-99AC-4D90-9B51-37EB9094E3AD}">
      <dgm:prSet/>
      <dgm:spPr/>
      <dgm:t>
        <a:bodyPr/>
        <a:lstStyle/>
        <a:p>
          <a:endParaRPr lang="en-US"/>
        </a:p>
      </dgm:t>
    </dgm:pt>
    <dgm:pt modelId="{A16BAD38-99BD-4371-914A-B4E42AE682A1}" type="sibTrans" cxnId="{C1FEF576-99AC-4D90-9B51-37EB9094E3AD}">
      <dgm:prSet/>
      <dgm:spPr/>
      <dgm:t>
        <a:bodyPr/>
        <a:lstStyle/>
        <a:p>
          <a:endParaRPr lang="en-US"/>
        </a:p>
      </dgm:t>
    </dgm:pt>
    <dgm:pt modelId="{B739DDCB-02D3-41B7-A4DE-B20D9177E8C6}">
      <dgm:prSet custT="1"/>
      <dgm:spPr>
        <a:solidFill>
          <a:schemeClr val="accent4">
            <a:lumMod val="20000"/>
            <a:lumOff val="80000"/>
            <a:alpha val="90000"/>
          </a:schemeClr>
        </a:solidFill>
        <a:ln w="28575">
          <a:solidFill>
            <a:schemeClr val="tx2"/>
          </a:solidFill>
        </a:ln>
      </dgm:spPr>
      <dgm:t>
        <a:bodyPr/>
        <a:lstStyle/>
        <a:p>
          <a:r>
            <a:rPr lang="en-US" sz="1800" baseline="0" dirty="0">
              <a:solidFill>
                <a:schemeClr val="tx2"/>
              </a:solidFill>
            </a:rPr>
            <a:t>Last billed date when working aged accounts with activity</a:t>
          </a:r>
          <a:endParaRPr lang="en-US" sz="1800" dirty="0">
            <a:solidFill>
              <a:schemeClr val="tx2"/>
            </a:solidFill>
          </a:endParaRPr>
        </a:p>
      </dgm:t>
    </dgm:pt>
    <dgm:pt modelId="{14C1DC3B-E138-4547-93C2-A945DA83233E}" type="parTrans" cxnId="{8A0BFC88-AA2E-4F05-9A66-2B7DE1BB0B2C}">
      <dgm:prSet/>
      <dgm:spPr/>
      <dgm:t>
        <a:bodyPr/>
        <a:lstStyle/>
        <a:p>
          <a:endParaRPr lang="en-US"/>
        </a:p>
      </dgm:t>
    </dgm:pt>
    <dgm:pt modelId="{5717548C-54CC-41D5-B049-B4BFBF50E686}" type="sibTrans" cxnId="{8A0BFC88-AA2E-4F05-9A66-2B7DE1BB0B2C}">
      <dgm:prSet/>
      <dgm:spPr/>
      <dgm:t>
        <a:bodyPr/>
        <a:lstStyle/>
        <a:p>
          <a:endParaRPr lang="en-US"/>
        </a:p>
      </dgm:t>
    </dgm:pt>
    <dgm:pt modelId="{40D2D463-FBCC-4EF2-A070-1E57BD6EB898}">
      <dgm:prSet custT="1"/>
      <dgm:spPr>
        <a:solidFill>
          <a:schemeClr val="accent4">
            <a:lumMod val="20000"/>
            <a:lumOff val="80000"/>
            <a:alpha val="90000"/>
          </a:schemeClr>
        </a:solidFill>
        <a:ln w="28575">
          <a:solidFill>
            <a:schemeClr val="tx2"/>
          </a:solidFill>
        </a:ln>
      </dgm:spPr>
      <dgm:t>
        <a:bodyPr/>
        <a:lstStyle/>
        <a:p>
          <a:r>
            <a:rPr lang="en-US" sz="1800" baseline="0" dirty="0">
              <a:solidFill>
                <a:schemeClr val="tx2"/>
              </a:solidFill>
            </a:rPr>
            <a:t>Without credit balances</a:t>
          </a:r>
          <a:endParaRPr lang="en-US" sz="1800" dirty="0">
            <a:solidFill>
              <a:schemeClr val="tx2"/>
            </a:solidFill>
          </a:endParaRPr>
        </a:p>
      </dgm:t>
    </dgm:pt>
    <dgm:pt modelId="{7BA8E6D7-B233-4CA1-B4B6-89CA71562215}" type="parTrans" cxnId="{D458E1CC-44EB-426F-92C6-99A36030961A}">
      <dgm:prSet/>
      <dgm:spPr/>
      <dgm:t>
        <a:bodyPr/>
        <a:lstStyle/>
        <a:p>
          <a:endParaRPr lang="en-US"/>
        </a:p>
      </dgm:t>
    </dgm:pt>
    <dgm:pt modelId="{5ECD7A24-6A8C-47E6-9020-A7C0B6277E94}" type="sibTrans" cxnId="{D458E1CC-44EB-426F-92C6-99A36030961A}">
      <dgm:prSet/>
      <dgm:spPr/>
      <dgm:t>
        <a:bodyPr/>
        <a:lstStyle/>
        <a:p>
          <a:endParaRPr lang="en-US"/>
        </a:p>
      </dgm:t>
    </dgm:pt>
    <dgm:pt modelId="{45D7A307-D395-4312-9D79-E63AD8DE66A9}">
      <dgm:prSet custT="1"/>
      <dgm:spPr>
        <a:solidFill>
          <a:schemeClr val="accent4">
            <a:lumMod val="20000"/>
            <a:lumOff val="80000"/>
            <a:alpha val="90000"/>
          </a:schemeClr>
        </a:solidFill>
        <a:ln w="28575">
          <a:solidFill>
            <a:schemeClr val="tx2"/>
          </a:solidFill>
        </a:ln>
      </dgm:spPr>
      <dgm:t>
        <a:bodyPr/>
        <a:lstStyle/>
        <a:p>
          <a:r>
            <a:rPr lang="en-US" sz="1800" b="1" baseline="0" dirty="0">
              <a:solidFill>
                <a:schemeClr val="tx2"/>
              </a:solidFill>
            </a:rPr>
            <a:t>Detail aging to focus on: </a:t>
          </a:r>
          <a:endParaRPr lang="en-US" sz="1800" b="1" dirty="0">
            <a:solidFill>
              <a:schemeClr val="tx2"/>
            </a:solidFill>
          </a:endParaRPr>
        </a:p>
      </dgm:t>
    </dgm:pt>
    <dgm:pt modelId="{51AB662A-2788-4F3E-90CC-FC7A1B6B9472}" type="parTrans" cxnId="{137C0C3C-B7C2-4E42-A9B9-23D751AC812B}">
      <dgm:prSet/>
      <dgm:spPr/>
      <dgm:t>
        <a:bodyPr/>
        <a:lstStyle/>
        <a:p>
          <a:endParaRPr lang="en-US"/>
        </a:p>
      </dgm:t>
    </dgm:pt>
    <dgm:pt modelId="{5203D3E8-B8E9-4ACC-9F1E-5AADC93E05B4}" type="sibTrans" cxnId="{137C0C3C-B7C2-4E42-A9B9-23D751AC812B}">
      <dgm:prSet/>
      <dgm:spPr/>
      <dgm:t>
        <a:bodyPr/>
        <a:lstStyle/>
        <a:p>
          <a:endParaRPr lang="en-US"/>
        </a:p>
      </dgm:t>
    </dgm:pt>
    <dgm:pt modelId="{3588F0F4-0DC7-4B4C-98F1-04FCFC5AE2C9}">
      <dgm:prSet custT="1"/>
      <dgm:spPr>
        <a:solidFill>
          <a:schemeClr val="accent4">
            <a:lumMod val="20000"/>
            <a:lumOff val="80000"/>
            <a:alpha val="90000"/>
          </a:schemeClr>
        </a:solidFill>
        <a:ln w="28575">
          <a:solidFill>
            <a:schemeClr val="tx2"/>
          </a:solidFill>
        </a:ln>
      </dgm:spPr>
      <dgm:t>
        <a:bodyPr/>
        <a:lstStyle/>
        <a:p>
          <a:r>
            <a:rPr lang="en-US" sz="1800" baseline="0" dirty="0">
              <a:solidFill>
                <a:schemeClr val="tx2"/>
              </a:solidFill>
            </a:rPr>
            <a:t>Timely filing limits – accounts at risk</a:t>
          </a:r>
          <a:endParaRPr lang="en-US" sz="1800" dirty="0">
            <a:solidFill>
              <a:schemeClr val="tx2"/>
            </a:solidFill>
          </a:endParaRPr>
        </a:p>
      </dgm:t>
    </dgm:pt>
    <dgm:pt modelId="{876E629B-1054-4DCE-AD0E-CE5769CDBDE8}" type="parTrans" cxnId="{A861994D-6DBF-49DE-AD96-19DEE77EFFF7}">
      <dgm:prSet/>
      <dgm:spPr/>
      <dgm:t>
        <a:bodyPr/>
        <a:lstStyle/>
        <a:p>
          <a:endParaRPr lang="en-US"/>
        </a:p>
      </dgm:t>
    </dgm:pt>
    <dgm:pt modelId="{63B1E70E-0B43-4EBF-9F1A-FCF0FD16ABBC}" type="sibTrans" cxnId="{A861994D-6DBF-49DE-AD96-19DEE77EFFF7}">
      <dgm:prSet/>
      <dgm:spPr/>
      <dgm:t>
        <a:bodyPr/>
        <a:lstStyle/>
        <a:p>
          <a:endParaRPr lang="en-US"/>
        </a:p>
      </dgm:t>
    </dgm:pt>
    <dgm:pt modelId="{47011D7D-78C7-43BB-BDFD-46C1FAFEC8C6}">
      <dgm:prSet custT="1"/>
      <dgm:spPr>
        <a:solidFill>
          <a:schemeClr val="accent4">
            <a:lumMod val="20000"/>
            <a:lumOff val="80000"/>
            <a:alpha val="90000"/>
          </a:schemeClr>
        </a:solidFill>
        <a:ln w="28575">
          <a:solidFill>
            <a:schemeClr val="tx2"/>
          </a:solidFill>
        </a:ln>
      </dgm:spPr>
      <dgm:t>
        <a:bodyPr/>
        <a:lstStyle/>
        <a:p>
          <a:r>
            <a:rPr lang="en-US" sz="1800" baseline="0" dirty="0">
              <a:solidFill>
                <a:schemeClr val="tx2"/>
              </a:solidFill>
            </a:rPr>
            <a:t>Credit balances (state unclaimed property)</a:t>
          </a:r>
          <a:endParaRPr lang="en-US" sz="1800" dirty="0">
            <a:solidFill>
              <a:schemeClr val="tx2"/>
            </a:solidFill>
          </a:endParaRPr>
        </a:p>
      </dgm:t>
    </dgm:pt>
    <dgm:pt modelId="{884B04EB-34F4-4108-BF18-885270A7D3FA}" type="parTrans" cxnId="{75DBB40E-A9A6-4445-AFA5-E68A080A5193}">
      <dgm:prSet/>
      <dgm:spPr/>
      <dgm:t>
        <a:bodyPr/>
        <a:lstStyle/>
        <a:p>
          <a:endParaRPr lang="en-US"/>
        </a:p>
      </dgm:t>
    </dgm:pt>
    <dgm:pt modelId="{EEBACFEA-4A30-4440-B902-03E599E6CE5C}" type="sibTrans" cxnId="{75DBB40E-A9A6-4445-AFA5-E68A080A5193}">
      <dgm:prSet/>
      <dgm:spPr/>
      <dgm:t>
        <a:bodyPr/>
        <a:lstStyle/>
        <a:p>
          <a:endParaRPr lang="en-US"/>
        </a:p>
      </dgm:t>
    </dgm:pt>
    <dgm:pt modelId="{51589282-EF93-460A-9FD7-0A514F0B8F76}">
      <dgm:prSet custT="1"/>
      <dgm:spPr>
        <a:solidFill>
          <a:schemeClr val="accent4">
            <a:lumMod val="20000"/>
            <a:lumOff val="80000"/>
            <a:alpha val="90000"/>
          </a:schemeClr>
        </a:solidFill>
        <a:ln w="28575">
          <a:solidFill>
            <a:schemeClr val="tx2"/>
          </a:solidFill>
        </a:ln>
      </dgm:spPr>
      <dgm:t>
        <a:bodyPr/>
        <a:lstStyle/>
        <a:p>
          <a:r>
            <a:rPr lang="en-US" sz="1800" baseline="0" dirty="0">
              <a:solidFill>
                <a:schemeClr val="tx2"/>
              </a:solidFill>
            </a:rPr>
            <a:t>Aged accounts with payment still in primary financial class</a:t>
          </a:r>
          <a:endParaRPr lang="en-US" sz="1800" dirty="0">
            <a:solidFill>
              <a:schemeClr val="tx2"/>
            </a:solidFill>
          </a:endParaRPr>
        </a:p>
      </dgm:t>
    </dgm:pt>
    <dgm:pt modelId="{521F186D-1C4C-46F9-B9F8-7DC23229558C}" type="parTrans" cxnId="{8762E91B-DBEB-4ECD-9172-0824DBA128EE}">
      <dgm:prSet/>
      <dgm:spPr/>
      <dgm:t>
        <a:bodyPr/>
        <a:lstStyle/>
        <a:p>
          <a:endParaRPr lang="en-US"/>
        </a:p>
      </dgm:t>
    </dgm:pt>
    <dgm:pt modelId="{06EDF9B1-F686-4505-9F6F-82FDF633F4D4}" type="sibTrans" cxnId="{8762E91B-DBEB-4ECD-9172-0824DBA128EE}">
      <dgm:prSet/>
      <dgm:spPr/>
      <dgm:t>
        <a:bodyPr/>
        <a:lstStyle/>
        <a:p>
          <a:endParaRPr lang="en-US"/>
        </a:p>
      </dgm:t>
    </dgm:pt>
    <dgm:pt modelId="{7D0274CB-421B-4003-A16C-56C127357E7D}">
      <dgm:prSet custT="1"/>
      <dgm:spPr>
        <a:solidFill>
          <a:schemeClr val="accent4">
            <a:lumMod val="20000"/>
            <a:lumOff val="80000"/>
            <a:alpha val="90000"/>
          </a:schemeClr>
        </a:solidFill>
        <a:ln w="28575">
          <a:solidFill>
            <a:schemeClr val="tx2"/>
          </a:solidFill>
        </a:ln>
      </dgm:spPr>
      <dgm:t>
        <a:bodyPr/>
        <a:lstStyle/>
        <a:p>
          <a:r>
            <a:rPr lang="en-US" sz="1800" baseline="0" dirty="0">
              <a:solidFill>
                <a:schemeClr val="tx2"/>
              </a:solidFill>
            </a:rPr>
            <a:t>Established high dollar amounts</a:t>
          </a:r>
          <a:endParaRPr lang="en-US" sz="1800" dirty="0">
            <a:solidFill>
              <a:schemeClr val="tx2"/>
            </a:solidFill>
          </a:endParaRPr>
        </a:p>
      </dgm:t>
    </dgm:pt>
    <dgm:pt modelId="{4996BFE8-716B-4784-9C7E-205359F130F1}" type="parTrans" cxnId="{866E5F77-C30E-4149-BF1B-F843609B6239}">
      <dgm:prSet/>
      <dgm:spPr/>
      <dgm:t>
        <a:bodyPr/>
        <a:lstStyle/>
        <a:p>
          <a:endParaRPr lang="en-US"/>
        </a:p>
      </dgm:t>
    </dgm:pt>
    <dgm:pt modelId="{99B2F32D-2E48-4B26-8789-E430ED09E81C}" type="sibTrans" cxnId="{866E5F77-C30E-4149-BF1B-F843609B6239}">
      <dgm:prSet/>
      <dgm:spPr/>
      <dgm:t>
        <a:bodyPr/>
        <a:lstStyle/>
        <a:p>
          <a:endParaRPr lang="en-US"/>
        </a:p>
      </dgm:t>
    </dgm:pt>
    <dgm:pt modelId="{D2C898A8-277B-4899-A8FC-963BA7632A5B}">
      <dgm:prSet custT="1"/>
      <dgm:spPr>
        <a:solidFill>
          <a:schemeClr val="accent4">
            <a:lumMod val="20000"/>
            <a:lumOff val="80000"/>
            <a:alpha val="90000"/>
          </a:schemeClr>
        </a:solidFill>
        <a:ln w="28575">
          <a:solidFill>
            <a:schemeClr val="tx2"/>
          </a:solidFill>
        </a:ln>
      </dgm:spPr>
      <dgm:t>
        <a:bodyPr/>
        <a:lstStyle/>
        <a:p>
          <a:r>
            <a:rPr lang="en-US" sz="1800" baseline="0" dirty="0">
              <a:solidFill>
                <a:schemeClr val="tx2"/>
              </a:solidFill>
            </a:rPr>
            <a:t>Unapplied payments</a:t>
          </a:r>
          <a:endParaRPr lang="en-US" sz="1800" dirty="0">
            <a:solidFill>
              <a:schemeClr val="tx2"/>
            </a:solidFill>
          </a:endParaRPr>
        </a:p>
      </dgm:t>
    </dgm:pt>
    <dgm:pt modelId="{A1CCCD5B-750C-4713-BC61-6163D6D0E6CB}" type="parTrans" cxnId="{EA2497DE-AC58-45CF-ABFC-A6E9E11A38BA}">
      <dgm:prSet/>
      <dgm:spPr/>
      <dgm:t>
        <a:bodyPr/>
        <a:lstStyle/>
        <a:p>
          <a:endParaRPr lang="en-US"/>
        </a:p>
      </dgm:t>
    </dgm:pt>
    <dgm:pt modelId="{C7B629A6-FBB8-4457-ADA4-75E86B2C0154}" type="sibTrans" cxnId="{EA2497DE-AC58-45CF-ABFC-A6E9E11A38BA}">
      <dgm:prSet/>
      <dgm:spPr/>
      <dgm:t>
        <a:bodyPr/>
        <a:lstStyle/>
        <a:p>
          <a:endParaRPr lang="en-US"/>
        </a:p>
      </dgm:t>
    </dgm:pt>
    <dgm:pt modelId="{A4A21FC9-6FD7-4E33-8AF4-C766AB7DBAF8}" type="pres">
      <dgm:prSet presAssocID="{7A72FAB0-7DC1-43C5-8DBF-DACED950D8B8}" presName="compositeShape" presStyleCnt="0">
        <dgm:presLayoutVars>
          <dgm:dir/>
          <dgm:resizeHandles/>
        </dgm:presLayoutVars>
      </dgm:prSet>
      <dgm:spPr/>
    </dgm:pt>
    <dgm:pt modelId="{DAF1406E-3550-4FA9-BF2D-FBB1E68321CD}" type="pres">
      <dgm:prSet presAssocID="{7A72FAB0-7DC1-43C5-8DBF-DACED950D8B8}" presName="pyramid" presStyleLbl="node1" presStyleIdx="0" presStyleCnt="1" custLinFactNeighborX="-135" custLinFactNeighborY="-1219"/>
      <dgm:spPr>
        <a:solidFill>
          <a:schemeClr val="tx2"/>
        </a:solidFill>
      </dgm:spPr>
    </dgm:pt>
    <dgm:pt modelId="{B78757DE-C6A9-4028-AACA-15D17C7B53F4}" type="pres">
      <dgm:prSet presAssocID="{7A72FAB0-7DC1-43C5-8DBF-DACED950D8B8}" presName="theList" presStyleCnt="0"/>
      <dgm:spPr/>
    </dgm:pt>
    <dgm:pt modelId="{96FEF84D-2263-42FA-A04F-EDED8DE70B87}" type="pres">
      <dgm:prSet presAssocID="{A9F82B6A-BE77-4264-8D9F-0E0654B272E2}" presName="aNode" presStyleLbl="fgAcc1" presStyleIdx="0" presStyleCnt="2" custScaleX="115349" custScaleY="113060" custLinFactNeighborX="-918" custLinFactNeighborY="-1237">
        <dgm:presLayoutVars>
          <dgm:bulletEnabled val="1"/>
        </dgm:presLayoutVars>
      </dgm:prSet>
      <dgm:spPr/>
    </dgm:pt>
    <dgm:pt modelId="{45BACF2B-1C3B-4239-A4F1-419863501702}" type="pres">
      <dgm:prSet presAssocID="{A9F82B6A-BE77-4264-8D9F-0E0654B272E2}" presName="aSpace" presStyleCnt="0"/>
      <dgm:spPr/>
    </dgm:pt>
    <dgm:pt modelId="{86944DDB-02E5-40E1-9548-934DD2EA8BC8}" type="pres">
      <dgm:prSet presAssocID="{45D7A307-D395-4312-9D79-E63AD8DE66A9}" presName="aNode" presStyleLbl="fgAcc1" presStyleIdx="1" presStyleCnt="2" custScaleX="117108" custLinFactY="9443" custLinFactNeighborX="-1839" custLinFactNeighborY="100000">
        <dgm:presLayoutVars>
          <dgm:bulletEnabled val="1"/>
        </dgm:presLayoutVars>
      </dgm:prSet>
      <dgm:spPr/>
    </dgm:pt>
    <dgm:pt modelId="{CF7A6C43-696B-4A41-B6D4-435123178AFE}" type="pres">
      <dgm:prSet presAssocID="{45D7A307-D395-4312-9D79-E63AD8DE66A9}" presName="aSpace" presStyleCnt="0"/>
      <dgm:spPr/>
    </dgm:pt>
  </dgm:ptLst>
  <dgm:cxnLst>
    <dgm:cxn modelId="{75DBB40E-A9A6-4445-AFA5-E68A080A5193}" srcId="{45D7A307-D395-4312-9D79-E63AD8DE66A9}" destId="{47011D7D-78C7-43BB-BDFD-46C1FAFEC8C6}" srcOrd="1" destOrd="0" parTransId="{884B04EB-34F4-4108-BF18-885270A7D3FA}" sibTransId="{EEBACFEA-4A30-4440-B902-03E599E6CE5C}"/>
    <dgm:cxn modelId="{9A11070F-EBCA-4E7A-9007-5F3907C6C838}" type="presOf" srcId="{45D7A307-D395-4312-9D79-E63AD8DE66A9}" destId="{86944DDB-02E5-40E1-9548-934DD2EA8BC8}" srcOrd="0" destOrd="0" presId="urn:microsoft.com/office/officeart/2005/8/layout/pyramid2"/>
    <dgm:cxn modelId="{8762E91B-DBEB-4ECD-9172-0824DBA128EE}" srcId="{45D7A307-D395-4312-9D79-E63AD8DE66A9}" destId="{51589282-EF93-460A-9FD7-0A514F0B8F76}" srcOrd="2" destOrd="0" parTransId="{521F186D-1C4C-46F9-B9F8-7DC23229558C}" sibTransId="{06EDF9B1-F686-4505-9F6F-82FDF633F4D4}"/>
    <dgm:cxn modelId="{BE2AE72E-00D7-40AC-B2EA-742633EB3A91}" type="presOf" srcId="{557579AC-A5FE-45AC-84C9-087DB4DC263D}" destId="{96FEF84D-2263-42FA-A04F-EDED8DE70B87}" srcOrd="0" destOrd="2" presId="urn:microsoft.com/office/officeart/2005/8/layout/pyramid2"/>
    <dgm:cxn modelId="{580B3D35-5E16-4FEC-94F4-5AB1D13A8FB0}" type="presOf" srcId="{A9F82B6A-BE77-4264-8D9F-0E0654B272E2}" destId="{96FEF84D-2263-42FA-A04F-EDED8DE70B87}" srcOrd="0" destOrd="0" presId="urn:microsoft.com/office/officeart/2005/8/layout/pyramid2"/>
    <dgm:cxn modelId="{137C0C3C-B7C2-4E42-A9B9-23D751AC812B}" srcId="{7A72FAB0-7DC1-43C5-8DBF-DACED950D8B8}" destId="{45D7A307-D395-4312-9D79-E63AD8DE66A9}" srcOrd="1" destOrd="0" parTransId="{51AB662A-2788-4F3E-90CC-FC7A1B6B9472}" sibTransId="{5203D3E8-B8E9-4ACC-9F1E-5AADC93E05B4}"/>
    <dgm:cxn modelId="{229D7846-578D-426B-8D5C-30C2277AAE1A}" type="presOf" srcId="{47011D7D-78C7-43BB-BDFD-46C1FAFEC8C6}" destId="{86944DDB-02E5-40E1-9548-934DD2EA8BC8}" srcOrd="0" destOrd="2" presId="urn:microsoft.com/office/officeart/2005/8/layout/pyramid2"/>
    <dgm:cxn modelId="{B192D567-5DAD-4033-B3A8-DD5A1DD97452}" type="presOf" srcId="{7A72FAB0-7DC1-43C5-8DBF-DACED950D8B8}" destId="{A4A21FC9-6FD7-4E33-8AF4-C766AB7DBAF8}" srcOrd="0" destOrd="0" presId="urn:microsoft.com/office/officeart/2005/8/layout/pyramid2"/>
    <dgm:cxn modelId="{A861994D-6DBF-49DE-AD96-19DEE77EFFF7}" srcId="{45D7A307-D395-4312-9D79-E63AD8DE66A9}" destId="{3588F0F4-0DC7-4B4C-98F1-04FCFC5AE2C9}" srcOrd="0" destOrd="0" parTransId="{876E629B-1054-4DCE-AD0E-CE5769CDBDE8}" sibTransId="{63B1E70E-0B43-4EBF-9F1A-FCF0FD16ABBC}"/>
    <dgm:cxn modelId="{F124C371-0284-4E8C-A867-37DB7BB6FCC4}" type="presOf" srcId="{D2C898A8-277B-4899-A8FC-963BA7632A5B}" destId="{86944DDB-02E5-40E1-9548-934DD2EA8BC8}" srcOrd="0" destOrd="5" presId="urn:microsoft.com/office/officeart/2005/8/layout/pyramid2"/>
    <dgm:cxn modelId="{2AABB456-25B2-4010-9489-805AAD4661FA}" type="presOf" srcId="{40D2D463-FBCC-4EF2-A070-1E57BD6EB898}" destId="{96FEF84D-2263-42FA-A04F-EDED8DE70B87}" srcOrd="0" destOrd="5" presId="urn:microsoft.com/office/officeart/2005/8/layout/pyramid2"/>
    <dgm:cxn modelId="{C1FEF576-99AC-4D90-9B51-37EB9094E3AD}" srcId="{557579AC-A5FE-45AC-84C9-087DB4DC263D}" destId="{02FA0208-7246-4006-8498-D02A2C2E8EFA}" srcOrd="0" destOrd="0" parTransId="{532697FA-4F23-4342-A61E-D757B5300FA8}" sibTransId="{A16BAD38-99BD-4371-914A-B4E42AE682A1}"/>
    <dgm:cxn modelId="{866E5F77-C30E-4149-BF1B-F843609B6239}" srcId="{45D7A307-D395-4312-9D79-E63AD8DE66A9}" destId="{7D0274CB-421B-4003-A16C-56C127357E7D}" srcOrd="3" destOrd="0" parTransId="{4996BFE8-716B-4784-9C7E-205359F130F1}" sibTransId="{99B2F32D-2E48-4B26-8789-E430ED09E81C}"/>
    <dgm:cxn modelId="{EDCDB659-47B9-4F94-B9E8-0708F71EB5DF}" srcId="{7A72FAB0-7DC1-43C5-8DBF-DACED950D8B8}" destId="{A9F82B6A-BE77-4264-8D9F-0E0654B272E2}" srcOrd="0" destOrd="0" parTransId="{36C74412-90D0-4724-8C85-C8858278EB1F}" sibTransId="{6DF43D92-63DD-423F-ADC0-FF1D9CCF32B5}"/>
    <dgm:cxn modelId="{8A0BFC88-AA2E-4F05-9A66-2B7DE1BB0B2C}" srcId="{557579AC-A5FE-45AC-84C9-087DB4DC263D}" destId="{B739DDCB-02D3-41B7-A4DE-B20D9177E8C6}" srcOrd="1" destOrd="0" parTransId="{14C1DC3B-E138-4547-93C2-A945DA83233E}" sibTransId="{5717548C-54CC-41D5-B049-B4BFBF50E686}"/>
    <dgm:cxn modelId="{4EE4DC8D-C31D-49DE-9548-F192B5C704DA}" type="presOf" srcId="{B739DDCB-02D3-41B7-A4DE-B20D9177E8C6}" destId="{96FEF84D-2263-42FA-A04F-EDED8DE70B87}" srcOrd="0" destOrd="4" presId="urn:microsoft.com/office/officeart/2005/8/layout/pyramid2"/>
    <dgm:cxn modelId="{CDC20FBA-5990-4176-959F-A583974C32A9}" type="presOf" srcId="{7D0274CB-421B-4003-A16C-56C127357E7D}" destId="{86944DDB-02E5-40E1-9548-934DD2EA8BC8}" srcOrd="0" destOrd="4" presId="urn:microsoft.com/office/officeart/2005/8/layout/pyramid2"/>
    <dgm:cxn modelId="{D65CE6BC-D9AD-44F7-8720-15E323C0F001}" type="presOf" srcId="{47DE8854-26E0-431D-9137-703F8967D2E5}" destId="{96FEF84D-2263-42FA-A04F-EDED8DE70B87}" srcOrd="0" destOrd="1" presId="urn:microsoft.com/office/officeart/2005/8/layout/pyramid2"/>
    <dgm:cxn modelId="{C790B2C8-9D97-4D6F-8C20-398878F3F7C4}" type="presOf" srcId="{51589282-EF93-460A-9FD7-0A514F0B8F76}" destId="{86944DDB-02E5-40E1-9548-934DD2EA8BC8}" srcOrd="0" destOrd="3" presId="urn:microsoft.com/office/officeart/2005/8/layout/pyramid2"/>
    <dgm:cxn modelId="{08903BCB-4910-4711-BFB8-9E5F246DE151}" type="presOf" srcId="{02FA0208-7246-4006-8498-D02A2C2E8EFA}" destId="{96FEF84D-2263-42FA-A04F-EDED8DE70B87}" srcOrd="0" destOrd="3" presId="urn:microsoft.com/office/officeart/2005/8/layout/pyramid2"/>
    <dgm:cxn modelId="{D458E1CC-44EB-426F-92C6-99A36030961A}" srcId="{A9F82B6A-BE77-4264-8D9F-0E0654B272E2}" destId="{40D2D463-FBCC-4EF2-A070-1E57BD6EB898}" srcOrd="2" destOrd="0" parTransId="{7BA8E6D7-B233-4CA1-B4B6-89CA71562215}" sibTransId="{5ECD7A24-6A8C-47E6-9020-A7C0B6277E94}"/>
    <dgm:cxn modelId="{3EC92AD2-D484-4163-BC02-6BD7A943E969}" srcId="{A9F82B6A-BE77-4264-8D9F-0E0654B272E2}" destId="{47DE8854-26E0-431D-9137-703F8967D2E5}" srcOrd="0" destOrd="0" parTransId="{0BCF3250-5296-4F8F-A651-72E058E44AB1}" sibTransId="{AF68BFD8-ABDB-403A-9303-002547E9B2D5}"/>
    <dgm:cxn modelId="{6FC168D4-5F04-4A60-866D-6CFD375E0761}" type="presOf" srcId="{3588F0F4-0DC7-4B4C-98F1-04FCFC5AE2C9}" destId="{86944DDB-02E5-40E1-9548-934DD2EA8BC8}" srcOrd="0" destOrd="1" presId="urn:microsoft.com/office/officeart/2005/8/layout/pyramid2"/>
    <dgm:cxn modelId="{02F4B1D7-02A2-4138-8BBF-FC74687C523E}" srcId="{A9F82B6A-BE77-4264-8D9F-0E0654B272E2}" destId="{557579AC-A5FE-45AC-84C9-087DB4DC263D}" srcOrd="1" destOrd="0" parTransId="{A4DBD16E-CB98-4226-A992-C862FCDB632C}" sibTransId="{FB66397C-03F1-40E4-90FB-45CECC407D9F}"/>
    <dgm:cxn modelId="{EA2497DE-AC58-45CF-ABFC-A6E9E11A38BA}" srcId="{45D7A307-D395-4312-9D79-E63AD8DE66A9}" destId="{D2C898A8-277B-4899-A8FC-963BA7632A5B}" srcOrd="4" destOrd="0" parTransId="{A1CCCD5B-750C-4713-BC61-6163D6D0E6CB}" sibTransId="{C7B629A6-FBB8-4457-ADA4-75E86B2C0154}"/>
    <dgm:cxn modelId="{ECD7A060-A153-48EA-B61A-0FB11A8DA848}" type="presParOf" srcId="{A4A21FC9-6FD7-4E33-8AF4-C766AB7DBAF8}" destId="{DAF1406E-3550-4FA9-BF2D-FBB1E68321CD}" srcOrd="0" destOrd="0" presId="urn:microsoft.com/office/officeart/2005/8/layout/pyramid2"/>
    <dgm:cxn modelId="{769126C6-E8B8-4E6A-A72C-E8FB5660F782}" type="presParOf" srcId="{A4A21FC9-6FD7-4E33-8AF4-C766AB7DBAF8}" destId="{B78757DE-C6A9-4028-AACA-15D17C7B53F4}" srcOrd="1" destOrd="0" presId="urn:microsoft.com/office/officeart/2005/8/layout/pyramid2"/>
    <dgm:cxn modelId="{1D1622EA-6C8E-40FB-8C9F-17C03576809D}" type="presParOf" srcId="{B78757DE-C6A9-4028-AACA-15D17C7B53F4}" destId="{96FEF84D-2263-42FA-A04F-EDED8DE70B87}" srcOrd="0" destOrd="0" presId="urn:microsoft.com/office/officeart/2005/8/layout/pyramid2"/>
    <dgm:cxn modelId="{D365AD69-BC56-4D89-8F7B-4F547F085EBF}" type="presParOf" srcId="{B78757DE-C6A9-4028-AACA-15D17C7B53F4}" destId="{45BACF2B-1C3B-4239-A4F1-419863501702}" srcOrd="1" destOrd="0" presId="urn:microsoft.com/office/officeart/2005/8/layout/pyramid2"/>
    <dgm:cxn modelId="{96CEA0F9-FBA0-4EA0-AD42-299C72FFA6D1}" type="presParOf" srcId="{B78757DE-C6A9-4028-AACA-15D17C7B53F4}" destId="{86944DDB-02E5-40E1-9548-934DD2EA8BC8}" srcOrd="2" destOrd="0" presId="urn:microsoft.com/office/officeart/2005/8/layout/pyramid2"/>
    <dgm:cxn modelId="{4D69CFD9-A477-465B-8E49-51478745F2C9}" type="presParOf" srcId="{B78757DE-C6A9-4028-AACA-15D17C7B53F4}" destId="{CF7A6C43-696B-4A41-B6D4-435123178AFE}" srcOrd="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88D8C2-A2CA-406A-82F0-16D2AFC1F9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92D5E7D-86A8-4CC0-9BE7-7C1D43183A26}">
      <dgm:prSet/>
      <dgm:spPr/>
      <dgm:t>
        <a:bodyPr/>
        <a:lstStyle/>
        <a:p>
          <a:r>
            <a:rPr lang="en-US" b="1" baseline="0" dirty="0">
              <a:solidFill>
                <a:schemeClr val="tx2"/>
              </a:solidFill>
            </a:rPr>
            <a:t>Yearly Review</a:t>
          </a:r>
          <a:endParaRPr lang="en-US" b="1" dirty="0">
            <a:solidFill>
              <a:schemeClr val="tx2"/>
            </a:solidFill>
          </a:endParaRPr>
        </a:p>
      </dgm:t>
    </dgm:pt>
    <dgm:pt modelId="{0191674C-4321-45AC-9AC3-98CC13ACFCCC}" type="parTrans" cxnId="{9D9FE818-362A-40E8-87E2-29DABA089E8F}">
      <dgm:prSet/>
      <dgm:spPr/>
      <dgm:t>
        <a:bodyPr/>
        <a:lstStyle/>
        <a:p>
          <a:endParaRPr lang="en-US"/>
        </a:p>
      </dgm:t>
    </dgm:pt>
    <dgm:pt modelId="{3A965E50-F285-4732-875C-D324644A1E9B}" type="sibTrans" cxnId="{9D9FE818-362A-40E8-87E2-29DABA089E8F}">
      <dgm:prSet/>
      <dgm:spPr/>
      <dgm:t>
        <a:bodyPr/>
        <a:lstStyle/>
        <a:p>
          <a:endParaRPr lang="en-US"/>
        </a:p>
      </dgm:t>
    </dgm:pt>
    <dgm:pt modelId="{EF44EB1E-C1FE-4477-A140-2AA5ADA871F5}">
      <dgm:prSet custT="1"/>
      <dgm:spPr/>
      <dgm:t>
        <a:bodyPr/>
        <a:lstStyle/>
        <a:p>
          <a:r>
            <a:rPr lang="en-US" sz="2400" baseline="0" dirty="0">
              <a:solidFill>
                <a:schemeClr val="tx2"/>
              </a:solidFill>
            </a:rPr>
            <a:t>Regulatory updates</a:t>
          </a:r>
          <a:endParaRPr lang="en-US" sz="2400" dirty="0">
            <a:solidFill>
              <a:schemeClr val="tx2"/>
            </a:solidFill>
          </a:endParaRPr>
        </a:p>
      </dgm:t>
    </dgm:pt>
    <dgm:pt modelId="{77D560D0-248A-4555-84F4-81D4E3D3774F}" type="parTrans" cxnId="{83C11479-DA2D-4B6F-A78A-6AF95F987CE0}">
      <dgm:prSet/>
      <dgm:spPr/>
      <dgm:t>
        <a:bodyPr/>
        <a:lstStyle/>
        <a:p>
          <a:endParaRPr lang="en-US"/>
        </a:p>
      </dgm:t>
    </dgm:pt>
    <dgm:pt modelId="{D8BFF52D-153F-4A2A-A814-156100A045E3}" type="sibTrans" cxnId="{83C11479-DA2D-4B6F-A78A-6AF95F987CE0}">
      <dgm:prSet/>
      <dgm:spPr/>
      <dgm:t>
        <a:bodyPr/>
        <a:lstStyle/>
        <a:p>
          <a:endParaRPr lang="en-US"/>
        </a:p>
      </dgm:t>
    </dgm:pt>
    <dgm:pt modelId="{1A50B2DA-4C25-432F-AEC2-944189F3632E}">
      <dgm:prSet custT="1"/>
      <dgm:spPr/>
      <dgm:t>
        <a:bodyPr/>
        <a:lstStyle/>
        <a:p>
          <a:r>
            <a:rPr lang="en-US" sz="2400" baseline="0" dirty="0">
              <a:solidFill>
                <a:schemeClr val="tx2"/>
              </a:solidFill>
            </a:rPr>
            <a:t>HCPCS and ICD-10 changes – Bundling/Unbundling</a:t>
          </a:r>
        </a:p>
        <a:p>
          <a:endParaRPr lang="en-US" sz="2400" dirty="0">
            <a:solidFill>
              <a:schemeClr val="tx2"/>
            </a:solidFill>
          </a:endParaRPr>
        </a:p>
      </dgm:t>
    </dgm:pt>
    <dgm:pt modelId="{23BE9480-0D65-4F4C-8E23-999A255258C6}" type="parTrans" cxnId="{17D93626-1983-4688-82D4-76BBD3750F6B}">
      <dgm:prSet/>
      <dgm:spPr/>
      <dgm:t>
        <a:bodyPr/>
        <a:lstStyle/>
        <a:p>
          <a:endParaRPr lang="en-US"/>
        </a:p>
      </dgm:t>
    </dgm:pt>
    <dgm:pt modelId="{24501584-1D1F-4A7A-A300-BCD0E6C27C16}" type="sibTrans" cxnId="{17D93626-1983-4688-82D4-76BBD3750F6B}">
      <dgm:prSet/>
      <dgm:spPr/>
      <dgm:t>
        <a:bodyPr/>
        <a:lstStyle/>
        <a:p>
          <a:endParaRPr lang="en-US"/>
        </a:p>
      </dgm:t>
    </dgm:pt>
    <dgm:pt modelId="{1B2DF595-BA63-42EC-AB30-313621E80AFC}">
      <dgm:prSet/>
      <dgm:spPr/>
      <dgm:t>
        <a:bodyPr/>
        <a:lstStyle/>
        <a:p>
          <a:r>
            <a:rPr lang="en-US" b="1" baseline="0" dirty="0">
              <a:solidFill>
                <a:schemeClr val="tx2"/>
              </a:solidFill>
            </a:rPr>
            <a:t>Revenue Reliability</a:t>
          </a:r>
          <a:endParaRPr lang="en-US" b="1" dirty="0">
            <a:solidFill>
              <a:schemeClr val="tx2"/>
            </a:solidFill>
          </a:endParaRPr>
        </a:p>
      </dgm:t>
    </dgm:pt>
    <dgm:pt modelId="{D4B84647-3289-4679-A45A-2F1F58BD7669}" type="parTrans" cxnId="{F4684E33-509A-4184-98BF-2E3D6E2BC1AD}">
      <dgm:prSet/>
      <dgm:spPr/>
      <dgm:t>
        <a:bodyPr/>
        <a:lstStyle/>
        <a:p>
          <a:endParaRPr lang="en-US"/>
        </a:p>
      </dgm:t>
    </dgm:pt>
    <dgm:pt modelId="{8A81746D-7C96-4EBC-A7A6-6100B9D15C98}" type="sibTrans" cxnId="{F4684E33-509A-4184-98BF-2E3D6E2BC1AD}">
      <dgm:prSet/>
      <dgm:spPr/>
      <dgm:t>
        <a:bodyPr/>
        <a:lstStyle/>
        <a:p>
          <a:endParaRPr lang="en-US"/>
        </a:p>
      </dgm:t>
    </dgm:pt>
    <dgm:pt modelId="{97DBDEC0-E575-4708-9702-904C79E59E38}">
      <dgm:prSet custT="1"/>
      <dgm:spPr/>
      <dgm:t>
        <a:bodyPr/>
        <a:lstStyle/>
        <a:p>
          <a:r>
            <a:rPr lang="en-US" sz="2400" baseline="0" dirty="0">
              <a:solidFill>
                <a:schemeClr val="tx2"/>
              </a:solidFill>
            </a:rPr>
            <a:t>Updates to billing system – Crosswalk to G/L </a:t>
          </a:r>
          <a:endParaRPr lang="en-US" sz="2400" dirty="0">
            <a:solidFill>
              <a:schemeClr val="tx2"/>
            </a:solidFill>
          </a:endParaRPr>
        </a:p>
      </dgm:t>
    </dgm:pt>
    <dgm:pt modelId="{DA9CB622-822E-4391-92C1-81A17F18A797}" type="parTrans" cxnId="{C9E5BACC-A6F8-4E08-971C-D2D2F9375BE5}">
      <dgm:prSet/>
      <dgm:spPr/>
      <dgm:t>
        <a:bodyPr/>
        <a:lstStyle/>
        <a:p>
          <a:endParaRPr lang="en-US"/>
        </a:p>
      </dgm:t>
    </dgm:pt>
    <dgm:pt modelId="{0E3C9CCB-7082-498F-B675-EA36629D9892}" type="sibTrans" cxnId="{C9E5BACC-A6F8-4E08-971C-D2D2F9375BE5}">
      <dgm:prSet/>
      <dgm:spPr/>
      <dgm:t>
        <a:bodyPr/>
        <a:lstStyle/>
        <a:p>
          <a:endParaRPr lang="en-US"/>
        </a:p>
      </dgm:t>
    </dgm:pt>
    <dgm:pt modelId="{EDF2EE37-3878-4DC0-A462-2F49951F7072}">
      <dgm:prSet custT="1"/>
      <dgm:spPr/>
      <dgm:t>
        <a:bodyPr/>
        <a:lstStyle/>
        <a:p>
          <a:r>
            <a:rPr lang="en-US" sz="2400" baseline="0" dirty="0">
              <a:solidFill>
                <a:schemeClr val="tx2"/>
              </a:solidFill>
            </a:rPr>
            <a:t>Payer Changes</a:t>
          </a:r>
          <a:endParaRPr lang="en-US" sz="2400" dirty="0">
            <a:solidFill>
              <a:schemeClr val="tx2"/>
            </a:solidFill>
          </a:endParaRPr>
        </a:p>
      </dgm:t>
    </dgm:pt>
    <dgm:pt modelId="{FCA439E3-7E5D-49AE-8929-B7310190E9E9}" type="parTrans" cxnId="{57CD9514-40D5-437D-B143-083D027E4606}">
      <dgm:prSet/>
      <dgm:spPr/>
      <dgm:t>
        <a:bodyPr/>
        <a:lstStyle/>
        <a:p>
          <a:endParaRPr lang="en-US"/>
        </a:p>
      </dgm:t>
    </dgm:pt>
    <dgm:pt modelId="{D349DA64-15F1-4DC9-A919-9DD12AAC2E32}" type="sibTrans" cxnId="{57CD9514-40D5-437D-B143-083D027E4606}">
      <dgm:prSet/>
      <dgm:spPr/>
      <dgm:t>
        <a:bodyPr/>
        <a:lstStyle/>
        <a:p>
          <a:endParaRPr lang="en-US"/>
        </a:p>
      </dgm:t>
    </dgm:pt>
    <dgm:pt modelId="{8D00FC19-9F34-45A8-8BFE-03BBD70D8E69}">
      <dgm:prSet/>
      <dgm:spPr/>
      <dgm:t>
        <a:bodyPr/>
        <a:lstStyle/>
        <a:p>
          <a:r>
            <a:rPr lang="en-US" b="1" baseline="0" dirty="0">
              <a:solidFill>
                <a:schemeClr val="tx2"/>
              </a:solidFill>
            </a:rPr>
            <a:t>Pricing</a:t>
          </a:r>
          <a:r>
            <a:rPr lang="en-US" baseline="0" dirty="0">
              <a:solidFill>
                <a:schemeClr val="tx2"/>
              </a:solidFill>
            </a:rPr>
            <a:t> </a:t>
          </a:r>
          <a:endParaRPr lang="en-US" dirty="0">
            <a:solidFill>
              <a:schemeClr val="tx2"/>
            </a:solidFill>
          </a:endParaRPr>
        </a:p>
      </dgm:t>
    </dgm:pt>
    <dgm:pt modelId="{3D879A00-BD64-4033-8955-A7880C43A857}" type="parTrans" cxnId="{D6BF0CB5-EE10-4DA6-8E1C-3A56A0C8ED66}">
      <dgm:prSet/>
      <dgm:spPr/>
      <dgm:t>
        <a:bodyPr/>
        <a:lstStyle/>
        <a:p>
          <a:endParaRPr lang="en-US"/>
        </a:p>
      </dgm:t>
    </dgm:pt>
    <dgm:pt modelId="{EAF0AAC3-00EA-4D6A-91A8-43FBF524DA9F}" type="sibTrans" cxnId="{D6BF0CB5-EE10-4DA6-8E1C-3A56A0C8ED66}">
      <dgm:prSet/>
      <dgm:spPr/>
      <dgm:t>
        <a:bodyPr/>
        <a:lstStyle/>
        <a:p>
          <a:endParaRPr lang="en-US"/>
        </a:p>
      </dgm:t>
    </dgm:pt>
    <dgm:pt modelId="{2B18CD52-3679-4E26-95C5-8E0E80E4EB39}">
      <dgm:prSet custT="1"/>
      <dgm:spPr/>
      <dgm:t>
        <a:bodyPr/>
        <a:lstStyle/>
        <a:p>
          <a:r>
            <a:rPr lang="en-US" sz="2400" baseline="0" dirty="0">
              <a:solidFill>
                <a:schemeClr val="tx2"/>
              </a:solidFill>
            </a:rPr>
            <a:t>Contract constraints</a:t>
          </a:r>
          <a:endParaRPr lang="en-US" sz="2400" dirty="0">
            <a:solidFill>
              <a:schemeClr val="tx2"/>
            </a:solidFill>
          </a:endParaRPr>
        </a:p>
      </dgm:t>
    </dgm:pt>
    <dgm:pt modelId="{B090435C-B9E1-4944-8AA8-DBCCA3101661}" type="parTrans" cxnId="{CF5A15DD-32E0-4024-AD36-DABA6956107F}">
      <dgm:prSet/>
      <dgm:spPr/>
      <dgm:t>
        <a:bodyPr/>
        <a:lstStyle/>
        <a:p>
          <a:endParaRPr lang="en-US"/>
        </a:p>
      </dgm:t>
    </dgm:pt>
    <dgm:pt modelId="{B66CCE7C-CECC-4BC4-9951-80D46BF7CFDD}" type="sibTrans" cxnId="{CF5A15DD-32E0-4024-AD36-DABA6956107F}">
      <dgm:prSet/>
      <dgm:spPr/>
      <dgm:t>
        <a:bodyPr/>
        <a:lstStyle/>
        <a:p>
          <a:endParaRPr lang="en-US"/>
        </a:p>
      </dgm:t>
    </dgm:pt>
    <dgm:pt modelId="{34911695-3659-49DC-BA91-7A6F2E12B653}">
      <dgm:prSet custT="1"/>
      <dgm:spPr/>
      <dgm:t>
        <a:bodyPr/>
        <a:lstStyle/>
        <a:p>
          <a:r>
            <a:rPr lang="en-US" sz="2400" baseline="0" dirty="0">
              <a:solidFill>
                <a:schemeClr val="tx2"/>
              </a:solidFill>
            </a:rPr>
            <a:t>Compare to highest paying fee schedule</a:t>
          </a:r>
          <a:endParaRPr lang="en-US" sz="2400" dirty="0">
            <a:solidFill>
              <a:schemeClr val="tx2"/>
            </a:solidFill>
          </a:endParaRPr>
        </a:p>
      </dgm:t>
    </dgm:pt>
    <dgm:pt modelId="{5C7B9D05-31F4-42EE-B282-FE2C3D57874E}" type="parTrans" cxnId="{DD8D0A3C-D7AD-495F-8FC8-7AB4A0CF3B5C}">
      <dgm:prSet/>
      <dgm:spPr/>
      <dgm:t>
        <a:bodyPr/>
        <a:lstStyle/>
        <a:p>
          <a:endParaRPr lang="en-US"/>
        </a:p>
      </dgm:t>
    </dgm:pt>
    <dgm:pt modelId="{229E1B82-54F9-4C7A-A291-5EF9470F74EB}" type="sibTrans" cxnId="{DD8D0A3C-D7AD-495F-8FC8-7AB4A0CF3B5C}">
      <dgm:prSet/>
      <dgm:spPr/>
      <dgm:t>
        <a:bodyPr/>
        <a:lstStyle/>
        <a:p>
          <a:endParaRPr lang="en-US"/>
        </a:p>
      </dgm:t>
    </dgm:pt>
    <dgm:pt modelId="{BCBB812F-FE87-43FC-868D-C5EE48C7A64E}">
      <dgm:prSet custT="1"/>
      <dgm:spPr/>
      <dgm:t>
        <a:bodyPr/>
        <a:lstStyle/>
        <a:p>
          <a:r>
            <a:rPr lang="en-US" sz="2400" baseline="0" dirty="0">
              <a:solidFill>
                <a:schemeClr val="tx2"/>
              </a:solidFill>
            </a:rPr>
            <a:t>Medicare pays lesser of MPFS or charge</a:t>
          </a:r>
          <a:endParaRPr lang="en-US" sz="2400" dirty="0">
            <a:solidFill>
              <a:schemeClr val="tx2"/>
            </a:solidFill>
          </a:endParaRPr>
        </a:p>
      </dgm:t>
    </dgm:pt>
    <dgm:pt modelId="{847C2284-B5E6-460A-AE73-BF38C727FE41}" type="parTrans" cxnId="{11F38B47-CDEB-4CBA-8AF1-B70FAD98AE42}">
      <dgm:prSet/>
      <dgm:spPr/>
      <dgm:t>
        <a:bodyPr/>
        <a:lstStyle/>
        <a:p>
          <a:endParaRPr lang="en-US"/>
        </a:p>
      </dgm:t>
    </dgm:pt>
    <dgm:pt modelId="{C5BADBB4-5A1D-4478-982C-5193751AE651}" type="sibTrans" cxnId="{11F38B47-CDEB-4CBA-8AF1-B70FAD98AE42}">
      <dgm:prSet/>
      <dgm:spPr/>
      <dgm:t>
        <a:bodyPr/>
        <a:lstStyle/>
        <a:p>
          <a:endParaRPr lang="en-US"/>
        </a:p>
      </dgm:t>
    </dgm:pt>
    <dgm:pt modelId="{A94A32E9-B6AE-424D-A75D-24EE8807742B}">
      <dgm:prSet/>
      <dgm:spPr/>
      <dgm:t>
        <a:bodyPr/>
        <a:lstStyle/>
        <a:p>
          <a:r>
            <a:rPr lang="en-US" b="1" baseline="0" dirty="0">
              <a:solidFill>
                <a:schemeClr val="tx2"/>
              </a:solidFill>
            </a:rPr>
            <a:t>Compliance</a:t>
          </a:r>
          <a:endParaRPr lang="en-US" b="1" dirty="0">
            <a:solidFill>
              <a:schemeClr val="tx2"/>
            </a:solidFill>
          </a:endParaRPr>
        </a:p>
      </dgm:t>
    </dgm:pt>
    <dgm:pt modelId="{D1F2E029-441F-4A62-A7C1-93DB42D45645}" type="parTrans" cxnId="{645CF194-A057-49BA-81C8-CFC16A21900C}">
      <dgm:prSet/>
      <dgm:spPr/>
      <dgm:t>
        <a:bodyPr/>
        <a:lstStyle/>
        <a:p>
          <a:endParaRPr lang="en-US"/>
        </a:p>
      </dgm:t>
    </dgm:pt>
    <dgm:pt modelId="{FFA33961-AB51-4778-A7FC-BDE3A186F0D7}" type="sibTrans" cxnId="{645CF194-A057-49BA-81C8-CFC16A21900C}">
      <dgm:prSet/>
      <dgm:spPr/>
      <dgm:t>
        <a:bodyPr/>
        <a:lstStyle/>
        <a:p>
          <a:endParaRPr lang="en-US"/>
        </a:p>
      </dgm:t>
    </dgm:pt>
    <dgm:pt modelId="{3F126A2D-80CB-43CA-9876-FF1EFB0F3D5A}">
      <dgm:prSet custT="1"/>
      <dgm:spPr/>
      <dgm:t>
        <a:bodyPr/>
        <a:lstStyle/>
        <a:p>
          <a:r>
            <a:rPr lang="en-US" sz="2400" baseline="0" dirty="0">
              <a:solidFill>
                <a:schemeClr val="tx2"/>
              </a:solidFill>
            </a:rPr>
            <a:t>Overarching governance and oversight of the Revenue Cycle functions</a:t>
          </a:r>
          <a:endParaRPr lang="en-US" sz="2400" dirty="0">
            <a:solidFill>
              <a:schemeClr val="tx2"/>
            </a:solidFill>
          </a:endParaRPr>
        </a:p>
      </dgm:t>
    </dgm:pt>
    <dgm:pt modelId="{E29D2FC1-44C8-4EB0-BD73-0B028317D37E}" type="parTrans" cxnId="{BD462FAE-D90D-4565-904E-E4BBC4C08904}">
      <dgm:prSet/>
      <dgm:spPr/>
      <dgm:t>
        <a:bodyPr/>
        <a:lstStyle/>
        <a:p>
          <a:endParaRPr lang="en-US"/>
        </a:p>
      </dgm:t>
    </dgm:pt>
    <dgm:pt modelId="{3F7061F0-A0A4-4082-9340-7DBE108E441B}" type="sibTrans" cxnId="{BD462FAE-D90D-4565-904E-E4BBC4C08904}">
      <dgm:prSet/>
      <dgm:spPr/>
      <dgm:t>
        <a:bodyPr/>
        <a:lstStyle/>
        <a:p>
          <a:endParaRPr lang="en-US"/>
        </a:p>
      </dgm:t>
    </dgm:pt>
    <dgm:pt modelId="{A545F01B-DAAD-4591-A6B9-4ED482A38A7E}" type="pres">
      <dgm:prSet presAssocID="{DC88D8C2-A2CA-406A-82F0-16D2AFC1F94C}" presName="vert0" presStyleCnt="0">
        <dgm:presLayoutVars>
          <dgm:dir/>
          <dgm:animOne val="branch"/>
          <dgm:animLvl val="lvl"/>
        </dgm:presLayoutVars>
      </dgm:prSet>
      <dgm:spPr/>
    </dgm:pt>
    <dgm:pt modelId="{3B8DF167-BA0C-47AD-B13E-D892A58338AE}" type="pres">
      <dgm:prSet presAssocID="{C92D5E7D-86A8-4CC0-9BE7-7C1D43183A26}" presName="thickLine" presStyleLbl="alignNode1" presStyleIdx="0" presStyleCnt="4"/>
      <dgm:spPr/>
    </dgm:pt>
    <dgm:pt modelId="{EDCA550E-E10A-4ADA-8B1E-5AF6BD5A931F}" type="pres">
      <dgm:prSet presAssocID="{C92D5E7D-86A8-4CC0-9BE7-7C1D43183A26}" presName="horz1" presStyleCnt="0"/>
      <dgm:spPr/>
    </dgm:pt>
    <dgm:pt modelId="{5E82E72D-5D59-4003-BC3C-F488ACAA9E67}" type="pres">
      <dgm:prSet presAssocID="{C92D5E7D-86A8-4CC0-9BE7-7C1D43183A26}" presName="tx1" presStyleLbl="revTx" presStyleIdx="0" presStyleCnt="12" custScaleX="110815"/>
      <dgm:spPr/>
    </dgm:pt>
    <dgm:pt modelId="{B51CDEB4-955C-402F-B790-E3022889A3F3}" type="pres">
      <dgm:prSet presAssocID="{C92D5E7D-86A8-4CC0-9BE7-7C1D43183A26}" presName="vert1" presStyleCnt="0"/>
      <dgm:spPr/>
    </dgm:pt>
    <dgm:pt modelId="{AAB0D9E4-88FE-492D-9177-760450D8D8BE}" type="pres">
      <dgm:prSet presAssocID="{EF44EB1E-C1FE-4477-A140-2AA5ADA871F5}" presName="vertSpace2a" presStyleCnt="0"/>
      <dgm:spPr/>
    </dgm:pt>
    <dgm:pt modelId="{AEF34114-AE1E-4168-AF64-AB4A36FD1B67}" type="pres">
      <dgm:prSet presAssocID="{EF44EB1E-C1FE-4477-A140-2AA5ADA871F5}" presName="horz2" presStyleCnt="0"/>
      <dgm:spPr/>
    </dgm:pt>
    <dgm:pt modelId="{55A367DA-0A0B-47B4-BF59-BFD70F3775F2}" type="pres">
      <dgm:prSet presAssocID="{EF44EB1E-C1FE-4477-A140-2AA5ADA871F5}" presName="horzSpace2" presStyleCnt="0"/>
      <dgm:spPr/>
    </dgm:pt>
    <dgm:pt modelId="{91E6A61E-8DB6-4CB9-9951-7BCEA6099B45}" type="pres">
      <dgm:prSet presAssocID="{EF44EB1E-C1FE-4477-A140-2AA5ADA871F5}" presName="tx2" presStyleLbl="revTx" presStyleIdx="1" presStyleCnt="12"/>
      <dgm:spPr/>
    </dgm:pt>
    <dgm:pt modelId="{52AD7E08-49B3-41EC-B095-193D71FF2AA9}" type="pres">
      <dgm:prSet presAssocID="{EF44EB1E-C1FE-4477-A140-2AA5ADA871F5}" presName="vert2" presStyleCnt="0"/>
      <dgm:spPr/>
    </dgm:pt>
    <dgm:pt modelId="{133A8013-A227-418A-97C1-8D40989DE96A}" type="pres">
      <dgm:prSet presAssocID="{EF44EB1E-C1FE-4477-A140-2AA5ADA871F5}" presName="thinLine2b" presStyleLbl="callout" presStyleIdx="0" presStyleCnt="8"/>
      <dgm:spPr/>
    </dgm:pt>
    <dgm:pt modelId="{D2DF50E8-46D8-4502-B416-4ECBE7D2F266}" type="pres">
      <dgm:prSet presAssocID="{EF44EB1E-C1FE-4477-A140-2AA5ADA871F5}" presName="vertSpace2b" presStyleCnt="0"/>
      <dgm:spPr/>
    </dgm:pt>
    <dgm:pt modelId="{389425BE-94D0-423B-9875-277B97A7DD7B}" type="pres">
      <dgm:prSet presAssocID="{1A50B2DA-4C25-432F-AEC2-944189F3632E}" presName="horz2" presStyleCnt="0"/>
      <dgm:spPr/>
    </dgm:pt>
    <dgm:pt modelId="{BD5A5863-F8ED-4930-82FC-679096213DEF}" type="pres">
      <dgm:prSet presAssocID="{1A50B2DA-4C25-432F-AEC2-944189F3632E}" presName="horzSpace2" presStyleCnt="0"/>
      <dgm:spPr/>
    </dgm:pt>
    <dgm:pt modelId="{7057261A-FF89-4B52-B9D6-896B20F4E065}" type="pres">
      <dgm:prSet presAssocID="{1A50B2DA-4C25-432F-AEC2-944189F3632E}" presName="tx2" presStyleLbl="revTx" presStyleIdx="2" presStyleCnt="12" custScaleY="92007"/>
      <dgm:spPr/>
    </dgm:pt>
    <dgm:pt modelId="{B6BFD080-C5C2-401E-A19A-692857ADCA1F}" type="pres">
      <dgm:prSet presAssocID="{1A50B2DA-4C25-432F-AEC2-944189F3632E}" presName="vert2" presStyleCnt="0"/>
      <dgm:spPr/>
    </dgm:pt>
    <dgm:pt modelId="{5AA64B97-2B8E-42FB-8056-146BAF32E4AD}" type="pres">
      <dgm:prSet presAssocID="{1A50B2DA-4C25-432F-AEC2-944189F3632E}" presName="thinLine2b" presStyleLbl="callout" presStyleIdx="1" presStyleCnt="8"/>
      <dgm:spPr/>
    </dgm:pt>
    <dgm:pt modelId="{338BDEC8-84D6-4573-A321-E0385FFB4A87}" type="pres">
      <dgm:prSet presAssocID="{1A50B2DA-4C25-432F-AEC2-944189F3632E}" presName="vertSpace2b" presStyleCnt="0"/>
      <dgm:spPr/>
    </dgm:pt>
    <dgm:pt modelId="{36F5DF39-A002-46E2-9552-B0C59154A2DE}" type="pres">
      <dgm:prSet presAssocID="{1B2DF595-BA63-42EC-AB30-313621E80AFC}" presName="thickLine" presStyleLbl="alignNode1" presStyleIdx="1" presStyleCnt="4"/>
      <dgm:spPr/>
    </dgm:pt>
    <dgm:pt modelId="{DEEB807A-7414-446F-A332-0301B6CEDF8F}" type="pres">
      <dgm:prSet presAssocID="{1B2DF595-BA63-42EC-AB30-313621E80AFC}" presName="horz1" presStyleCnt="0"/>
      <dgm:spPr/>
    </dgm:pt>
    <dgm:pt modelId="{39D20B08-A04E-47B7-AE9C-39CD456EC516}" type="pres">
      <dgm:prSet presAssocID="{1B2DF595-BA63-42EC-AB30-313621E80AFC}" presName="tx1" presStyleLbl="revTx" presStyleIdx="3" presStyleCnt="12" custScaleX="110815"/>
      <dgm:spPr/>
    </dgm:pt>
    <dgm:pt modelId="{EFED2343-4110-432D-B1D7-9F945E495BF5}" type="pres">
      <dgm:prSet presAssocID="{1B2DF595-BA63-42EC-AB30-313621E80AFC}" presName="vert1" presStyleCnt="0"/>
      <dgm:spPr/>
    </dgm:pt>
    <dgm:pt modelId="{C74C1907-2FEE-4044-AF68-D7B8118CB1CF}" type="pres">
      <dgm:prSet presAssocID="{97DBDEC0-E575-4708-9702-904C79E59E38}" presName="vertSpace2a" presStyleCnt="0"/>
      <dgm:spPr/>
    </dgm:pt>
    <dgm:pt modelId="{ADA3B499-D1DD-4E19-8F76-ED4B3149A42B}" type="pres">
      <dgm:prSet presAssocID="{97DBDEC0-E575-4708-9702-904C79E59E38}" presName="horz2" presStyleCnt="0"/>
      <dgm:spPr/>
    </dgm:pt>
    <dgm:pt modelId="{E3AE9863-0CEF-496F-914C-137666119D46}" type="pres">
      <dgm:prSet presAssocID="{97DBDEC0-E575-4708-9702-904C79E59E38}" presName="horzSpace2" presStyleCnt="0"/>
      <dgm:spPr/>
    </dgm:pt>
    <dgm:pt modelId="{79130819-AB1B-4480-A9D8-CE78BE509810}" type="pres">
      <dgm:prSet presAssocID="{97DBDEC0-E575-4708-9702-904C79E59E38}" presName="tx2" presStyleLbl="revTx" presStyleIdx="4" presStyleCnt="12"/>
      <dgm:spPr/>
    </dgm:pt>
    <dgm:pt modelId="{CC7AAC08-6474-44DB-BFE2-8EB3CD808350}" type="pres">
      <dgm:prSet presAssocID="{97DBDEC0-E575-4708-9702-904C79E59E38}" presName="vert2" presStyleCnt="0"/>
      <dgm:spPr/>
    </dgm:pt>
    <dgm:pt modelId="{EE632B63-EB63-4DE2-AA05-3EBC16CA8084}" type="pres">
      <dgm:prSet presAssocID="{97DBDEC0-E575-4708-9702-904C79E59E38}" presName="thinLine2b" presStyleLbl="callout" presStyleIdx="2" presStyleCnt="8"/>
      <dgm:spPr/>
    </dgm:pt>
    <dgm:pt modelId="{A539A67D-125E-4853-995E-8A1BCA21A792}" type="pres">
      <dgm:prSet presAssocID="{97DBDEC0-E575-4708-9702-904C79E59E38}" presName="vertSpace2b" presStyleCnt="0"/>
      <dgm:spPr/>
    </dgm:pt>
    <dgm:pt modelId="{7BB0CCBD-DB93-4ABD-A519-8C1CDEFD58CE}" type="pres">
      <dgm:prSet presAssocID="{EDF2EE37-3878-4DC0-A462-2F49951F7072}" presName="horz2" presStyleCnt="0"/>
      <dgm:spPr/>
    </dgm:pt>
    <dgm:pt modelId="{67ED9114-CD98-4EEF-8777-4F1909E66CBF}" type="pres">
      <dgm:prSet presAssocID="{EDF2EE37-3878-4DC0-A462-2F49951F7072}" presName="horzSpace2" presStyleCnt="0"/>
      <dgm:spPr/>
    </dgm:pt>
    <dgm:pt modelId="{51D31B30-E842-4C38-A589-7DD3FD498861}" type="pres">
      <dgm:prSet presAssocID="{EDF2EE37-3878-4DC0-A462-2F49951F7072}" presName="tx2" presStyleLbl="revTx" presStyleIdx="5" presStyleCnt="12"/>
      <dgm:spPr/>
    </dgm:pt>
    <dgm:pt modelId="{EA5634B7-74A8-4A8E-9136-5CFC3053770F}" type="pres">
      <dgm:prSet presAssocID="{EDF2EE37-3878-4DC0-A462-2F49951F7072}" presName="vert2" presStyleCnt="0"/>
      <dgm:spPr/>
    </dgm:pt>
    <dgm:pt modelId="{0A41AB42-B01A-4C59-8536-F98124DE8B75}" type="pres">
      <dgm:prSet presAssocID="{EDF2EE37-3878-4DC0-A462-2F49951F7072}" presName="thinLine2b" presStyleLbl="callout" presStyleIdx="3" presStyleCnt="8"/>
      <dgm:spPr/>
    </dgm:pt>
    <dgm:pt modelId="{B1E88481-BA5C-44E1-A045-5B20C822AD2C}" type="pres">
      <dgm:prSet presAssocID="{EDF2EE37-3878-4DC0-A462-2F49951F7072}" presName="vertSpace2b" presStyleCnt="0"/>
      <dgm:spPr/>
    </dgm:pt>
    <dgm:pt modelId="{7A64C4E9-B989-4D01-A6E1-371FDE9D4CD8}" type="pres">
      <dgm:prSet presAssocID="{8D00FC19-9F34-45A8-8BFE-03BBD70D8E69}" presName="thickLine" presStyleLbl="alignNode1" presStyleIdx="2" presStyleCnt="4"/>
      <dgm:spPr/>
    </dgm:pt>
    <dgm:pt modelId="{B1F09C1A-C6E6-4C30-A849-C78F94855C67}" type="pres">
      <dgm:prSet presAssocID="{8D00FC19-9F34-45A8-8BFE-03BBD70D8E69}" presName="horz1" presStyleCnt="0"/>
      <dgm:spPr/>
    </dgm:pt>
    <dgm:pt modelId="{6E4B325B-49A5-407C-92EF-6ACC3D454C30}" type="pres">
      <dgm:prSet presAssocID="{8D00FC19-9F34-45A8-8BFE-03BBD70D8E69}" presName="tx1" presStyleLbl="revTx" presStyleIdx="6" presStyleCnt="12" custScaleX="110815"/>
      <dgm:spPr/>
    </dgm:pt>
    <dgm:pt modelId="{3DBF616B-6647-49C0-A728-6C555923F009}" type="pres">
      <dgm:prSet presAssocID="{8D00FC19-9F34-45A8-8BFE-03BBD70D8E69}" presName="vert1" presStyleCnt="0"/>
      <dgm:spPr/>
    </dgm:pt>
    <dgm:pt modelId="{605E9DBB-5EFC-4CB4-A1DF-2455495479C2}" type="pres">
      <dgm:prSet presAssocID="{2B18CD52-3679-4E26-95C5-8E0E80E4EB39}" presName="vertSpace2a" presStyleCnt="0"/>
      <dgm:spPr/>
    </dgm:pt>
    <dgm:pt modelId="{EE2CB5AA-1268-47A5-A4B6-7264B64A4D92}" type="pres">
      <dgm:prSet presAssocID="{2B18CD52-3679-4E26-95C5-8E0E80E4EB39}" presName="horz2" presStyleCnt="0"/>
      <dgm:spPr/>
    </dgm:pt>
    <dgm:pt modelId="{552C444E-4BF8-4DEF-A95C-5FB89474F5C5}" type="pres">
      <dgm:prSet presAssocID="{2B18CD52-3679-4E26-95C5-8E0E80E4EB39}" presName="horzSpace2" presStyleCnt="0"/>
      <dgm:spPr/>
    </dgm:pt>
    <dgm:pt modelId="{D8D505EA-3150-4B4D-8E81-3BEE7F79D8D1}" type="pres">
      <dgm:prSet presAssocID="{2B18CD52-3679-4E26-95C5-8E0E80E4EB39}" presName="tx2" presStyleLbl="revTx" presStyleIdx="7" presStyleCnt="12"/>
      <dgm:spPr/>
    </dgm:pt>
    <dgm:pt modelId="{F10BD117-1957-44C3-92E7-DE92E8E156C5}" type="pres">
      <dgm:prSet presAssocID="{2B18CD52-3679-4E26-95C5-8E0E80E4EB39}" presName="vert2" presStyleCnt="0"/>
      <dgm:spPr/>
    </dgm:pt>
    <dgm:pt modelId="{CE4F266C-72FB-4141-988C-AD88C652E8F7}" type="pres">
      <dgm:prSet presAssocID="{2B18CD52-3679-4E26-95C5-8E0E80E4EB39}" presName="thinLine2b" presStyleLbl="callout" presStyleIdx="4" presStyleCnt="8"/>
      <dgm:spPr/>
    </dgm:pt>
    <dgm:pt modelId="{158F7568-2F9E-4A0D-BD57-2269418FEA22}" type="pres">
      <dgm:prSet presAssocID="{2B18CD52-3679-4E26-95C5-8E0E80E4EB39}" presName="vertSpace2b" presStyleCnt="0"/>
      <dgm:spPr/>
    </dgm:pt>
    <dgm:pt modelId="{3897B744-E55E-4A26-B054-338440127D14}" type="pres">
      <dgm:prSet presAssocID="{34911695-3659-49DC-BA91-7A6F2E12B653}" presName="horz2" presStyleCnt="0"/>
      <dgm:spPr/>
    </dgm:pt>
    <dgm:pt modelId="{56768F6C-E683-4D98-A9B2-C8F2F108A09A}" type="pres">
      <dgm:prSet presAssocID="{34911695-3659-49DC-BA91-7A6F2E12B653}" presName="horzSpace2" presStyleCnt="0"/>
      <dgm:spPr/>
    </dgm:pt>
    <dgm:pt modelId="{1B4FFA1D-72C0-4500-BD0A-66E38041A81B}" type="pres">
      <dgm:prSet presAssocID="{34911695-3659-49DC-BA91-7A6F2E12B653}" presName="tx2" presStyleLbl="revTx" presStyleIdx="8" presStyleCnt="12"/>
      <dgm:spPr/>
    </dgm:pt>
    <dgm:pt modelId="{E505F604-4934-4267-B741-E892892B7A5E}" type="pres">
      <dgm:prSet presAssocID="{34911695-3659-49DC-BA91-7A6F2E12B653}" presName="vert2" presStyleCnt="0"/>
      <dgm:spPr/>
    </dgm:pt>
    <dgm:pt modelId="{A62D8766-873E-4A54-8F6E-A27409F3B038}" type="pres">
      <dgm:prSet presAssocID="{34911695-3659-49DC-BA91-7A6F2E12B653}" presName="thinLine2b" presStyleLbl="callout" presStyleIdx="5" presStyleCnt="8"/>
      <dgm:spPr/>
    </dgm:pt>
    <dgm:pt modelId="{B92A809D-BD29-48BA-9566-421951CB7F6D}" type="pres">
      <dgm:prSet presAssocID="{34911695-3659-49DC-BA91-7A6F2E12B653}" presName="vertSpace2b" presStyleCnt="0"/>
      <dgm:spPr/>
    </dgm:pt>
    <dgm:pt modelId="{F8D188E5-057B-4508-91D1-83E9AA9C0F0D}" type="pres">
      <dgm:prSet presAssocID="{BCBB812F-FE87-43FC-868D-C5EE48C7A64E}" presName="horz2" presStyleCnt="0"/>
      <dgm:spPr/>
    </dgm:pt>
    <dgm:pt modelId="{B67B59A8-4392-431B-B089-1351BAC83E83}" type="pres">
      <dgm:prSet presAssocID="{BCBB812F-FE87-43FC-868D-C5EE48C7A64E}" presName="horzSpace2" presStyleCnt="0"/>
      <dgm:spPr/>
    </dgm:pt>
    <dgm:pt modelId="{9E3621B4-9955-4A2B-ABA2-68912C362E5F}" type="pres">
      <dgm:prSet presAssocID="{BCBB812F-FE87-43FC-868D-C5EE48C7A64E}" presName="tx2" presStyleLbl="revTx" presStyleIdx="9" presStyleCnt="12"/>
      <dgm:spPr/>
    </dgm:pt>
    <dgm:pt modelId="{1F0F2DA5-2F5D-4EE0-8B3F-D4C777AF664F}" type="pres">
      <dgm:prSet presAssocID="{BCBB812F-FE87-43FC-868D-C5EE48C7A64E}" presName="vert2" presStyleCnt="0"/>
      <dgm:spPr/>
    </dgm:pt>
    <dgm:pt modelId="{667E7720-2B3D-47DC-B297-A7B82B099DF9}" type="pres">
      <dgm:prSet presAssocID="{BCBB812F-FE87-43FC-868D-C5EE48C7A64E}" presName="thinLine2b" presStyleLbl="callout" presStyleIdx="6" presStyleCnt="8"/>
      <dgm:spPr/>
    </dgm:pt>
    <dgm:pt modelId="{5AE74FF0-9C6E-4F48-94B2-CC248D7525BF}" type="pres">
      <dgm:prSet presAssocID="{BCBB812F-FE87-43FC-868D-C5EE48C7A64E}" presName="vertSpace2b" presStyleCnt="0"/>
      <dgm:spPr/>
    </dgm:pt>
    <dgm:pt modelId="{B5C8CB07-1475-43ED-A6FD-54EB8AE0589A}" type="pres">
      <dgm:prSet presAssocID="{A94A32E9-B6AE-424D-A75D-24EE8807742B}" presName="thickLine" presStyleLbl="alignNode1" presStyleIdx="3" presStyleCnt="4"/>
      <dgm:spPr/>
    </dgm:pt>
    <dgm:pt modelId="{13BFA420-8EDA-4D5A-AA96-7AD88AB6FA98}" type="pres">
      <dgm:prSet presAssocID="{A94A32E9-B6AE-424D-A75D-24EE8807742B}" presName="horz1" presStyleCnt="0"/>
      <dgm:spPr/>
    </dgm:pt>
    <dgm:pt modelId="{62C4F354-794A-4476-AEAB-19F2144732B3}" type="pres">
      <dgm:prSet presAssocID="{A94A32E9-B6AE-424D-A75D-24EE8807742B}" presName="tx1" presStyleLbl="revTx" presStyleIdx="10" presStyleCnt="12" custScaleX="110815"/>
      <dgm:spPr/>
    </dgm:pt>
    <dgm:pt modelId="{41B71581-3051-4FA4-894F-C24E5B8754F4}" type="pres">
      <dgm:prSet presAssocID="{A94A32E9-B6AE-424D-A75D-24EE8807742B}" presName="vert1" presStyleCnt="0"/>
      <dgm:spPr/>
    </dgm:pt>
    <dgm:pt modelId="{B06C7672-4D21-4853-B257-0A56DCCEFADF}" type="pres">
      <dgm:prSet presAssocID="{3F126A2D-80CB-43CA-9876-FF1EFB0F3D5A}" presName="vertSpace2a" presStyleCnt="0"/>
      <dgm:spPr/>
    </dgm:pt>
    <dgm:pt modelId="{7339CAF1-9FB7-470D-882B-BB5B53FB1530}" type="pres">
      <dgm:prSet presAssocID="{3F126A2D-80CB-43CA-9876-FF1EFB0F3D5A}" presName="horz2" presStyleCnt="0"/>
      <dgm:spPr/>
    </dgm:pt>
    <dgm:pt modelId="{90BF7EDA-2D98-4416-995D-0EC8A3795E48}" type="pres">
      <dgm:prSet presAssocID="{3F126A2D-80CB-43CA-9876-FF1EFB0F3D5A}" presName="horzSpace2" presStyleCnt="0"/>
      <dgm:spPr/>
    </dgm:pt>
    <dgm:pt modelId="{61B60779-4B60-4F7E-A1E0-C1F95F5D6A1C}" type="pres">
      <dgm:prSet presAssocID="{3F126A2D-80CB-43CA-9876-FF1EFB0F3D5A}" presName="tx2" presStyleLbl="revTx" presStyleIdx="11" presStyleCnt="12"/>
      <dgm:spPr/>
    </dgm:pt>
    <dgm:pt modelId="{D33AACA5-B90D-4215-8BCB-A56880123664}" type="pres">
      <dgm:prSet presAssocID="{3F126A2D-80CB-43CA-9876-FF1EFB0F3D5A}" presName="vert2" presStyleCnt="0"/>
      <dgm:spPr/>
    </dgm:pt>
    <dgm:pt modelId="{B6D8BDCC-B1E9-4670-9C8D-7890955A0764}" type="pres">
      <dgm:prSet presAssocID="{3F126A2D-80CB-43CA-9876-FF1EFB0F3D5A}" presName="thinLine2b" presStyleLbl="callout" presStyleIdx="7" presStyleCnt="8"/>
      <dgm:spPr/>
    </dgm:pt>
    <dgm:pt modelId="{AAF69C26-5119-4CD5-992A-66071C09B69D}" type="pres">
      <dgm:prSet presAssocID="{3F126A2D-80CB-43CA-9876-FF1EFB0F3D5A}" presName="vertSpace2b" presStyleCnt="0"/>
      <dgm:spPr/>
    </dgm:pt>
  </dgm:ptLst>
  <dgm:cxnLst>
    <dgm:cxn modelId="{535F2D03-331C-4E57-9FAC-35FAF7DCC205}" type="presOf" srcId="{97DBDEC0-E575-4708-9702-904C79E59E38}" destId="{79130819-AB1B-4480-A9D8-CE78BE509810}" srcOrd="0" destOrd="0" presId="urn:microsoft.com/office/officeart/2008/layout/LinedList"/>
    <dgm:cxn modelId="{D1C65611-DEC8-4448-9948-72EB4C7A0887}" type="presOf" srcId="{8D00FC19-9F34-45A8-8BFE-03BBD70D8E69}" destId="{6E4B325B-49A5-407C-92EF-6ACC3D454C30}" srcOrd="0" destOrd="0" presId="urn:microsoft.com/office/officeart/2008/layout/LinedList"/>
    <dgm:cxn modelId="{57CD9514-40D5-437D-B143-083D027E4606}" srcId="{1B2DF595-BA63-42EC-AB30-313621E80AFC}" destId="{EDF2EE37-3878-4DC0-A462-2F49951F7072}" srcOrd="1" destOrd="0" parTransId="{FCA439E3-7E5D-49AE-8929-B7310190E9E9}" sibTransId="{D349DA64-15F1-4DC9-A919-9DD12AAC2E32}"/>
    <dgm:cxn modelId="{9D9FE818-362A-40E8-87E2-29DABA089E8F}" srcId="{DC88D8C2-A2CA-406A-82F0-16D2AFC1F94C}" destId="{C92D5E7D-86A8-4CC0-9BE7-7C1D43183A26}" srcOrd="0" destOrd="0" parTransId="{0191674C-4321-45AC-9AC3-98CC13ACFCCC}" sibTransId="{3A965E50-F285-4732-875C-D324644A1E9B}"/>
    <dgm:cxn modelId="{34D0241F-09DE-415B-95BB-C0A6141B3DCE}" type="presOf" srcId="{A94A32E9-B6AE-424D-A75D-24EE8807742B}" destId="{62C4F354-794A-4476-AEAB-19F2144732B3}" srcOrd="0" destOrd="0" presId="urn:microsoft.com/office/officeart/2008/layout/LinedList"/>
    <dgm:cxn modelId="{17D93626-1983-4688-82D4-76BBD3750F6B}" srcId="{C92D5E7D-86A8-4CC0-9BE7-7C1D43183A26}" destId="{1A50B2DA-4C25-432F-AEC2-944189F3632E}" srcOrd="1" destOrd="0" parTransId="{23BE9480-0D65-4F4C-8E23-999A255258C6}" sibTransId="{24501584-1D1F-4A7A-A300-BCD0E6C27C16}"/>
    <dgm:cxn modelId="{F4684E33-509A-4184-98BF-2E3D6E2BC1AD}" srcId="{DC88D8C2-A2CA-406A-82F0-16D2AFC1F94C}" destId="{1B2DF595-BA63-42EC-AB30-313621E80AFC}" srcOrd="1" destOrd="0" parTransId="{D4B84647-3289-4679-A45A-2F1F58BD7669}" sibTransId="{8A81746D-7C96-4EBC-A7A6-6100B9D15C98}"/>
    <dgm:cxn modelId="{548D553B-3220-4511-B2E9-4A32172BFF42}" type="presOf" srcId="{3F126A2D-80CB-43CA-9876-FF1EFB0F3D5A}" destId="{61B60779-4B60-4F7E-A1E0-C1F95F5D6A1C}" srcOrd="0" destOrd="0" presId="urn:microsoft.com/office/officeart/2008/layout/LinedList"/>
    <dgm:cxn modelId="{DD8D0A3C-D7AD-495F-8FC8-7AB4A0CF3B5C}" srcId="{8D00FC19-9F34-45A8-8BFE-03BBD70D8E69}" destId="{34911695-3659-49DC-BA91-7A6F2E12B653}" srcOrd="1" destOrd="0" parTransId="{5C7B9D05-31F4-42EE-B282-FE2C3D57874E}" sibTransId="{229E1B82-54F9-4C7A-A291-5EF9470F74EB}"/>
    <dgm:cxn modelId="{11F38B47-CDEB-4CBA-8AF1-B70FAD98AE42}" srcId="{8D00FC19-9F34-45A8-8BFE-03BBD70D8E69}" destId="{BCBB812F-FE87-43FC-868D-C5EE48C7A64E}" srcOrd="2" destOrd="0" parTransId="{847C2284-B5E6-460A-AE73-BF38C727FE41}" sibTransId="{C5BADBB4-5A1D-4478-982C-5193751AE651}"/>
    <dgm:cxn modelId="{C7DD7A4D-C500-4CEB-8A2F-BD2C9AD08790}" type="presOf" srcId="{EF44EB1E-C1FE-4477-A140-2AA5ADA871F5}" destId="{91E6A61E-8DB6-4CB9-9951-7BCEA6099B45}" srcOrd="0" destOrd="0" presId="urn:microsoft.com/office/officeart/2008/layout/LinedList"/>
    <dgm:cxn modelId="{0D048753-9F89-4CBC-8A3E-22B6F1B909AB}" type="presOf" srcId="{BCBB812F-FE87-43FC-868D-C5EE48C7A64E}" destId="{9E3621B4-9955-4A2B-ABA2-68912C362E5F}" srcOrd="0" destOrd="0" presId="urn:microsoft.com/office/officeart/2008/layout/LinedList"/>
    <dgm:cxn modelId="{5CE29358-9757-46F9-B03E-9EBCD7D082E7}" type="presOf" srcId="{2B18CD52-3679-4E26-95C5-8E0E80E4EB39}" destId="{D8D505EA-3150-4B4D-8E81-3BEE7F79D8D1}" srcOrd="0" destOrd="0" presId="urn:microsoft.com/office/officeart/2008/layout/LinedList"/>
    <dgm:cxn modelId="{83C11479-DA2D-4B6F-A78A-6AF95F987CE0}" srcId="{C92D5E7D-86A8-4CC0-9BE7-7C1D43183A26}" destId="{EF44EB1E-C1FE-4477-A140-2AA5ADA871F5}" srcOrd="0" destOrd="0" parTransId="{77D560D0-248A-4555-84F4-81D4E3D3774F}" sibTransId="{D8BFF52D-153F-4A2A-A814-156100A045E3}"/>
    <dgm:cxn modelId="{010CFA84-E3A6-4347-8106-A5B47CEE77C6}" type="presOf" srcId="{DC88D8C2-A2CA-406A-82F0-16D2AFC1F94C}" destId="{A545F01B-DAAD-4591-A6B9-4ED482A38A7E}" srcOrd="0" destOrd="0" presId="urn:microsoft.com/office/officeart/2008/layout/LinedList"/>
    <dgm:cxn modelId="{E156E58E-018B-4569-925F-BC00D9F3120D}" type="presOf" srcId="{C92D5E7D-86A8-4CC0-9BE7-7C1D43183A26}" destId="{5E82E72D-5D59-4003-BC3C-F488ACAA9E67}" srcOrd="0" destOrd="0" presId="urn:microsoft.com/office/officeart/2008/layout/LinedList"/>
    <dgm:cxn modelId="{B3122F94-EBAA-439D-9BBA-AE0078264567}" type="presOf" srcId="{1B2DF595-BA63-42EC-AB30-313621E80AFC}" destId="{39D20B08-A04E-47B7-AE9C-39CD456EC516}" srcOrd="0" destOrd="0" presId="urn:microsoft.com/office/officeart/2008/layout/LinedList"/>
    <dgm:cxn modelId="{645CF194-A057-49BA-81C8-CFC16A21900C}" srcId="{DC88D8C2-A2CA-406A-82F0-16D2AFC1F94C}" destId="{A94A32E9-B6AE-424D-A75D-24EE8807742B}" srcOrd="3" destOrd="0" parTransId="{D1F2E029-441F-4A62-A7C1-93DB42D45645}" sibTransId="{FFA33961-AB51-4778-A7FC-BDE3A186F0D7}"/>
    <dgm:cxn modelId="{465F8A9A-758D-4FA6-856D-6FE7DB74ABCF}" type="presOf" srcId="{34911695-3659-49DC-BA91-7A6F2E12B653}" destId="{1B4FFA1D-72C0-4500-BD0A-66E38041A81B}" srcOrd="0" destOrd="0" presId="urn:microsoft.com/office/officeart/2008/layout/LinedList"/>
    <dgm:cxn modelId="{BD462FAE-D90D-4565-904E-E4BBC4C08904}" srcId="{A94A32E9-B6AE-424D-A75D-24EE8807742B}" destId="{3F126A2D-80CB-43CA-9876-FF1EFB0F3D5A}" srcOrd="0" destOrd="0" parTransId="{E29D2FC1-44C8-4EB0-BD73-0B028317D37E}" sibTransId="{3F7061F0-A0A4-4082-9340-7DBE108E441B}"/>
    <dgm:cxn modelId="{D6BF0CB5-EE10-4DA6-8E1C-3A56A0C8ED66}" srcId="{DC88D8C2-A2CA-406A-82F0-16D2AFC1F94C}" destId="{8D00FC19-9F34-45A8-8BFE-03BBD70D8E69}" srcOrd="2" destOrd="0" parTransId="{3D879A00-BD64-4033-8955-A7880C43A857}" sibTransId="{EAF0AAC3-00EA-4D6A-91A8-43FBF524DA9F}"/>
    <dgm:cxn modelId="{E1DF0DBB-DBBF-418F-8834-DDBC09A8D8EA}" type="presOf" srcId="{EDF2EE37-3878-4DC0-A462-2F49951F7072}" destId="{51D31B30-E842-4C38-A589-7DD3FD498861}" srcOrd="0" destOrd="0" presId="urn:microsoft.com/office/officeart/2008/layout/LinedList"/>
    <dgm:cxn modelId="{C9E5BACC-A6F8-4E08-971C-D2D2F9375BE5}" srcId="{1B2DF595-BA63-42EC-AB30-313621E80AFC}" destId="{97DBDEC0-E575-4708-9702-904C79E59E38}" srcOrd="0" destOrd="0" parTransId="{DA9CB622-822E-4391-92C1-81A17F18A797}" sibTransId="{0E3C9CCB-7082-498F-B675-EA36629D9892}"/>
    <dgm:cxn modelId="{6842F7CC-2ADA-43D7-BFC8-26EE6182C9EA}" type="presOf" srcId="{1A50B2DA-4C25-432F-AEC2-944189F3632E}" destId="{7057261A-FF89-4B52-B9D6-896B20F4E065}" srcOrd="0" destOrd="0" presId="urn:microsoft.com/office/officeart/2008/layout/LinedList"/>
    <dgm:cxn modelId="{CF5A15DD-32E0-4024-AD36-DABA6956107F}" srcId="{8D00FC19-9F34-45A8-8BFE-03BBD70D8E69}" destId="{2B18CD52-3679-4E26-95C5-8E0E80E4EB39}" srcOrd="0" destOrd="0" parTransId="{B090435C-B9E1-4944-8AA8-DBCCA3101661}" sibTransId="{B66CCE7C-CECC-4BC4-9951-80D46BF7CFDD}"/>
    <dgm:cxn modelId="{DE780B58-B204-4FE5-8B60-ADDCE1D3758C}" type="presParOf" srcId="{A545F01B-DAAD-4591-A6B9-4ED482A38A7E}" destId="{3B8DF167-BA0C-47AD-B13E-D892A58338AE}" srcOrd="0" destOrd="0" presId="urn:microsoft.com/office/officeart/2008/layout/LinedList"/>
    <dgm:cxn modelId="{DCF38CAE-F02E-4519-9DE6-51D01EB41050}" type="presParOf" srcId="{A545F01B-DAAD-4591-A6B9-4ED482A38A7E}" destId="{EDCA550E-E10A-4ADA-8B1E-5AF6BD5A931F}" srcOrd="1" destOrd="0" presId="urn:microsoft.com/office/officeart/2008/layout/LinedList"/>
    <dgm:cxn modelId="{4A32545F-5F37-4D0C-8254-349BA24021E9}" type="presParOf" srcId="{EDCA550E-E10A-4ADA-8B1E-5AF6BD5A931F}" destId="{5E82E72D-5D59-4003-BC3C-F488ACAA9E67}" srcOrd="0" destOrd="0" presId="urn:microsoft.com/office/officeart/2008/layout/LinedList"/>
    <dgm:cxn modelId="{2249DC66-1783-4D99-BCAC-4AF9748997B7}" type="presParOf" srcId="{EDCA550E-E10A-4ADA-8B1E-5AF6BD5A931F}" destId="{B51CDEB4-955C-402F-B790-E3022889A3F3}" srcOrd="1" destOrd="0" presId="urn:microsoft.com/office/officeart/2008/layout/LinedList"/>
    <dgm:cxn modelId="{7BE51605-C2A9-4C51-B42F-A6305710A83E}" type="presParOf" srcId="{B51CDEB4-955C-402F-B790-E3022889A3F3}" destId="{AAB0D9E4-88FE-492D-9177-760450D8D8BE}" srcOrd="0" destOrd="0" presId="urn:microsoft.com/office/officeart/2008/layout/LinedList"/>
    <dgm:cxn modelId="{0E58C0C8-DDEE-4179-80F5-0078B853AA0E}" type="presParOf" srcId="{B51CDEB4-955C-402F-B790-E3022889A3F3}" destId="{AEF34114-AE1E-4168-AF64-AB4A36FD1B67}" srcOrd="1" destOrd="0" presId="urn:microsoft.com/office/officeart/2008/layout/LinedList"/>
    <dgm:cxn modelId="{2FCCC622-8C09-4A95-820F-5F3A94B7EE17}" type="presParOf" srcId="{AEF34114-AE1E-4168-AF64-AB4A36FD1B67}" destId="{55A367DA-0A0B-47B4-BF59-BFD70F3775F2}" srcOrd="0" destOrd="0" presId="urn:microsoft.com/office/officeart/2008/layout/LinedList"/>
    <dgm:cxn modelId="{EDF81263-9BB4-4EDB-B97E-9450F94910EE}" type="presParOf" srcId="{AEF34114-AE1E-4168-AF64-AB4A36FD1B67}" destId="{91E6A61E-8DB6-4CB9-9951-7BCEA6099B45}" srcOrd="1" destOrd="0" presId="urn:microsoft.com/office/officeart/2008/layout/LinedList"/>
    <dgm:cxn modelId="{BD9EECEA-97DB-4DC0-9D27-AA1F506D534B}" type="presParOf" srcId="{AEF34114-AE1E-4168-AF64-AB4A36FD1B67}" destId="{52AD7E08-49B3-41EC-B095-193D71FF2AA9}" srcOrd="2" destOrd="0" presId="urn:microsoft.com/office/officeart/2008/layout/LinedList"/>
    <dgm:cxn modelId="{90AA86F8-04DD-458E-8B9A-2E3119AA2AF6}" type="presParOf" srcId="{B51CDEB4-955C-402F-B790-E3022889A3F3}" destId="{133A8013-A227-418A-97C1-8D40989DE96A}" srcOrd="2" destOrd="0" presId="urn:microsoft.com/office/officeart/2008/layout/LinedList"/>
    <dgm:cxn modelId="{6B3580E3-C08A-4DF6-9D57-B681F03E4F41}" type="presParOf" srcId="{B51CDEB4-955C-402F-B790-E3022889A3F3}" destId="{D2DF50E8-46D8-4502-B416-4ECBE7D2F266}" srcOrd="3" destOrd="0" presId="urn:microsoft.com/office/officeart/2008/layout/LinedList"/>
    <dgm:cxn modelId="{678687E7-CAB6-46D8-BEFE-479BF2AA2F27}" type="presParOf" srcId="{B51CDEB4-955C-402F-B790-E3022889A3F3}" destId="{389425BE-94D0-423B-9875-277B97A7DD7B}" srcOrd="4" destOrd="0" presId="urn:microsoft.com/office/officeart/2008/layout/LinedList"/>
    <dgm:cxn modelId="{86F2F1B3-66F9-47FC-9CAC-52F6070A3FEC}" type="presParOf" srcId="{389425BE-94D0-423B-9875-277B97A7DD7B}" destId="{BD5A5863-F8ED-4930-82FC-679096213DEF}" srcOrd="0" destOrd="0" presId="urn:microsoft.com/office/officeart/2008/layout/LinedList"/>
    <dgm:cxn modelId="{5916C0C4-FA32-4CDF-B6A1-F295BB62A7A7}" type="presParOf" srcId="{389425BE-94D0-423B-9875-277B97A7DD7B}" destId="{7057261A-FF89-4B52-B9D6-896B20F4E065}" srcOrd="1" destOrd="0" presId="urn:microsoft.com/office/officeart/2008/layout/LinedList"/>
    <dgm:cxn modelId="{EA3F4B3D-10E7-4EBD-AA86-A056D715C8B4}" type="presParOf" srcId="{389425BE-94D0-423B-9875-277B97A7DD7B}" destId="{B6BFD080-C5C2-401E-A19A-692857ADCA1F}" srcOrd="2" destOrd="0" presId="urn:microsoft.com/office/officeart/2008/layout/LinedList"/>
    <dgm:cxn modelId="{F58E442F-77C3-46BF-BA79-BF106F658C08}" type="presParOf" srcId="{B51CDEB4-955C-402F-B790-E3022889A3F3}" destId="{5AA64B97-2B8E-42FB-8056-146BAF32E4AD}" srcOrd="5" destOrd="0" presId="urn:microsoft.com/office/officeart/2008/layout/LinedList"/>
    <dgm:cxn modelId="{E6E31EEF-BB88-4653-A47A-53054D693572}" type="presParOf" srcId="{B51CDEB4-955C-402F-B790-E3022889A3F3}" destId="{338BDEC8-84D6-4573-A321-E0385FFB4A87}" srcOrd="6" destOrd="0" presId="urn:microsoft.com/office/officeart/2008/layout/LinedList"/>
    <dgm:cxn modelId="{45434743-3954-49A0-A6EC-663A421EAB2B}" type="presParOf" srcId="{A545F01B-DAAD-4591-A6B9-4ED482A38A7E}" destId="{36F5DF39-A002-46E2-9552-B0C59154A2DE}" srcOrd="2" destOrd="0" presId="urn:microsoft.com/office/officeart/2008/layout/LinedList"/>
    <dgm:cxn modelId="{992E07E4-8768-4555-A5BF-F4F5466B46CF}" type="presParOf" srcId="{A545F01B-DAAD-4591-A6B9-4ED482A38A7E}" destId="{DEEB807A-7414-446F-A332-0301B6CEDF8F}" srcOrd="3" destOrd="0" presId="urn:microsoft.com/office/officeart/2008/layout/LinedList"/>
    <dgm:cxn modelId="{521BEA38-6142-41B6-88C8-F57BC24BCC93}" type="presParOf" srcId="{DEEB807A-7414-446F-A332-0301B6CEDF8F}" destId="{39D20B08-A04E-47B7-AE9C-39CD456EC516}" srcOrd="0" destOrd="0" presId="urn:microsoft.com/office/officeart/2008/layout/LinedList"/>
    <dgm:cxn modelId="{6540778A-175F-492B-90D4-375D7A0E775F}" type="presParOf" srcId="{DEEB807A-7414-446F-A332-0301B6CEDF8F}" destId="{EFED2343-4110-432D-B1D7-9F945E495BF5}" srcOrd="1" destOrd="0" presId="urn:microsoft.com/office/officeart/2008/layout/LinedList"/>
    <dgm:cxn modelId="{88374F4C-E5A7-46A4-923A-09C49D06F1B4}" type="presParOf" srcId="{EFED2343-4110-432D-B1D7-9F945E495BF5}" destId="{C74C1907-2FEE-4044-AF68-D7B8118CB1CF}" srcOrd="0" destOrd="0" presId="urn:microsoft.com/office/officeart/2008/layout/LinedList"/>
    <dgm:cxn modelId="{5102C468-0244-4150-9FB8-37B176A556FB}" type="presParOf" srcId="{EFED2343-4110-432D-B1D7-9F945E495BF5}" destId="{ADA3B499-D1DD-4E19-8F76-ED4B3149A42B}" srcOrd="1" destOrd="0" presId="urn:microsoft.com/office/officeart/2008/layout/LinedList"/>
    <dgm:cxn modelId="{A127B2DA-B565-4F7F-8280-0E4643F6E4C4}" type="presParOf" srcId="{ADA3B499-D1DD-4E19-8F76-ED4B3149A42B}" destId="{E3AE9863-0CEF-496F-914C-137666119D46}" srcOrd="0" destOrd="0" presId="urn:microsoft.com/office/officeart/2008/layout/LinedList"/>
    <dgm:cxn modelId="{FD6D1124-DBF5-476A-BC9C-B2C4BF2FC1F7}" type="presParOf" srcId="{ADA3B499-D1DD-4E19-8F76-ED4B3149A42B}" destId="{79130819-AB1B-4480-A9D8-CE78BE509810}" srcOrd="1" destOrd="0" presId="urn:microsoft.com/office/officeart/2008/layout/LinedList"/>
    <dgm:cxn modelId="{3A2EDD3D-CA6B-476C-AF58-F01C2867C14C}" type="presParOf" srcId="{ADA3B499-D1DD-4E19-8F76-ED4B3149A42B}" destId="{CC7AAC08-6474-44DB-BFE2-8EB3CD808350}" srcOrd="2" destOrd="0" presId="urn:microsoft.com/office/officeart/2008/layout/LinedList"/>
    <dgm:cxn modelId="{7FF8386D-A203-41ED-8AD8-2723435E64F9}" type="presParOf" srcId="{EFED2343-4110-432D-B1D7-9F945E495BF5}" destId="{EE632B63-EB63-4DE2-AA05-3EBC16CA8084}" srcOrd="2" destOrd="0" presId="urn:microsoft.com/office/officeart/2008/layout/LinedList"/>
    <dgm:cxn modelId="{DB409B29-E054-4374-B04A-E2402BD440A4}" type="presParOf" srcId="{EFED2343-4110-432D-B1D7-9F945E495BF5}" destId="{A539A67D-125E-4853-995E-8A1BCA21A792}" srcOrd="3" destOrd="0" presId="urn:microsoft.com/office/officeart/2008/layout/LinedList"/>
    <dgm:cxn modelId="{70E9C86B-9D0C-48F0-B6F3-1161442FB41B}" type="presParOf" srcId="{EFED2343-4110-432D-B1D7-9F945E495BF5}" destId="{7BB0CCBD-DB93-4ABD-A519-8C1CDEFD58CE}" srcOrd="4" destOrd="0" presId="urn:microsoft.com/office/officeart/2008/layout/LinedList"/>
    <dgm:cxn modelId="{2D3DC3BA-75D7-407D-BCBB-A3CF0E87DCCB}" type="presParOf" srcId="{7BB0CCBD-DB93-4ABD-A519-8C1CDEFD58CE}" destId="{67ED9114-CD98-4EEF-8777-4F1909E66CBF}" srcOrd="0" destOrd="0" presId="urn:microsoft.com/office/officeart/2008/layout/LinedList"/>
    <dgm:cxn modelId="{BBE95D9C-E76E-4D1D-9621-A7878B975E7A}" type="presParOf" srcId="{7BB0CCBD-DB93-4ABD-A519-8C1CDEFD58CE}" destId="{51D31B30-E842-4C38-A589-7DD3FD498861}" srcOrd="1" destOrd="0" presId="urn:microsoft.com/office/officeart/2008/layout/LinedList"/>
    <dgm:cxn modelId="{1CB30C09-CB17-4FDA-AB9A-5751807A306A}" type="presParOf" srcId="{7BB0CCBD-DB93-4ABD-A519-8C1CDEFD58CE}" destId="{EA5634B7-74A8-4A8E-9136-5CFC3053770F}" srcOrd="2" destOrd="0" presId="urn:microsoft.com/office/officeart/2008/layout/LinedList"/>
    <dgm:cxn modelId="{9D6BA629-4669-4014-890F-41149EC4C2CE}" type="presParOf" srcId="{EFED2343-4110-432D-B1D7-9F945E495BF5}" destId="{0A41AB42-B01A-4C59-8536-F98124DE8B75}" srcOrd="5" destOrd="0" presId="urn:microsoft.com/office/officeart/2008/layout/LinedList"/>
    <dgm:cxn modelId="{472C09D6-F658-4F79-9A45-D85A25AD72C6}" type="presParOf" srcId="{EFED2343-4110-432D-B1D7-9F945E495BF5}" destId="{B1E88481-BA5C-44E1-A045-5B20C822AD2C}" srcOrd="6" destOrd="0" presId="urn:microsoft.com/office/officeart/2008/layout/LinedList"/>
    <dgm:cxn modelId="{6BCC3E4C-B68B-46DF-9BD1-D1A993229229}" type="presParOf" srcId="{A545F01B-DAAD-4591-A6B9-4ED482A38A7E}" destId="{7A64C4E9-B989-4D01-A6E1-371FDE9D4CD8}" srcOrd="4" destOrd="0" presId="urn:microsoft.com/office/officeart/2008/layout/LinedList"/>
    <dgm:cxn modelId="{C9E5FE64-F376-40F1-972B-013462EAE0DA}" type="presParOf" srcId="{A545F01B-DAAD-4591-A6B9-4ED482A38A7E}" destId="{B1F09C1A-C6E6-4C30-A849-C78F94855C67}" srcOrd="5" destOrd="0" presId="urn:microsoft.com/office/officeart/2008/layout/LinedList"/>
    <dgm:cxn modelId="{56679A8B-F31F-42C0-A73A-16A22E76F4AB}" type="presParOf" srcId="{B1F09C1A-C6E6-4C30-A849-C78F94855C67}" destId="{6E4B325B-49A5-407C-92EF-6ACC3D454C30}" srcOrd="0" destOrd="0" presId="urn:microsoft.com/office/officeart/2008/layout/LinedList"/>
    <dgm:cxn modelId="{1218D9DA-D952-4F35-B520-E45DF50AD449}" type="presParOf" srcId="{B1F09C1A-C6E6-4C30-A849-C78F94855C67}" destId="{3DBF616B-6647-49C0-A728-6C555923F009}" srcOrd="1" destOrd="0" presId="urn:microsoft.com/office/officeart/2008/layout/LinedList"/>
    <dgm:cxn modelId="{90ED1DDB-2C5F-490D-9349-253624111F31}" type="presParOf" srcId="{3DBF616B-6647-49C0-A728-6C555923F009}" destId="{605E9DBB-5EFC-4CB4-A1DF-2455495479C2}" srcOrd="0" destOrd="0" presId="urn:microsoft.com/office/officeart/2008/layout/LinedList"/>
    <dgm:cxn modelId="{F5690860-0A55-49B4-8570-EACFB2FAC20B}" type="presParOf" srcId="{3DBF616B-6647-49C0-A728-6C555923F009}" destId="{EE2CB5AA-1268-47A5-A4B6-7264B64A4D92}" srcOrd="1" destOrd="0" presId="urn:microsoft.com/office/officeart/2008/layout/LinedList"/>
    <dgm:cxn modelId="{0305F20C-F085-4D01-BFD7-B7B697BE7C41}" type="presParOf" srcId="{EE2CB5AA-1268-47A5-A4B6-7264B64A4D92}" destId="{552C444E-4BF8-4DEF-A95C-5FB89474F5C5}" srcOrd="0" destOrd="0" presId="urn:microsoft.com/office/officeart/2008/layout/LinedList"/>
    <dgm:cxn modelId="{DA88BCD6-E150-45B5-9970-2D4D59D2DA59}" type="presParOf" srcId="{EE2CB5AA-1268-47A5-A4B6-7264B64A4D92}" destId="{D8D505EA-3150-4B4D-8E81-3BEE7F79D8D1}" srcOrd="1" destOrd="0" presId="urn:microsoft.com/office/officeart/2008/layout/LinedList"/>
    <dgm:cxn modelId="{FF1CA738-6826-4572-8DB0-C454CBD4136D}" type="presParOf" srcId="{EE2CB5AA-1268-47A5-A4B6-7264B64A4D92}" destId="{F10BD117-1957-44C3-92E7-DE92E8E156C5}" srcOrd="2" destOrd="0" presId="urn:microsoft.com/office/officeart/2008/layout/LinedList"/>
    <dgm:cxn modelId="{497B747B-A8FC-450A-8877-5EC9E47FC7AB}" type="presParOf" srcId="{3DBF616B-6647-49C0-A728-6C555923F009}" destId="{CE4F266C-72FB-4141-988C-AD88C652E8F7}" srcOrd="2" destOrd="0" presId="urn:microsoft.com/office/officeart/2008/layout/LinedList"/>
    <dgm:cxn modelId="{7AB86382-0A3F-4768-9540-653F11EF3BCA}" type="presParOf" srcId="{3DBF616B-6647-49C0-A728-6C555923F009}" destId="{158F7568-2F9E-4A0D-BD57-2269418FEA22}" srcOrd="3" destOrd="0" presId="urn:microsoft.com/office/officeart/2008/layout/LinedList"/>
    <dgm:cxn modelId="{6B6161AA-34A5-4AB4-B95C-65F8566D7A3D}" type="presParOf" srcId="{3DBF616B-6647-49C0-A728-6C555923F009}" destId="{3897B744-E55E-4A26-B054-338440127D14}" srcOrd="4" destOrd="0" presId="urn:microsoft.com/office/officeart/2008/layout/LinedList"/>
    <dgm:cxn modelId="{D2B763B9-427D-4DA7-83CD-BF3B3DB94AE7}" type="presParOf" srcId="{3897B744-E55E-4A26-B054-338440127D14}" destId="{56768F6C-E683-4D98-A9B2-C8F2F108A09A}" srcOrd="0" destOrd="0" presId="urn:microsoft.com/office/officeart/2008/layout/LinedList"/>
    <dgm:cxn modelId="{104B0F6A-5B54-4A87-B337-0BB850D7B035}" type="presParOf" srcId="{3897B744-E55E-4A26-B054-338440127D14}" destId="{1B4FFA1D-72C0-4500-BD0A-66E38041A81B}" srcOrd="1" destOrd="0" presId="urn:microsoft.com/office/officeart/2008/layout/LinedList"/>
    <dgm:cxn modelId="{113EAB69-C7D4-4CA8-B5BC-A848B9EBCCD1}" type="presParOf" srcId="{3897B744-E55E-4A26-B054-338440127D14}" destId="{E505F604-4934-4267-B741-E892892B7A5E}" srcOrd="2" destOrd="0" presId="urn:microsoft.com/office/officeart/2008/layout/LinedList"/>
    <dgm:cxn modelId="{32DAD400-EFB8-4520-8185-F7F20F242203}" type="presParOf" srcId="{3DBF616B-6647-49C0-A728-6C555923F009}" destId="{A62D8766-873E-4A54-8F6E-A27409F3B038}" srcOrd="5" destOrd="0" presId="urn:microsoft.com/office/officeart/2008/layout/LinedList"/>
    <dgm:cxn modelId="{18078A3D-290B-482A-95DE-6F68CDE2D311}" type="presParOf" srcId="{3DBF616B-6647-49C0-A728-6C555923F009}" destId="{B92A809D-BD29-48BA-9566-421951CB7F6D}" srcOrd="6" destOrd="0" presId="urn:microsoft.com/office/officeart/2008/layout/LinedList"/>
    <dgm:cxn modelId="{66D9339C-B242-4208-8DAB-55377166B718}" type="presParOf" srcId="{3DBF616B-6647-49C0-A728-6C555923F009}" destId="{F8D188E5-057B-4508-91D1-83E9AA9C0F0D}" srcOrd="7" destOrd="0" presId="urn:microsoft.com/office/officeart/2008/layout/LinedList"/>
    <dgm:cxn modelId="{945AC654-AFAA-4961-B772-C51F0E64D315}" type="presParOf" srcId="{F8D188E5-057B-4508-91D1-83E9AA9C0F0D}" destId="{B67B59A8-4392-431B-B089-1351BAC83E83}" srcOrd="0" destOrd="0" presId="urn:microsoft.com/office/officeart/2008/layout/LinedList"/>
    <dgm:cxn modelId="{10BFDAEC-BA5E-4BE3-8CC2-6FF11CE16469}" type="presParOf" srcId="{F8D188E5-057B-4508-91D1-83E9AA9C0F0D}" destId="{9E3621B4-9955-4A2B-ABA2-68912C362E5F}" srcOrd="1" destOrd="0" presId="urn:microsoft.com/office/officeart/2008/layout/LinedList"/>
    <dgm:cxn modelId="{40A32C92-BB79-4FBB-8941-5018D80ECB7F}" type="presParOf" srcId="{F8D188E5-057B-4508-91D1-83E9AA9C0F0D}" destId="{1F0F2DA5-2F5D-4EE0-8B3F-D4C777AF664F}" srcOrd="2" destOrd="0" presId="urn:microsoft.com/office/officeart/2008/layout/LinedList"/>
    <dgm:cxn modelId="{1077694D-B2BD-4160-81DB-C713A921D354}" type="presParOf" srcId="{3DBF616B-6647-49C0-A728-6C555923F009}" destId="{667E7720-2B3D-47DC-B297-A7B82B099DF9}" srcOrd="8" destOrd="0" presId="urn:microsoft.com/office/officeart/2008/layout/LinedList"/>
    <dgm:cxn modelId="{A2E3D032-D798-49BB-9959-291B4476477F}" type="presParOf" srcId="{3DBF616B-6647-49C0-A728-6C555923F009}" destId="{5AE74FF0-9C6E-4F48-94B2-CC248D7525BF}" srcOrd="9" destOrd="0" presId="urn:microsoft.com/office/officeart/2008/layout/LinedList"/>
    <dgm:cxn modelId="{2663840F-56FE-4CCB-978E-4E8C51DD1E3A}" type="presParOf" srcId="{A545F01B-DAAD-4591-A6B9-4ED482A38A7E}" destId="{B5C8CB07-1475-43ED-A6FD-54EB8AE0589A}" srcOrd="6" destOrd="0" presId="urn:microsoft.com/office/officeart/2008/layout/LinedList"/>
    <dgm:cxn modelId="{F8F3E485-E4CF-4C05-8FE1-87ED6AC2FA0E}" type="presParOf" srcId="{A545F01B-DAAD-4591-A6B9-4ED482A38A7E}" destId="{13BFA420-8EDA-4D5A-AA96-7AD88AB6FA98}" srcOrd="7" destOrd="0" presId="urn:microsoft.com/office/officeart/2008/layout/LinedList"/>
    <dgm:cxn modelId="{F5A5D1E3-41D6-4C78-8C70-ED6FB989B13A}" type="presParOf" srcId="{13BFA420-8EDA-4D5A-AA96-7AD88AB6FA98}" destId="{62C4F354-794A-4476-AEAB-19F2144732B3}" srcOrd="0" destOrd="0" presId="urn:microsoft.com/office/officeart/2008/layout/LinedList"/>
    <dgm:cxn modelId="{C1323A2A-05CE-4569-8E34-490042BDB8BD}" type="presParOf" srcId="{13BFA420-8EDA-4D5A-AA96-7AD88AB6FA98}" destId="{41B71581-3051-4FA4-894F-C24E5B8754F4}" srcOrd="1" destOrd="0" presId="urn:microsoft.com/office/officeart/2008/layout/LinedList"/>
    <dgm:cxn modelId="{8238DC09-9C00-436A-A822-2EABEB8257D3}" type="presParOf" srcId="{41B71581-3051-4FA4-894F-C24E5B8754F4}" destId="{B06C7672-4D21-4853-B257-0A56DCCEFADF}" srcOrd="0" destOrd="0" presId="urn:microsoft.com/office/officeart/2008/layout/LinedList"/>
    <dgm:cxn modelId="{D4803590-543E-4D60-8153-FE545EE7460F}" type="presParOf" srcId="{41B71581-3051-4FA4-894F-C24E5B8754F4}" destId="{7339CAF1-9FB7-470D-882B-BB5B53FB1530}" srcOrd="1" destOrd="0" presId="urn:microsoft.com/office/officeart/2008/layout/LinedList"/>
    <dgm:cxn modelId="{41E6078F-E9C3-4E5A-83FF-879ECB858199}" type="presParOf" srcId="{7339CAF1-9FB7-470D-882B-BB5B53FB1530}" destId="{90BF7EDA-2D98-4416-995D-0EC8A3795E48}" srcOrd="0" destOrd="0" presId="urn:microsoft.com/office/officeart/2008/layout/LinedList"/>
    <dgm:cxn modelId="{D534ABA0-F607-4C02-820E-9ABAADC2371A}" type="presParOf" srcId="{7339CAF1-9FB7-470D-882B-BB5B53FB1530}" destId="{61B60779-4B60-4F7E-A1E0-C1F95F5D6A1C}" srcOrd="1" destOrd="0" presId="urn:microsoft.com/office/officeart/2008/layout/LinedList"/>
    <dgm:cxn modelId="{A09C3D51-0BB2-4F0E-ADF9-BC7E2A12B48B}" type="presParOf" srcId="{7339CAF1-9FB7-470D-882B-BB5B53FB1530}" destId="{D33AACA5-B90D-4215-8BCB-A56880123664}" srcOrd="2" destOrd="0" presId="urn:microsoft.com/office/officeart/2008/layout/LinedList"/>
    <dgm:cxn modelId="{6AECA159-5F63-4DCB-B77F-FD686EAB7F71}" type="presParOf" srcId="{41B71581-3051-4FA4-894F-C24E5B8754F4}" destId="{B6D8BDCC-B1E9-4670-9C8D-7890955A0764}" srcOrd="2" destOrd="0" presId="urn:microsoft.com/office/officeart/2008/layout/LinedList"/>
    <dgm:cxn modelId="{E0D5D170-F0DB-496B-86DF-50E07B19DB4D}" type="presParOf" srcId="{41B71581-3051-4FA4-894F-C24E5B8754F4}" destId="{AAF69C26-5119-4CD5-992A-66071C09B69D}"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A649A7-81E9-4BBC-A85B-5548FE48EAC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96EDAF0E-F40F-40FB-B66E-CBDCBCFC3E89}">
      <dgm:prSet custT="1"/>
      <dgm:spPr>
        <a:solidFill>
          <a:schemeClr val="tx2"/>
        </a:solidFill>
      </dgm:spPr>
      <dgm:t>
        <a:bodyPr/>
        <a:lstStyle/>
        <a:p>
          <a:r>
            <a:rPr lang="en-US" sz="2000" baseline="0" dirty="0"/>
            <a:t>Conduct initial assessment to identify gaps in outstanding accounts.</a:t>
          </a:r>
          <a:endParaRPr lang="en-US" sz="2000" dirty="0"/>
        </a:p>
      </dgm:t>
    </dgm:pt>
    <dgm:pt modelId="{5A102041-C7E4-4E82-9E6C-F4CC1276133C}" type="parTrans" cxnId="{5917A58F-E0DC-4263-B131-DE3FD6AEB79B}">
      <dgm:prSet/>
      <dgm:spPr/>
      <dgm:t>
        <a:bodyPr/>
        <a:lstStyle/>
        <a:p>
          <a:endParaRPr lang="en-US"/>
        </a:p>
      </dgm:t>
    </dgm:pt>
    <dgm:pt modelId="{87704C7F-ED48-4F61-8897-FA178459539F}" type="sibTrans" cxnId="{5917A58F-E0DC-4263-B131-DE3FD6AEB79B}">
      <dgm:prSet/>
      <dgm:spPr>
        <a:solidFill>
          <a:schemeClr val="tx1">
            <a:lumMod val="65000"/>
            <a:lumOff val="35000"/>
          </a:schemeClr>
        </a:solidFill>
        <a:ln w="38100">
          <a:solidFill>
            <a:schemeClr val="bg2">
              <a:alpha val="90000"/>
            </a:schemeClr>
          </a:solidFill>
        </a:ln>
      </dgm:spPr>
      <dgm:t>
        <a:bodyPr/>
        <a:lstStyle/>
        <a:p>
          <a:endParaRPr lang="en-US" dirty="0"/>
        </a:p>
      </dgm:t>
    </dgm:pt>
    <dgm:pt modelId="{0591A57D-343F-4B6A-9007-7CBF67223155}">
      <dgm:prSet custT="1"/>
      <dgm:spPr>
        <a:solidFill>
          <a:schemeClr val="tx2"/>
        </a:solidFill>
      </dgm:spPr>
      <dgm:t>
        <a:bodyPr/>
        <a:lstStyle/>
        <a:p>
          <a:r>
            <a:rPr lang="en-US" sz="2000" baseline="0" dirty="0"/>
            <a:t>Consistent report monitoring:</a:t>
          </a:r>
          <a:endParaRPr lang="en-US" sz="2000" dirty="0"/>
        </a:p>
      </dgm:t>
    </dgm:pt>
    <dgm:pt modelId="{3E4E5041-252C-4D9A-9E33-CB102339685D}" type="parTrans" cxnId="{A9DCDA03-4679-46C2-8A3B-882FB12002D8}">
      <dgm:prSet/>
      <dgm:spPr/>
      <dgm:t>
        <a:bodyPr/>
        <a:lstStyle/>
        <a:p>
          <a:endParaRPr lang="en-US"/>
        </a:p>
      </dgm:t>
    </dgm:pt>
    <dgm:pt modelId="{0F6FE381-B42C-446A-8A75-1E595525E364}" type="sibTrans" cxnId="{A9DCDA03-4679-46C2-8A3B-882FB12002D8}">
      <dgm:prSet/>
      <dgm:spPr>
        <a:solidFill>
          <a:schemeClr val="tx1">
            <a:lumMod val="65000"/>
            <a:lumOff val="35000"/>
          </a:schemeClr>
        </a:solidFill>
        <a:ln w="38100">
          <a:solidFill>
            <a:schemeClr val="bg2">
              <a:alpha val="90000"/>
            </a:schemeClr>
          </a:solidFill>
        </a:ln>
      </dgm:spPr>
      <dgm:t>
        <a:bodyPr/>
        <a:lstStyle/>
        <a:p>
          <a:endParaRPr lang="en-US" dirty="0"/>
        </a:p>
      </dgm:t>
    </dgm:pt>
    <dgm:pt modelId="{95DFC173-88B7-4686-9671-373ECF5BB9A5}">
      <dgm:prSet custT="1"/>
      <dgm:spPr>
        <a:solidFill>
          <a:schemeClr val="tx2"/>
        </a:solidFill>
      </dgm:spPr>
      <dgm:t>
        <a:bodyPr/>
        <a:lstStyle/>
        <a:p>
          <a:r>
            <a:rPr lang="en-US" sz="1600" baseline="0" dirty="0"/>
            <a:t>Daily, weekly, monthly, quarterly, yearly</a:t>
          </a:r>
          <a:endParaRPr lang="en-US" sz="1600" dirty="0"/>
        </a:p>
      </dgm:t>
    </dgm:pt>
    <dgm:pt modelId="{60F47408-A989-4E5F-BC53-47AE9E32DA4F}" type="parTrans" cxnId="{921BDDA5-B82E-4030-95BB-CB60AD26B9F9}">
      <dgm:prSet/>
      <dgm:spPr/>
      <dgm:t>
        <a:bodyPr/>
        <a:lstStyle/>
        <a:p>
          <a:endParaRPr lang="en-US"/>
        </a:p>
      </dgm:t>
    </dgm:pt>
    <dgm:pt modelId="{90C4881D-A339-47BC-AF0C-2F0B2A087377}" type="sibTrans" cxnId="{921BDDA5-B82E-4030-95BB-CB60AD26B9F9}">
      <dgm:prSet/>
      <dgm:spPr/>
      <dgm:t>
        <a:bodyPr/>
        <a:lstStyle/>
        <a:p>
          <a:endParaRPr lang="en-US"/>
        </a:p>
      </dgm:t>
    </dgm:pt>
    <dgm:pt modelId="{E46FAE51-EBE5-473B-8D1F-7FE2B506D827}">
      <dgm:prSet custT="1"/>
      <dgm:spPr>
        <a:solidFill>
          <a:schemeClr val="tx2"/>
        </a:solidFill>
      </dgm:spPr>
      <dgm:t>
        <a:bodyPr/>
        <a:lstStyle/>
        <a:p>
          <a:r>
            <a:rPr lang="en-US" sz="2000" baseline="0" dirty="0"/>
            <a:t>Compare findings from week-to-week or month-to-month, etc.</a:t>
          </a:r>
          <a:endParaRPr lang="en-US" sz="2000" dirty="0"/>
        </a:p>
      </dgm:t>
    </dgm:pt>
    <dgm:pt modelId="{5E751876-273B-4542-8347-1F36AE948206}" type="parTrans" cxnId="{BC5A13F5-8E54-411E-80B8-11518A8E68DA}">
      <dgm:prSet/>
      <dgm:spPr/>
      <dgm:t>
        <a:bodyPr/>
        <a:lstStyle/>
        <a:p>
          <a:endParaRPr lang="en-US"/>
        </a:p>
      </dgm:t>
    </dgm:pt>
    <dgm:pt modelId="{6E89B82B-472C-43B7-97DD-14AE5749DF8B}" type="sibTrans" cxnId="{BC5A13F5-8E54-411E-80B8-11518A8E68DA}">
      <dgm:prSet/>
      <dgm:spPr>
        <a:solidFill>
          <a:schemeClr val="tx1">
            <a:lumMod val="65000"/>
            <a:lumOff val="35000"/>
          </a:schemeClr>
        </a:solidFill>
        <a:ln w="38100">
          <a:solidFill>
            <a:schemeClr val="bg2">
              <a:alpha val="90000"/>
            </a:schemeClr>
          </a:solidFill>
        </a:ln>
      </dgm:spPr>
      <dgm:t>
        <a:bodyPr/>
        <a:lstStyle/>
        <a:p>
          <a:endParaRPr lang="en-US" dirty="0"/>
        </a:p>
      </dgm:t>
    </dgm:pt>
    <dgm:pt modelId="{1734170A-84E2-4695-ACEC-EAE7CEBBEE12}">
      <dgm:prSet custT="1"/>
      <dgm:spPr>
        <a:solidFill>
          <a:schemeClr val="tx2"/>
        </a:solidFill>
      </dgm:spPr>
      <dgm:t>
        <a:bodyPr/>
        <a:lstStyle/>
        <a:p>
          <a:r>
            <a:rPr lang="en-US" sz="2000" baseline="0" dirty="0"/>
            <a:t>Develop Action Plan as issues arise.</a:t>
          </a:r>
          <a:endParaRPr lang="en-US" sz="2000" dirty="0"/>
        </a:p>
      </dgm:t>
    </dgm:pt>
    <dgm:pt modelId="{ECB50A2B-C205-433A-A4A1-563B196D3577}" type="parTrans" cxnId="{6EFAE3EE-D5EB-4BB9-A2BD-D5BF3CFFE8FD}">
      <dgm:prSet/>
      <dgm:spPr/>
      <dgm:t>
        <a:bodyPr/>
        <a:lstStyle/>
        <a:p>
          <a:endParaRPr lang="en-US"/>
        </a:p>
      </dgm:t>
    </dgm:pt>
    <dgm:pt modelId="{DBCC6E7D-DB60-49D2-8EC2-70053D7B9047}" type="sibTrans" cxnId="{6EFAE3EE-D5EB-4BB9-A2BD-D5BF3CFFE8FD}">
      <dgm:prSet/>
      <dgm:spPr>
        <a:solidFill>
          <a:schemeClr val="tx1">
            <a:lumMod val="65000"/>
            <a:lumOff val="35000"/>
          </a:schemeClr>
        </a:solidFill>
        <a:ln w="38100">
          <a:solidFill>
            <a:schemeClr val="bg2">
              <a:alpha val="90000"/>
            </a:schemeClr>
          </a:solidFill>
        </a:ln>
      </dgm:spPr>
      <dgm:t>
        <a:bodyPr/>
        <a:lstStyle/>
        <a:p>
          <a:endParaRPr lang="en-US" dirty="0"/>
        </a:p>
      </dgm:t>
    </dgm:pt>
    <dgm:pt modelId="{81C1C94D-F293-4B29-B65F-E4400124590C}">
      <dgm:prSet custT="1"/>
      <dgm:spPr>
        <a:solidFill>
          <a:schemeClr val="tx2"/>
        </a:solidFill>
      </dgm:spPr>
      <dgm:t>
        <a:bodyPr/>
        <a:lstStyle/>
        <a:p>
          <a:r>
            <a:rPr lang="en-US" sz="2000" baseline="0" dirty="0"/>
            <a:t>Run reports in limited quantity to finish review of all accounts:</a:t>
          </a:r>
          <a:endParaRPr lang="en-US" sz="2000" dirty="0"/>
        </a:p>
      </dgm:t>
    </dgm:pt>
    <dgm:pt modelId="{5C9523AF-30E7-43CE-9BD1-156AAB16B725}" type="parTrans" cxnId="{0D4172B3-161B-4561-A4B4-33CF05658C24}">
      <dgm:prSet/>
      <dgm:spPr/>
      <dgm:t>
        <a:bodyPr/>
        <a:lstStyle/>
        <a:p>
          <a:endParaRPr lang="en-US"/>
        </a:p>
      </dgm:t>
    </dgm:pt>
    <dgm:pt modelId="{D87AF9CA-C1BB-4CEC-8E5A-B60B735E7BFF}" type="sibTrans" cxnId="{0D4172B3-161B-4561-A4B4-33CF05658C24}">
      <dgm:prSet/>
      <dgm:spPr/>
      <dgm:t>
        <a:bodyPr/>
        <a:lstStyle/>
        <a:p>
          <a:endParaRPr lang="en-US"/>
        </a:p>
      </dgm:t>
    </dgm:pt>
    <dgm:pt modelId="{DD6D9904-4E1D-4ECD-AB96-80CFFD169500}">
      <dgm:prSet custT="1"/>
      <dgm:spPr>
        <a:solidFill>
          <a:schemeClr val="tx2"/>
        </a:solidFill>
      </dgm:spPr>
      <dgm:t>
        <a:bodyPr/>
        <a:lstStyle/>
        <a:p>
          <a:r>
            <a:rPr lang="en-US" sz="1600" baseline="0" dirty="0"/>
            <a:t>Focus on assigning accounts by alpha</a:t>
          </a:r>
          <a:endParaRPr lang="en-US" sz="1600" dirty="0"/>
        </a:p>
      </dgm:t>
    </dgm:pt>
    <dgm:pt modelId="{54FA26AB-8517-468F-8AC1-4168B068415A}" type="parTrans" cxnId="{C4119F11-2F13-4348-967F-C08019EE9056}">
      <dgm:prSet/>
      <dgm:spPr/>
      <dgm:t>
        <a:bodyPr/>
        <a:lstStyle/>
        <a:p>
          <a:endParaRPr lang="en-US"/>
        </a:p>
      </dgm:t>
    </dgm:pt>
    <dgm:pt modelId="{76558592-FE00-4769-BCA2-6DB38891B6D4}" type="sibTrans" cxnId="{C4119F11-2F13-4348-967F-C08019EE9056}">
      <dgm:prSet/>
      <dgm:spPr/>
      <dgm:t>
        <a:bodyPr/>
        <a:lstStyle/>
        <a:p>
          <a:endParaRPr lang="en-US"/>
        </a:p>
      </dgm:t>
    </dgm:pt>
    <dgm:pt modelId="{DB47A661-B4D2-4401-8D6F-C5912A080713}">
      <dgm:prSet custT="1"/>
      <dgm:spPr>
        <a:solidFill>
          <a:schemeClr val="tx2"/>
        </a:solidFill>
      </dgm:spPr>
      <dgm:t>
        <a:bodyPr/>
        <a:lstStyle/>
        <a:p>
          <a:r>
            <a:rPr lang="en-US" sz="1600" baseline="0" dirty="0"/>
            <a:t>Date of service ranges</a:t>
          </a:r>
          <a:endParaRPr lang="en-US" sz="1600" dirty="0"/>
        </a:p>
      </dgm:t>
    </dgm:pt>
    <dgm:pt modelId="{1D97AB4E-01EE-450D-AC54-3CD2390F1703}" type="parTrans" cxnId="{516C80FB-904B-44F3-A0DD-427EB61685BD}">
      <dgm:prSet/>
      <dgm:spPr/>
      <dgm:t>
        <a:bodyPr/>
        <a:lstStyle/>
        <a:p>
          <a:endParaRPr lang="en-US"/>
        </a:p>
      </dgm:t>
    </dgm:pt>
    <dgm:pt modelId="{A54B201C-F94C-4937-A2AC-7285C8FEB8E0}" type="sibTrans" cxnId="{516C80FB-904B-44F3-A0DD-427EB61685BD}">
      <dgm:prSet/>
      <dgm:spPr/>
      <dgm:t>
        <a:bodyPr/>
        <a:lstStyle/>
        <a:p>
          <a:endParaRPr lang="en-US"/>
        </a:p>
      </dgm:t>
    </dgm:pt>
    <dgm:pt modelId="{F0AB0A52-B051-4803-86C2-5E02B3225D23}" type="pres">
      <dgm:prSet presAssocID="{AAA649A7-81E9-4BBC-A85B-5548FE48EAC6}" presName="outerComposite" presStyleCnt="0">
        <dgm:presLayoutVars>
          <dgm:chMax val="5"/>
          <dgm:dir/>
          <dgm:resizeHandles val="exact"/>
        </dgm:presLayoutVars>
      </dgm:prSet>
      <dgm:spPr/>
    </dgm:pt>
    <dgm:pt modelId="{D1033C01-51D9-40BD-A89F-5ADB86180097}" type="pres">
      <dgm:prSet presAssocID="{AAA649A7-81E9-4BBC-A85B-5548FE48EAC6}" presName="dummyMaxCanvas" presStyleCnt="0">
        <dgm:presLayoutVars/>
      </dgm:prSet>
      <dgm:spPr/>
    </dgm:pt>
    <dgm:pt modelId="{DFFAC357-749F-404E-920F-7611E3C7FBA4}" type="pres">
      <dgm:prSet presAssocID="{AAA649A7-81E9-4BBC-A85B-5548FE48EAC6}" presName="FiveNodes_1" presStyleLbl="node1" presStyleIdx="0" presStyleCnt="5">
        <dgm:presLayoutVars>
          <dgm:bulletEnabled val="1"/>
        </dgm:presLayoutVars>
      </dgm:prSet>
      <dgm:spPr/>
    </dgm:pt>
    <dgm:pt modelId="{05930352-3867-47C1-B84B-4CCBB4387AFE}" type="pres">
      <dgm:prSet presAssocID="{AAA649A7-81E9-4BBC-A85B-5548FE48EAC6}" presName="FiveNodes_2" presStyleLbl="node1" presStyleIdx="1" presStyleCnt="5" custLinFactNeighborY="-3069">
        <dgm:presLayoutVars>
          <dgm:bulletEnabled val="1"/>
        </dgm:presLayoutVars>
      </dgm:prSet>
      <dgm:spPr/>
    </dgm:pt>
    <dgm:pt modelId="{1872F600-A9C0-44F0-97FD-9D2446DDBDB5}" type="pres">
      <dgm:prSet presAssocID="{AAA649A7-81E9-4BBC-A85B-5548FE48EAC6}" presName="FiveNodes_3" presStyleLbl="node1" presStyleIdx="2" presStyleCnt="5" custLinFactNeighborY="-4092">
        <dgm:presLayoutVars>
          <dgm:bulletEnabled val="1"/>
        </dgm:presLayoutVars>
      </dgm:prSet>
      <dgm:spPr/>
    </dgm:pt>
    <dgm:pt modelId="{9E63639E-049B-4188-86A1-5544F1B1A940}" type="pres">
      <dgm:prSet presAssocID="{AAA649A7-81E9-4BBC-A85B-5548FE48EAC6}" presName="FiveNodes_4" presStyleLbl="node1" presStyleIdx="3" presStyleCnt="5" custLinFactNeighborY="-7161">
        <dgm:presLayoutVars>
          <dgm:bulletEnabled val="1"/>
        </dgm:presLayoutVars>
      </dgm:prSet>
      <dgm:spPr/>
    </dgm:pt>
    <dgm:pt modelId="{0503C869-FC8C-4DE5-B2DD-942C7F66E66E}" type="pres">
      <dgm:prSet presAssocID="{AAA649A7-81E9-4BBC-A85B-5548FE48EAC6}" presName="FiveNodes_5" presStyleLbl="node1" presStyleIdx="4" presStyleCnt="5" custScaleY="118379">
        <dgm:presLayoutVars>
          <dgm:bulletEnabled val="1"/>
        </dgm:presLayoutVars>
      </dgm:prSet>
      <dgm:spPr/>
    </dgm:pt>
    <dgm:pt modelId="{78BA168C-EA35-4340-BA1B-6F53BF813D7D}" type="pres">
      <dgm:prSet presAssocID="{AAA649A7-81E9-4BBC-A85B-5548FE48EAC6}" presName="FiveConn_1-2" presStyleLbl="fgAccFollowNode1" presStyleIdx="0" presStyleCnt="4">
        <dgm:presLayoutVars>
          <dgm:bulletEnabled val="1"/>
        </dgm:presLayoutVars>
      </dgm:prSet>
      <dgm:spPr/>
    </dgm:pt>
    <dgm:pt modelId="{151CA8DB-8D0E-467B-9D8E-D3D315C2EA00}" type="pres">
      <dgm:prSet presAssocID="{AAA649A7-81E9-4BBC-A85B-5548FE48EAC6}" presName="FiveConn_2-3" presStyleLbl="fgAccFollowNode1" presStyleIdx="1" presStyleCnt="4">
        <dgm:presLayoutVars>
          <dgm:bulletEnabled val="1"/>
        </dgm:presLayoutVars>
      </dgm:prSet>
      <dgm:spPr/>
    </dgm:pt>
    <dgm:pt modelId="{C2C85571-9403-43B2-871A-C12B50DA34F1}" type="pres">
      <dgm:prSet presAssocID="{AAA649A7-81E9-4BBC-A85B-5548FE48EAC6}" presName="FiveConn_3-4" presStyleLbl="fgAccFollowNode1" presStyleIdx="2" presStyleCnt="4">
        <dgm:presLayoutVars>
          <dgm:bulletEnabled val="1"/>
        </dgm:presLayoutVars>
      </dgm:prSet>
      <dgm:spPr/>
    </dgm:pt>
    <dgm:pt modelId="{D021F65D-6EEE-43BB-8C55-C0ABF7B889BB}" type="pres">
      <dgm:prSet presAssocID="{AAA649A7-81E9-4BBC-A85B-5548FE48EAC6}" presName="FiveConn_4-5" presStyleLbl="fgAccFollowNode1" presStyleIdx="3" presStyleCnt="4">
        <dgm:presLayoutVars>
          <dgm:bulletEnabled val="1"/>
        </dgm:presLayoutVars>
      </dgm:prSet>
      <dgm:spPr/>
    </dgm:pt>
    <dgm:pt modelId="{982F3455-6037-4087-87E1-EFB6A9DDB215}" type="pres">
      <dgm:prSet presAssocID="{AAA649A7-81E9-4BBC-A85B-5548FE48EAC6}" presName="FiveNodes_1_text" presStyleLbl="node1" presStyleIdx="4" presStyleCnt="5">
        <dgm:presLayoutVars>
          <dgm:bulletEnabled val="1"/>
        </dgm:presLayoutVars>
      </dgm:prSet>
      <dgm:spPr/>
    </dgm:pt>
    <dgm:pt modelId="{095D4FAF-F5E2-4FE9-B537-55B7CEE4F632}" type="pres">
      <dgm:prSet presAssocID="{AAA649A7-81E9-4BBC-A85B-5548FE48EAC6}" presName="FiveNodes_2_text" presStyleLbl="node1" presStyleIdx="4" presStyleCnt="5">
        <dgm:presLayoutVars>
          <dgm:bulletEnabled val="1"/>
        </dgm:presLayoutVars>
      </dgm:prSet>
      <dgm:spPr/>
    </dgm:pt>
    <dgm:pt modelId="{CA31230B-9693-4397-941D-43B42260C3D9}" type="pres">
      <dgm:prSet presAssocID="{AAA649A7-81E9-4BBC-A85B-5548FE48EAC6}" presName="FiveNodes_3_text" presStyleLbl="node1" presStyleIdx="4" presStyleCnt="5">
        <dgm:presLayoutVars>
          <dgm:bulletEnabled val="1"/>
        </dgm:presLayoutVars>
      </dgm:prSet>
      <dgm:spPr/>
    </dgm:pt>
    <dgm:pt modelId="{C3A2003E-7515-4310-BF09-ECBF6BA90E71}" type="pres">
      <dgm:prSet presAssocID="{AAA649A7-81E9-4BBC-A85B-5548FE48EAC6}" presName="FiveNodes_4_text" presStyleLbl="node1" presStyleIdx="4" presStyleCnt="5">
        <dgm:presLayoutVars>
          <dgm:bulletEnabled val="1"/>
        </dgm:presLayoutVars>
      </dgm:prSet>
      <dgm:spPr/>
    </dgm:pt>
    <dgm:pt modelId="{828658B3-8A45-48A3-AF8D-85DFAD1ADC95}" type="pres">
      <dgm:prSet presAssocID="{AAA649A7-81E9-4BBC-A85B-5548FE48EAC6}" presName="FiveNodes_5_text" presStyleLbl="node1" presStyleIdx="4" presStyleCnt="5">
        <dgm:presLayoutVars>
          <dgm:bulletEnabled val="1"/>
        </dgm:presLayoutVars>
      </dgm:prSet>
      <dgm:spPr/>
    </dgm:pt>
  </dgm:ptLst>
  <dgm:cxnLst>
    <dgm:cxn modelId="{0A55C601-5940-4AE9-AC5B-C1EE03B1C47D}" type="presOf" srcId="{95DFC173-88B7-4686-9671-373ECF5BB9A5}" destId="{05930352-3867-47C1-B84B-4CCBB4387AFE}" srcOrd="0" destOrd="1" presId="urn:microsoft.com/office/officeart/2005/8/layout/vProcess5"/>
    <dgm:cxn modelId="{A9DCDA03-4679-46C2-8A3B-882FB12002D8}" srcId="{AAA649A7-81E9-4BBC-A85B-5548FE48EAC6}" destId="{0591A57D-343F-4B6A-9007-7CBF67223155}" srcOrd="1" destOrd="0" parTransId="{3E4E5041-252C-4D9A-9E33-CB102339685D}" sibTransId="{0F6FE381-B42C-446A-8A75-1E595525E364}"/>
    <dgm:cxn modelId="{5BCBB709-CEAC-4B56-8AE0-6D423A8C0763}" type="presOf" srcId="{95DFC173-88B7-4686-9671-373ECF5BB9A5}" destId="{095D4FAF-F5E2-4FE9-B537-55B7CEE4F632}" srcOrd="1" destOrd="1" presId="urn:microsoft.com/office/officeart/2005/8/layout/vProcess5"/>
    <dgm:cxn modelId="{552F870B-0A4A-49EA-B70D-2C7902BC7DD6}" type="presOf" srcId="{DB47A661-B4D2-4401-8D6F-C5912A080713}" destId="{828658B3-8A45-48A3-AF8D-85DFAD1ADC95}" srcOrd="1" destOrd="2" presId="urn:microsoft.com/office/officeart/2005/8/layout/vProcess5"/>
    <dgm:cxn modelId="{C4119F11-2F13-4348-967F-C08019EE9056}" srcId="{81C1C94D-F293-4B29-B65F-E4400124590C}" destId="{DD6D9904-4E1D-4ECD-AB96-80CFFD169500}" srcOrd="0" destOrd="0" parTransId="{54FA26AB-8517-468F-8AC1-4168B068415A}" sibTransId="{76558592-FE00-4769-BCA2-6DB38891B6D4}"/>
    <dgm:cxn modelId="{0B562612-9159-4E4C-8C87-88158D0C951B}" type="presOf" srcId="{DD6D9904-4E1D-4ECD-AB96-80CFFD169500}" destId="{828658B3-8A45-48A3-AF8D-85DFAD1ADC95}" srcOrd="1" destOrd="1" presId="urn:microsoft.com/office/officeart/2005/8/layout/vProcess5"/>
    <dgm:cxn modelId="{28D08319-D728-4752-AEF5-F02AFCF08164}" type="presOf" srcId="{DD6D9904-4E1D-4ECD-AB96-80CFFD169500}" destId="{0503C869-FC8C-4DE5-B2DD-942C7F66E66E}" srcOrd="0" destOrd="1" presId="urn:microsoft.com/office/officeart/2005/8/layout/vProcess5"/>
    <dgm:cxn modelId="{E995152A-7A74-4F87-81B5-C19E028812F7}" type="presOf" srcId="{DB47A661-B4D2-4401-8D6F-C5912A080713}" destId="{0503C869-FC8C-4DE5-B2DD-942C7F66E66E}" srcOrd="0" destOrd="2" presId="urn:microsoft.com/office/officeart/2005/8/layout/vProcess5"/>
    <dgm:cxn modelId="{F0C25C2E-3B77-4312-B09C-960C7C68B0A7}" type="presOf" srcId="{0591A57D-343F-4B6A-9007-7CBF67223155}" destId="{095D4FAF-F5E2-4FE9-B537-55B7CEE4F632}" srcOrd="1" destOrd="0" presId="urn:microsoft.com/office/officeart/2005/8/layout/vProcess5"/>
    <dgm:cxn modelId="{4E594C63-23F9-4A5E-B2A9-31769A81994E}" type="presOf" srcId="{E46FAE51-EBE5-473B-8D1F-7FE2B506D827}" destId="{CA31230B-9693-4397-941D-43B42260C3D9}" srcOrd="1" destOrd="0" presId="urn:microsoft.com/office/officeart/2005/8/layout/vProcess5"/>
    <dgm:cxn modelId="{92B27C55-0E94-4CB6-8F01-F66D16AD6CDF}" type="presOf" srcId="{96EDAF0E-F40F-40FB-B66E-CBDCBCFC3E89}" destId="{982F3455-6037-4087-87E1-EFB6A9DDB215}" srcOrd="1" destOrd="0" presId="urn:microsoft.com/office/officeart/2005/8/layout/vProcess5"/>
    <dgm:cxn modelId="{33318281-563D-4B4C-B8E6-AD2505C759B5}" type="presOf" srcId="{DBCC6E7D-DB60-49D2-8EC2-70053D7B9047}" destId="{D021F65D-6EEE-43BB-8C55-C0ABF7B889BB}" srcOrd="0" destOrd="0" presId="urn:microsoft.com/office/officeart/2005/8/layout/vProcess5"/>
    <dgm:cxn modelId="{5917A58F-E0DC-4263-B131-DE3FD6AEB79B}" srcId="{AAA649A7-81E9-4BBC-A85B-5548FE48EAC6}" destId="{96EDAF0E-F40F-40FB-B66E-CBDCBCFC3E89}" srcOrd="0" destOrd="0" parTransId="{5A102041-C7E4-4E82-9E6C-F4CC1276133C}" sibTransId="{87704C7F-ED48-4F61-8897-FA178459539F}"/>
    <dgm:cxn modelId="{75A89398-1010-47C0-A421-ACF5F7CA4519}" type="presOf" srcId="{81C1C94D-F293-4B29-B65F-E4400124590C}" destId="{0503C869-FC8C-4DE5-B2DD-942C7F66E66E}" srcOrd="0" destOrd="0" presId="urn:microsoft.com/office/officeart/2005/8/layout/vProcess5"/>
    <dgm:cxn modelId="{175F36A3-BA63-4CEB-B86D-E1AC4D8B44D3}" type="presOf" srcId="{96EDAF0E-F40F-40FB-B66E-CBDCBCFC3E89}" destId="{DFFAC357-749F-404E-920F-7611E3C7FBA4}" srcOrd="0" destOrd="0" presId="urn:microsoft.com/office/officeart/2005/8/layout/vProcess5"/>
    <dgm:cxn modelId="{C43F48A5-064C-45DB-B5B7-B5682C878A0E}" type="presOf" srcId="{81C1C94D-F293-4B29-B65F-E4400124590C}" destId="{828658B3-8A45-48A3-AF8D-85DFAD1ADC95}" srcOrd="1" destOrd="0" presId="urn:microsoft.com/office/officeart/2005/8/layout/vProcess5"/>
    <dgm:cxn modelId="{921BDDA5-B82E-4030-95BB-CB60AD26B9F9}" srcId="{0591A57D-343F-4B6A-9007-7CBF67223155}" destId="{95DFC173-88B7-4686-9671-373ECF5BB9A5}" srcOrd="0" destOrd="0" parTransId="{60F47408-A989-4E5F-BC53-47AE9E32DA4F}" sibTransId="{90C4881D-A339-47BC-AF0C-2F0B2A087377}"/>
    <dgm:cxn modelId="{FE7C7EB1-AA98-481C-95AB-023069DB334C}" type="presOf" srcId="{87704C7F-ED48-4F61-8897-FA178459539F}" destId="{78BA168C-EA35-4340-BA1B-6F53BF813D7D}" srcOrd="0" destOrd="0" presId="urn:microsoft.com/office/officeart/2005/8/layout/vProcess5"/>
    <dgm:cxn modelId="{0D4172B3-161B-4561-A4B4-33CF05658C24}" srcId="{AAA649A7-81E9-4BBC-A85B-5548FE48EAC6}" destId="{81C1C94D-F293-4B29-B65F-E4400124590C}" srcOrd="4" destOrd="0" parTransId="{5C9523AF-30E7-43CE-9BD1-156AAB16B725}" sibTransId="{D87AF9CA-C1BB-4CEC-8E5A-B60B735E7BFF}"/>
    <dgm:cxn modelId="{012195B7-3C76-4494-8D03-176EFF9A4834}" type="presOf" srcId="{0591A57D-343F-4B6A-9007-7CBF67223155}" destId="{05930352-3867-47C1-B84B-4CCBB4387AFE}" srcOrd="0" destOrd="0" presId="urn:microsoft.com/office/officeart/2005/8/layout/vProcess5"/>
    <dgm:cxn modelId="{F92E3BBE-578C-4A81-B574-82FDA900D51A}" type="presOf" srcId="{1734170A-84E2-4695-ACEC-EAE7CEBBEE12}" destId="{9E63639E-049B-4188-86A1-5544F1B1A940}" srcOrd="0" destOrd="0" presId="urn:microsoft.com/office/officeart/2005/8/layout/vProcess5"/>
    <dgm:cxn modelId="{6E5DD4BE-D58E-4161-BAEC-B5FFC0410EA6}" type="presOf" srcId="{AAA649A7-81E9-4BBC-A85B-5548FE48EAC6}" destId="{F0AB0A52-B051-4803-86C2-5E02B3225D23}" srcOrd="0" destOrd="0" presId="urn:microsoft.com/office/officeart/2005/8/layout/vProcess5"/>
    <dgm:cxn modelId="{8C3476C6-85E1-4F3A-890A-8BEB35EB079D}" type="presOf" srcId="{E46FAE51-EBE5-473B-8D1F-7FE2B506D827}" destId="{1872F600-A9C0-44F0-97FD-9D2446DDBDB5}" srcOrd="0" destOrd="0" presId="urn:microsoft.com/office/officeart/2005/8/layout/vProcess5"/>
    <dgm:cxn modelId="{1DB509E6-A825-4938-B868-78018A1AF7E0}" type="presOf" srcId="{1734170A-84E2-4695-ACEC-EAE7CEBBEE12}" destId="{C3A2003E-7515-4310-BF09-ECBF6BA90E71}" srcOrd="1" destOrd="0" presId="urn:microsoft.com/office/officeart/2005/8/layout/vProcess5"/>
    <dgm:cxn modelId="{6EFAE3EE-D5EB-4BB9-A2BD-D5BF3CFFE8FD}" srcId="{AAA649A7-81E9-4BBC-A85B-5548FE48EAC6}" destId="{1734170A-84E2-4695-ACEC-EAE7CEBBEE12}" srcOrd="3" destOrd="0" parTransId="{ECB50A2B-C205-433A-A4A1-563B196D3577}" sibTransId="{DBCC6E7D-DB60-49D2-8EC2-70053D7B9047}"/>
    <dgm:cxn modelId="{629962F2-5A4E-491B-A1FE-5F38BDFE7BED}" type="presOf" srcId="{6E89B82B-472C-43B7-97DD-14AE5749DF8B}" destId="{C2C85571-9403-43B2-871A-C12B50DA34F1}" srcOrd="0" destOrd="0" presId="urn:microsoft.com/office/officeart/2005/8/layout/vProcess5"/>
    <dgm:cxn modelId="{BC5A13F5-8E54-411E-80B8-11518A8E68DA}" srcId="{AAA649A7-81E9-4BBC-A85B-5548FE48EAC6}" destId="{E46FAE51-EBE5-473B-8D1F-7FE2B506D827}" srcOrd="2" destOrd="0" parTransId="{5E751876-273B-4542-8347-1F36AE948206}" sibTransId="{6E89B82B-472C-43B7-97DD-14AE5749DF8B}"/>
    <dgm:cxn modelId="{516C80FB-904B-44F3-A0DD-427EB61685BD}" srcId="{81C1C94D-F293-4B29-B65F-E4400124590C}" destId="{DB47A661-B4D2-4401-8D6F-C5912A080713}" srcOrd="1" destOrd="0" parTransId="{1D97AB4E-01EE-450D-AC54-3CD2390F1703}" sibTransId="{A54B201C-F94C-4937-A2AC-7285C8FEB8E0}"/>
    <dgm:cxn modelId="{7E044AFF-B2B9-4519-99DD-A64E84E5EDB1}" type="presOf" srcId="{0F6FE381-B42C-446A-8A75-1E595525E364}" destId="{151CA8DB-8D0E-467B-9D8E-D3D315C2EA00}" srcOrd="0" destOrd="0" presId="urn:microsoft.com/office/officeart/2005/8/layout/vProcess5"/>
    <dgm:cxn modelId="{AF018F15-CA5A-4823-9EE4-7C4C64EB6DBB}" type="presParOf" srcId="{F0AB0A52-B051-4803-86C2-5E02B3225D23}" destId="{D1033C01-51D9-40BD-A89F-5ADB86180097}" srcOrd="0" destOrd="0" presId="urn:microsoft.com/office/officeart/2005/8/layout/vProcess5"/>
    <dgm:cxn modelId="{3589C13C-EE89-43F8-9467-34AA64BDB6F7}" type="presParOf" srcId="{F0AB0A52-B051-4803-86C2-5E02B3225D23}" destId="{DFFAC357-749F-404E-920F-7611E3C7FBA4}" srcOrd="1" destOrd="0" presId="urn:microsoft.com/office/officeart/2005/8/layout/vProcess5"/>
    <dgm:cxn modelId="{A883C0BE-465A-465D-978F-566184FB8805}" type="presParOf" srcId="{F0AB0A52-B051-4803-86C2-5E02B3225D23}" destId="{05930352-3867-47C1-B84B-4CCBB4387AFE}" srcOrd="2" destOrd="0" presId="urn:microsoft.com/office/officeart/2005/8/layout/vProcess5"/>
    <dgm:cxn modelId="{0EAB6211-C476-4CB7-AFDF-AA2EF8042EA1}" type="presParOf" srcId="{F0AB0A52-B051-4803-86C2-5E02B3225D23}" destId="{1872F600-A9C0-44F0-97FD-9D2446DDBDB5}" srcOrd="3" destOrd="0" presId="urn:microsoft.com/office/officeart/2005/8/layout/vProcess5"/>
    <dgm:cxn modelId="{B93E6FC4-14F9-4588-8B02-63C10CD276A1}" type="presParOf" srcId="{F0AB0A52-B051-4803-86C2-5E02B3225D23}" destId="{9E63639E-049B-4188-86A1-5544F1B1A940}" srcOrd="4" destOrd="0" presId="urn:microsoft.com/office/officeart/2005/8/layout/vProcess5"/>
    <dgm:cxn modelId="{3723CBC0-2203-4DDD-A1DD-3548E42EDA76}" type="presParOf" srcId="{F0AB0A52-B051-4803-86C2-5E02B3225D23}" destId="{0503C869-FC8C-4DE5-B2DD-942C7F66E66E}" srcOrd="5" destOrd="0" presId="urn:microsoft.com/office/officeart/2005/8/layout/vProcess5"/>
    <dgm:cxn modelId="{FAB3BEDA-83C3-4903-AD90-795DDCDFF3A0}" type="presParOf" srcId="{F0AB0A52-B051-4803-86C2-5E02B3225D23}" destId="{78BA168C-EA35-4340-BA1B-6F53BF813D7D}" srcOrd="6" destOrd="0" presId="urn:microsoft.com/office/officeart/2005/8/layout/vProcess5"/>
    <dgm:cxn modelId="{26428A5D-E472-4A3C-8E1E-9A8764A54662}" type="presParOf" srcId="{F0AB0A52-B051-4803-86C2-5E02B3225D23}" destId="{151CA8DB-8D0E-467B-9D8E-D3D315C2EA00}" srcOrd="7" destOrd="0" presId="urn:microsoft.com/office/officeart/2005/8/layout/vProcess5"/>
    <dgm:cxn modelId="{022A1CB6-0101-42AA-A657-F1997CC99F47}" type="presParOf" srcId="{F0AB0A52-B051-4803-86C2-5E02B3225D23}" destId="{C2C85571-9403-43B2-871A-C12B50DA34F1}" srcOrd="8" destOrd="0" presId="urn:microsoft.com/office/officeart/2005/8/layout/vProcess5"/>
    <dgm:cxn modelId="{42428EAA-CA2F-45D9-BEE1-77121FBDB341}" type="presParOf" srcId="{F0AB0A52-B051-4803-86C2-5E02B3225D23}" destId="{D021F65D-6EEE-43BB-8C55-C0ABF7B889BB}" srcOrd="9" destOrd="0" presId="urn:microsoft.com/office/officeart/2005/8/layout/vProcess5"/>
    <dgm:cxn modelId="{BB10A870-A715-491B-ACFC-DE02D8F1748E}" type="presParOf" srcId="{F0AB0A52-B051-4803-86C2-5E02B3225D23}" destId="{982F3455-6037-4087-87E1-EFB6A9DDB215}" srcOrd="10" destOrd="0" presId="urn:microsoft.com/office/officeart/2005/8/layout/vProcess5"/>
    <dgm:cxn modelId="{E6869826-59E8-4355-B03D-029C4F599837}" type="presParOf" srcId="{F0AB0A52-B051-4803-86C2-5E02B3225D23}" destId="{095D4FAF-F5E2-4FE9-B537-55B7CEE4F632}" srcOrd="11" destOrd="0" presId="urn:microsoft.com/office/officeart/2005/8/layout/vProcess5"/>
    <dgm:cxn modelId="{C1D0E488-A527-4483-B007-3EE9627C8780}" type="presParOf" srcId="{F0AB0A52-B051-4803-86C2-5E02B3225D23}" destId="{CA31230B-9693-4397-941D-43B42260C3D9}" srcOrd="12" destOrd="0" presId="urn:microsoft.com/office/officeart/2005/8/layout/vProcess5"/>
    <dgm:cxn modelId="{F127BDA9-E46D-43D0-9804-1EE6355CEDAB}" type="presParOf" srcId="{F0AB0A52-B051-4803-86C2-5E02B3225D23}" destId="{C3A2003E-7515-4310-BF09-ECBF6BA90E71}" srcOrd="13" destOrd="0" presId="urn:microsoft.com/office/officeart/2005/8/layout/vProcess5"/>
    <dgm:cxn modelId="{20EC7075-46DB-48DB-917B-2CF9E66F2910}" type="presParOf" srcId="{F0AB0A52-B051-4803-86C2-5E02B3225D23}" destId="{828658B3-8A45-48A3-AF8D-85DFAD1ADC95}"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3897A8-BA39-43B9-9CC3-117EDE8E299E}"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4B8994C2-4D0F-4593-8645-5A29633A050A}">
      <dgm:prSet/>
      <dgm:spPr>
        <a:solidFill>
          <a:schemeClr val="tx2"/>
        </a:solidFill>
      </dgm:spPr>
      <dgm:t>
        <a:bodyPr/>
        <a:lstStyle/>
        <a:p>
          <a:r>
            <a:rPr lang="en-US" baseline="0" dirty="0"/>
            <a:t>Posting </a:t>
          </a:r>
          <a:br>
            <a:rPr lang="en-US" baseline="0" dirty="0"/>
          </a:br>
          <a:r>
            <a:rPr lang="en-US" baseline="0" dirty="0"/>
            <a:t>errors</a:t>
          </a:r>
          <a:endParaRPr lang="en-US" dirty="0"/>
        </a:p>
      </dgm:t>
    </dgm:pt>
    <dgm:pt modelId="{A7C9B1B0-5DC3-4537-AC3A-545F315FD041}" type="parTrans" cxnId="{F4183294-5000-4DE4-BE4B-9C14416043D7}">
      <dgm:prSet/>
      <dgm:spPr/>
      <dgm:t>
        <a:bodyPr/>
        <a:lstStyle/>
        <a:p>
          <a:endParaRPr lang="en-US"/>
        </a:p>
      </dgm:t>
    </dgm:pt>
    <dgm:pt modelId="{98A79719-BC6C-404F-88FF-EA01D2E799E0}" type="sibTrans" cxnId="{F4183294-5000-4DE4-BE4B-9C14416043D7}">
      <dgm:prSet/>
      <dgm:spPr/>
      <dgm:t>
        <a:bodyPr/>
        <a:lstStyle/>
        <a:p>
          <a:endParaRPr lang="en-US"/>
        </a:p>
      </dgm:t>
    </dgm:pt>
    <dgm:pt modelId="{E16C0122-C5B4-46B1-ABC2-CDDACD598BEF}">
      <dgm:prSet custT="1"/>
      <dgm:spPr>
        <a:solidFill>
          <a:schemeClr val="accent2">
            <a:lumMod val="75000"/>
            <a:alpha val="90000"/>
          </a:schemeClr>
        </a:solidFill>
        <a:ln w="28575">
          <a:solidFill>
            <a:schemeClr val="tx2">
              <a:alpha val="90000"/>
            </a:schemeClr>
          </a:solidFill>
        </a:ln>
      </dgm:spPr>
      <dgm:t>
        <a:bodyPr/>
        <a:lstStyle/>
        <a:p>
          <a:r>
            <a:rPr lang="en-US" sz="1800" baseline="0" dirty="0">
              <a:solidFill>
                <a:schemeClr val="bg1"/>
              </a:solidFill>
            </a:rPr>
            <a:t>Corrected/ adjusted claims</a:t>
          </a:r>
          <a:endParaRPr lang="en-US" sz="1800" dirty="0">
            <a:solidFill>
              <a:schemeClr val="bg1"/>
            </a:solidFill>
          </a:endParaRPr>
        </a:p>
      </dgm:t>
    </dgm:pt>
    <dgm:pt modelId="{A353FA65-551D-4F98-AB44-A7874A1B64F1}" type="parTrans" cxnId="{6C3DD81B-E0FD-487D-B04F-454037ACC648}">
      <dgm:prSet/>
      <dgm:spPr/>
      <dgm:t>
        <a:bodyPr/>
        <a:lstStyle/>
        <a:p>
          <a:endParaRPr lang="en-US"/>
        </a:p>
      </dgm:t>
    </dgm:pt>
    <dgm:pt modelId="{C59A1502-850A-419F-8E1E-B0E7149B1EB6}" type="sibTrans" cxnId="{6C3DD81B-E0FD-487D-B04F-454037ACC648}">
      <dgm:prSet/>
      <dgm:spPr/>
      <dgm:t>
        <a:bodyPr/>
        <a:lstStyle/>
        <a:p>
          <a:endParaRPr lang="en-US"/>
        </a:p>
      </dgm:t>
    </dgm:pt>
    <dgm:pt modelId="{DE4799C7-BB57-47F6-8B11-ACBE3255F8EA}">
      <dgm:prSet custT="1"/>
      <dgm:spPr>
        <a:solidFill>
          <a:schemeClr val="accent2">
            <a:lumMod val="40000"/>
            <a:lumOff val="60000"/>
            <a:alpha val="90000"/>
          </a:schemeClr>
        </a:solidFill>
        <a:ln w="28575">
          <a:solidFill>
            <a:schemeClr val="tx2">
              <a:alpha val="90000"/>
            </a:schemeClr>
          </a:solidFill>
        </a:ln>
      </dgm:spPr>
      <dgm:t>
        <a:bodyPr/>
        <a:lstStyle/>
        <a:p>
          <a:r>
            <a:rPr lang="en-US" sz="1800" baseline="0" dirty="0">
              <a:solidFill>
                <a:schemeClr val="tx2"/>
              </a:solidFill>
            </a:rPr>
            <a:t>Posted to </a:t>
          </a:r>
          <a:br>
            <a:rPr lang="en-US" sz="1800" baseline="0" dirty="0">
              <a:solidFill>
                <a:schemeClr val="tx2"/>
              </a:solidFill>
            </a:rPr>
          </a:br>
          <a:r>
            <a:rPr lang="en-US" sz="1800" baseline="0" dirty="0">
              <a:solidFill>
                <a:schemeClr val="tx2"/>
              </a:solidFill>
            </a:rPr>
            <a:t>incorrect </a:t>
          </a:r>
          <a:br>
            <a:rPr lang="en-US" sz="1800" baseline="0" dirty="0">
              <a:solidFill>
                <a:schemeClr val="tx2"/>
              </a:solidFill>
            </a:rPr>
          </a:br>
          <a:r>
            <a:rPr lang="en-US" sz="1800" baseline="0" dirty="0">
              <a:solidFill>
                <a:schemeClr val="tx2"/>
              </a:solidFill>
            </a:rPr>
            <a:t>encounter</a:t>
          </a:r>
          <a:endParaRPr lang="en-US" sz="1800" dirty="0">
            <a:solidFill>
              <a:schemeClr val="tx2"/>
            </a:solidFill>
          </a:endParaRPr>
        </a:p>
      </dgm:t>
    </dgm:pt>
    <dgm:pt modelId="{B7A4453B-1FF4-4FFE-A8E8-F6F90203A51B}" type="parTrans" cxnId="{368E0308-12F8-443B-835F-8AB698544ADA}">
      <dgm:prSet/>
      <dgm:spPr/>
      <dgm:t>
        <a:bodyPr/>
        <a:lstStyle/>
        <a:p>
          <a:endParaRPr lang="en-US"/>
        </a:p>
      </dgm:t>
    </dgm:pt>
    <dgm:pt modelId="{11AF094A-C575-48A3-8B2B-DF9F53877530}" type="sibTrans" cxnId="{368E0308-12F8-443B-835F-8AB698544ADA}">
      <dgm:prSet/>
      <dgm:spPr/>
      <dgm:t>
        <a:bodyPr/>
        <a:lstStyle/>
        <a:p>
          <a:endParaRPr lang="en-US"/>
        </a:p>
      </dgm:t>
    </dgm:pt>
    <dgm:pt modelId="{CB02FD36-EE7D-49D7-B476-305D16F20DB6}">
      <dgm:prSet/>
      <dgm:spPr>
        <a:solidFill>
          <a:schemeClr val="tx2"/>
        </a:solidFill>
      </dgm:spPr>
      <dgm:t>
        <a:bodyPr/>
        <a:lstStyle/>
        <a:p>
          <a:r>
            <a:rPr lang="en-US" baseline="0" dirty="0"/>
            <a:t>Primary payer disputes</a:t>
          </a:r>
          <a:endParaRPr lang="en-US" dirty="0"/>
        </a:p>
      </dgm:t>
    </dgm:pt>
    <dgm:pt modelId="{E91A97DD-ADCA-4CC1-A997-49F09B39893E}" type="parTrans" cxnId="{F61C3E1E-B694-44A4-9DDC-3D4BA3497BA3}">
      <dgm:prSet/>
      <dgm:spPr/>
      <dgm:t>
        <a:bodyPr/>
        <a:lstStyle/>
        <a:p>
          <a:endParaRPr lang="en-US"/>
        </a:p>
      </dgm:t>
    </dgm:pt>
    <dgm:pt modelId="{78C49655-02FD-470D-9D19-734ABA02C90E}" type="sibTrans" cxnId="{F61C3E1E-B694-44A4-9DDC-3D4BA3497BA3}">
      <dgm:prSet/>
      <dgm:spPr/>
      <dgm:t>
        <a:bodyPr/>
        <a:lstStyle/>
        <a:p>
          <a:endParaRPr lang="en-US"/>
        </a:p>
      </dgm:t>
    </dgm:pt>
    <dgm:pt modelId="{FD7F2E36-02FF-4CF2-BF64-98299AF30164}">
      <dgm:prSet custT="1"/>
      <dgm:spPr>
        <a:solidFill>
          <a:schemeClr val="accent2">
            <a:lumMod val="75000"/>
            <a:alpha val="90000"/>
          </a:schemeClr>
        </a:solidFill>
        <a:ln w="28575">
          <a:solidFill>
            <a:schemeClr val="tx2">
              <a:alpha val="90000"/>
            </a:schemeClr>
          </a:solidFill>
        </a:ln>
      </dgm:spPr>
      <dgm:t>
        <a:bodyPr/>
        <a:lstStyle/>
        <a:p>
          <a:r>
            <a:rPr lang="en-US" sz="1800" baseline="0" dirty="0">
              <a:solidFill>
                <a:schemeClr val="bg1"/>
              </a:solidFill>
            </a:rPr>
            <a:t>Coordination of benefits</a:t>
          </a:r>
          <a:endParaRPr lang="en-US" sz="1800" dirty="0">
            <a:solidFill>
              <a:schemeClr val="bg1"/>
            </a:solidFill>
          </a:endParaRPr>
        </a:p>
      </dgm:t>
    </dgm:pt>
    <dgm:pt modelId="{B3DBEF9A-5C41-4A1C-B42B-3CF393E60B9A}" type="parTrans" cxnId="{051C18CB-733A-41E6-B176-ABAC7EFB7635}">
      <dgm:prSet/>
      <dgm:spPr/>
      <dgm:t>
        <a:bodyPr/>
        <a:lstStyle/>
        <a:p>
          <a:endParaRPr lang="en-US"/>
        </a:p>
      </dgm:t>
    </dgm:pt>
    <dgm:pt modelId="{2F5A887C-2C2D-4549-8773-7DD3D6BF92DA}" type="sibTrans" cxnId="{051C18CB-733A-41E6-B176-ABAC7EFB7635}">
      <dgm:prSet/>
      <dgm:spPr/>
      <dgm:t>
        <a:bodyPr/>
        <a:lstStyle/>
        <a:p>
          <a:endParaRPr lang="en-US"/>
        </a:p>
      </dgm:t>
    </dgm:pt>
    <dgm:pt modelId="{B9C04EB0-02FD-495F-89E1-8327BFC17063}">
      <dgm:prSet/>
      <dgm:spPr>
        <a:solidFill>
          <a:schemeClr val="tx2"/>
        </a:solidFill>
      </dgm:spPr>
      <dgm:t>
        <a:bodyPr/>
        <a:lstStyle/>
        <a:p>
          <a:r>
            <a:rPr lang="en-US" baseline="0" dirty="0"/>
            <a:t>Duplicate payment</a:t>
          </a:r>
          <a:endParaRPr lang="en-US" dirty="0"/>
        </a:p>
      </dgm:t>
    </dgm:pt>
    <dgm:pt modelId="{E3005B64-17A9-4F92-8A73-88FB4267E7A5}" type="parTrans" cxnId="{53074849-3941-408E-8647-906F325F90A9}">
      <dgm:prSet/>
      <dgm:spPr/>
      <dgm:t>
        <a:bodyPr/>
        <a:lstStyle/>
        <a:p>
          <a:endParaRPr lang="en-US"/>
        </a:p>
      </dgm:t>
    </dgm:pt>
    <dgm:pt modelId="{55674892-0FE1-48A2-BAF3-4272F1CE519A}" type="sibTrans" cxnId="{53074849-3941-408E-8647-906F325F90A9}">
      <dgm:prSet/>
      <dgm:spPr/>
      <dgm:t>
        <a:bodyPr/>
        <a:lstStyle/>
        <a:p>
          <a:endParaRPr lang="en-US"/>
        </a:p>
      </dgm:t>
    </dgm:pt>
    <dgm:pt modelId="{3CFECCF1-5F46-438D-873B-0A48C5AF5DEC}">
      <dgm:prSet custT="1"/>
      <dgm:spPr>
        <a:solidFill>
          <a:schemeClr val="accent2">
            <a:lumMod val="75000"/>
            <a:alpha val="90000"/>
          </a:schemeClr>
        </a:solidFill>
        <a:ln w="28575">
          <a:solidFill>
            <a:schemeClr val="tx2">
              <a:alpha val="90000"/>
            </a:schemeClr>
          </a:solidFill>
        </a:ln>
      </dgm:spPr>
      <dgm:t>
        <a:bodyPr/>
        <a:lstStyle/>
        <a:p>
          <a:r>
            <a:rPr lang="en-US" sz="1800" baseline="0" dirty="0">
              <a:solidFill>
                <a:schemeClr val="bg1"/>
              </a:solidFill>
            </a:rPr>
            <a:t>Liability claim</a:t>
          </a:r>
          <a:endParaRPr lang="en-US" sz="1800" dirty="0">
            <a:solidFill>
              <a:schemeClr val="bg1"/>
            </a:solidFill>
          </a:endParaRPr>
        </a:p>
      </dgm:t>
    </dgm:pt>
    <dgm:pt modelId="{58FE1AA8-8359-44C5-BD14-3E78E16466F0}" type="parTrans" cxnId="{C5017372-9B3C-40A7-8EEA-F842FE3E0D99}">
      <dgm:prSet/>
      <dgm:spPr/>
      <dgm:t>
        <a:bodyPr/>
        <a:lstStyle/>
        <a:p>
          <a:endParaRPr lang="en-US"/>
        </a:p>
      </dgm:t>
    </dgm:pt>
    <dgm:pt modelId="{DD3C7300-F3B0-40D6-A9C3-986F8AE261EA}" type="sibTrans" cxnId="{C5017372-9B3C-40A7-8EEA-F842FE3E0D99}">
      <dgm:prSet/>
      <dgm:spPr/>
      <dgm:t>
        <a:bodyPr/>
        <a:lstStyle/>
        <a:p>
          <a:endParaRPr lang="en-US"/>
        </a:p>
      </dgm:t>
    </dgm:pt>
    <dgm:pt modelId="{90C9218B-BC62-4A21-A9A3-79A17EFB4756}">
      <dgm:prSet/>
      <dgm:spPr>
        <a:solidFill>
          <a:schemeClr val="tx2"/>
        </a:solidFill>
      </dgm:spPr>
      <dgm:t>
        <a:bodyPr/>
        <a:lstStyle/>
        <a:p>
          <a:r>
            <a:rPr lang="en-US" baseline="0" dirty="0"/>
            <a:t>Overpayment </a:t>
          </a:r>
          <a:endParaRPr lang="en-US" dirty="0"/>
        </a:p>
      </dgm:t>
    </dgm:pt>
    <dgm:pt modelId="{15AFC028-E94B-407F-9885-77C8F5ADA7C5}" type="parTrans" cxnId="{301E5020-B687-4499-A79E-C9B30B92DB8F}">
      <dgm:prSet/>
      <dgm:spPr/>
      <dgm:t>
        <a:bodyPr/>
        <a:lstStyle/>
        <a:p>
          <a:endParaRPr lang="en-US"/>
        </a:p>
      </dgm:t>
    </dgm:pt>
    <dgm:pt modelId="{94E20384-5F49-443E-B9FB-11EE8F068536}" type="sibTrans" cxnId="{301E5020-B687-4499-A79E-C9B30B92DB8F}">
      <dgm:prSet/>
      <dgm:spPr/>
      <dgm:t>
        <a:bodyPr/>
        <a:lstStyle/>
        <a:p>
          <a:endParaRPr lang="en-US"/>
        </a:p>
      </dgm:t>
    </dgm:pt>
    <dgm:pt modelId="{54F459FC-079A-47B9-802F-78B5C0616721}">
      <dgm:prSet custT="1"/>
      <dgm:spPr>
        <a:solidFill>
          <a:schemeClr val="accent2">
            <a:lumMod val="75000"/>
            <a:alpha val="90000"/>
          </a:schemeClr>
        </a:solidFill>
        <a:ln w="28575">
          <a:solidFill>
            <a:schemeClr val="tx2">
              <a:alpha val="90000"/>
            </a:schemeClr>
          </a:solidFill>
        </a:ln>
      </dgm:spPr>
      <dgm:t>
        <a:bodyPr/>
        <a:lstStyle/>
        <a:p>
          <a:r>
            <a:rPr lang="en-US" sz="1800" baseline="0" dirty="0">
              <a:solidFill>
                <a:schemeClr val="bg1"/>
              </a:solidFill>
            </a:rPr>
            <a:t>Patient payments</a:t>
          </a:r>
          <a:endParaRPr lang="en-US" sz="1800" dirty="0">
            <a:solidFill>
              <a:schemeClr val="bg1"/>
            </a:solidFill>
          </a:endParaRPr>
        </a:p>
      </dgm:t>
    </dgm:pt>
    <dgm:pt modelId="{B55D2F68-0320-4312-9911-91D791864F61}" type="parTrans" cxnId="{FDD634BD-5753-47FB-9FBE-1A4FD51BFB86}">
      <dgm:prSet/>
      <dgm:spPr/>
      <dgm:t>
        <a:bodyPr/>
        <a:lstStyle/>
        <a:p>
          <a:endParaRPr lang="en-US"/>
        </a:p>
      </dgm:t>
    </dgm:pt>
    <dgm:pt modelId="{73F14CDD-134E-45FB-A916-05BB58C166A6}" type="sibTrans" cxnId="{FDD634BD-5753-47FB-9FBE-1A4FD51BFB86}">
      <dgm:prSet/>
      <dgm:spPr/>
      <dgm:t>
        <a:bodyPr/>
        <a:lstStyle/>
        <a:p>
          <a:endParaRPr lang="en-US"/>
        </a:p>
      </dgm:t>
    </dgm:pt>
    <dgm:pt modelId="{C7B870D0-6EA6-4B8A-A1C9-61A2AECD9A04}">
      <dgm:prSet custT="1"/>
      <dgm:spPr>
        <a:solidFill>
          <a:schemeClr val="accent2">
            <a:lumMod val="40000"/>
            <a:lumOff val="60000"/>
            <a:alpha val="90000"/>
          </a:schemeClr>
        </a:solidFill>
        <a:ln w="28575">
          <a:solidFill>
            <a:schemeClr val="tx2">
              <a:alpha val="90000"/>
            </a:schemeClr>
          </a:solidFill>
        </a:ln>
      </dgm:spPr>
      <dgm:t>
        <a:bodyPr/>
        <a:lstStyle/>
        <a:p>
          <a:r>
            <a:rPr lang="en-US" sz="1800" baseline="0" dirty="0">
              <a:solidFill>
                <a:schemeClr val="tx2"/>
              </a:solidFill>
            </a:rPr>
            <a:t>Transfer </a:t>
          </a:r>
          <a:br>
            <a:rPr lang="en-US" sz="1800" baseline="0" dirty="0">
              <a:solidFill>
                <a:schemeClr val="tx2"/>
              </a:solidFill>
            </a:rPr>
          </a:br>
          <a:r>
            <a:rPr lang="en-US" sz="1800" baseline="0" dirty="0">
              <a:solidFill>
                <a:schemeClr val="tx2"/>
              </a:solidFill>
            </a:rPr>
            <a:t>balance </a:t>
          </a:r>
          <a:endParaRPr lang="en-US" sz="1800" dirty="0">
            <a:solidFill>
              <a:schemeClr val="tx2"/>
            </a:solidFill>
          </a:endParaRPr>
        </a:p>
      </dgm:t>
    </dgm:pt>
    <dgm:pt modelId="{808B30D7-231E-45A5-AEF8-1B24AEE5BCDC}" type="parTrans" cxnId="{CA85DCD6-4F1A-46FA-8050-B1EAE36F8A1B}">
      <dgm:prSet/>
      <dgm:spPr/>
      <dgm:t>
        <a:bodyPr/>
        <a:lstStyle/>
        <a:p>
          <a:endParaRPr lang="en-US"/>
        </a:p>
      </dgm:t>
    </dgm:pt>
    <dgm:pt modelId="{0278FC31-83C0-4245-8727-CAC9DCF0559F}" type="sibTrans" cxnId="{CA85DCD6-4F1A-46FA-8050-B1EAE36F8A1B}">
      <dgm:prSet/>
      <dgm:spPr/>
      <dgm:t>
        <a:bodyPr/>
        <a:lstStyle/>
        <a:p>
          <a:endParaRPr lang="en-US"/>
        </a:p>
      </dgm:t>
    </dgm:pt>
    <dgm:pt modelId="{37F897AD-C7B8-404F-9611-7972705D59ED}">
      <dgm:prSet custT="1"/>
      <dgm:spPr>
        <a:solidFill>
          <a:schemeClr val="accent4">
            <a:lumMod val="20000"/>
            <a:lumOff val="80000"/>
            <a:alpha val="90000"/>
          </a:schemeClr>
        </a:solidFill>
        <a:ln w="28575">
          <a:solidFill>
            <a:schemeClr val="tx2">
              <a:alpha val="90000"/>
            </a:schemeClr>
          </a:solidFill>
        </a:ln>
      </dgm:spPr>
      <dgm:t>
        <a:bodyPr/>
        <a:lstStyle/>
        <a:p>
          <a:r>
            <a:rPr lang="en-US" sz="1800" baseline="0" dirty="0">
              <a:solidFill>
                <a:schemeClr val="tx2"/>
              </a:solidFill>
            </a:rPr>
            <a:t>Up-front collections</a:t>
          </a:r>
          <a:endParaRPr lang="en-US" sz="1800" dirty="0">
            <a:solidFill>
              <a:schemeClr val="tx2"/>
            </a:solidFill>
          </a:endParaRPr>
        </a:p>
      </dgm:t>
    </dgm:pt>
    <dgm:pt modelId="{4ACCE2AC-57F0-4002-B46A-0CE380294CF3}" type="parTrans" cxnId="{B27738F0-0959-42A2-9EEF-B709C3F2B584}">
      <dgm:prSet/>
      <dgm:spPr/>
      <dgm:t>
        <a:bodyPr/>
        <a:lstStyle/>
        <a:p>
          <a:endParaRPr lang="en-US"/>
        </a:p>
      </dgm:t>
    </dgm:pt>
    <dgm:pt modelId="{889D3BB0-FDD1-4BAA-B738-9BA3D4FB7E99}" type="sibTrans" cxnId="{B27738F0-0959-42A2-9EEF-B709C3F2B584}">
      <dgm:prSet/>
      <dgm:spPr/>
      <dgm:t>
        <a:bodyPr/>
        <a:lstStyle/>
        <a:p>
          <a:endParaRPr lang="en-US"/>
        </a:p>
      </dgm:t>
    </dgm:pt>
    <dgm:pt modelId="{405BA5D8-A424-4639-B65D-9BCA72C10C65}" type="pres">
      <dgm:prSet presAssocID="{703897A8-BA39-43B9-9CC3-117EDE8E299E}" presName="Name0" presStyleCnt="0">
        <dgm:presLayoutVars>
          <dgm:chPref val="3"/>
          <dgm:dir/>
          <dgm:animLvl val="lvl"/>
          <dgm:resizeHandles/>
        </dgm:presLayoutVars>
      </dgm:prSet>
      <dgm:spPr/>
    </dgm:pt>
    <dgm:pt modelId="{373F0B90-007B-421B-8861-2A6E1DF73F90}" type="pres">
      <dgm:prSet presAssocID="{4B8994C2-4D0F-4593-8645-5A29633A050A}" presName="horFlow" presStyleCnt="0"/>
      <dgm:spPr/>
    </dgm:pt>
    <dgm:pt modelId="{475CEA8B-7C7F-4E40-88A3-1A90FFDE717A}" type="pres">
      <dgm:prSet presAssocID="{4B8994C2-4D0F-4593-8645-5A29633A050A}" presName="bigChev" presStyleLbl="node1" presStyleIdx="0" presStyleCnt="4"/>
      <dgm:spPr/>
    </dgm:pt>
    <dgm:pt modelId="{C83E783C-228F-405D-AB9A-D02D94C1E7B2}" type="pres">
      <dgm:prSet presAssocID="{A353FA65-551D-4F98-AB44-A7874A1B64F1}" presName="parTrans" presStyleCnt="0"/>
      <dgm:spPr/>
    </dgm:pt>
    <dgm:pt modelId="{BABB96DF-17FA-4726-80E4-E6D7CED30362}" type="pres">
      <dgm:prSet presAssocID="{E16C0122-C5B4-46B1-ABC2-CDDACD598BEF}" presName="node" presStyleLbl="alignAccFollowNode1" presStyleIdx="0" presStyleCnt="7">
        <dgm:presLayoutVars>
          <dgm:bulletEnabled val="1"/>
        </dgm:presLayoutVars>
      </dgm:prSet>
      <dgm:spPr/>
    </dgm:pt>
    <dgm:pt modelId="{278B935A-CA13-4CFE-B875-81D61CC0D5D4}" type="pres">
      <dgm:prSet presAssocID="{C59A1502-850A-419F-8E1E-B0E7149B1EB6}" presName="sibTrans" presStyleCnt="0"/>
      <dgm:spPr/>
    </dgm:pt>
    <dgm:pt modelId="{A80EC4DD-3B77-46B4-81C1-578E157899E0}" type="pres">
      <dgm:prSet presAssocID="{DE4799C7-BB57-47F6-8B11-ACBE3255F8EA}" presName="node" presStyleLbl="alignAccFollowNode1" presStyleIdx="1" presStyleCnt="7">
        <dgm:presLayoutVars>
          <dgm:bulletEnabled val="1"/>
        </dgm:presLayoutVars>
      </dgm:prSet>
      <dgm:spPr/>
    </dgm:pt>
    <dgm:pt modelId="{5747A38B-F7A5-4CCB-92B4-30AF95E14145}" type="pres">
      <dgm:prSet presAssocID="{4B8994C2-4D0F-4593-8645-5A29633A050A}" presName="vSp" presStyleCnt="0"/>
      <dgm:spPr/>
    </dgm:pt>
    <dgm:pt modelId="{29A55CDB-D659-4483-B0CB-3B001D5E71EE}" type="pres">
      <dgm:prSet presAssocID="{CB02FD36-EE7D-49D7-B476-305D16F20DB6}" presName="horFlow" presStyleCnt="0"/>
      <dgm:spPr/>
    </dgm:pt>
    <dgm:pt modelId="{2BF1EB88-37C0-45DB-91FF-7756164FDDA1}" type="pres">
      <dgm:prSet presAssocID="{CB02FD36-EE7D-49D7-B476-305D16F20DB6}" presName="bigChev" presStyleLbl="node1" presStyleIdx="1" presStyleCnt="4"/>
      <dgm:spPr/>
    </dgm:pt>
    <dgm:pt modelId="{8B2F6A2F-82EC-4A20-BB0C-004A0F84411D}" type="pres">
      <dgm:prSet presAssocID="{B3DBEF9A-5C41-4A1C-B42B-3CF393E60B9A}" presName="parTrans" presStyleCnt="0"/>
      <dgm:spPr/>
    </dgm:pt>
    <dgm:pt modelId="{3C0FA33F-2C47-40F4-BB92-69D4AF921C93}" type="pres">
      <dgm:prSet presAssocID="{FD7F2E36-02FF-4CF2-BF64-98299AF30164}" presName="node" presStyleLbl="alignAccFollowNode1" presStyleIdx="2" presStyleCnt="7">
        <dgm:presLayoutVars>
          <dgm:bulletEnabled val="1"/>
        </dgm:presLayoutVars>
      </dgm:prSet>
      <dgm:spPr/>
    </dgm:pt>
    <dgm:pt modelId="{80865303-E1C8-461A-9DFE-5F3E800ADECB}" type="pres">
      <dgm:prSet presAssocID="{CB02FD36-EE7D-49D7-B476-305D16F20DB6}" presName="vSp" presStyleCnt="0"/>
      <dgm:spPr/>
    </dgm:pt>
    <dgm:pt modelId="{E9A2348E-949A-4F6D-89EA-DD57D18E5C03}" type="pres">
      <dgm:prSet presAssocID="{B9C04EB0-02FD-495F-89E1-8327BFC17063}" presName="horFlow" presStyleCnt="0"/>
      <dgm:spPr/>
    </dgm:pt>
    <dgm:pt modelId="{B0F42B55-7830-4F44-8158-A99929D50F0A}" type="pres">
      <dgm:prSet presAssocID="{B9C04EB0-02FD-495F-89E1-8327BFC17063}" presName="bigChev" presStyleLbl="node1" presStyleIdx="2" presStyleCnt="4"/>
      <dgm:spPr/>
    </dgm:pt>
    <dgm:pt modelId="{125728CD-E25C-4E4C-8F4B-C9A8E09727E5}" type="pres">
      <dgm:prSet presAssocID="{58FE1AA8-8359-44C5-BD14-3E78E16466F0}" presName="parTrans" presStyleCnt="0"/>
      <dgm:spPr/>
    </dgm:pt>
    <dgm:pt modelId="{BA62E901-005C-4CE7-A60C-95ABDB3303FC}" type="pres">
      <dgm:prSet presAssocID="{3CFECCF1-5F46-438D-873B-0A48C5AF5DEC}" presName="node" presStyleLbl="alignAccFollowNode1" presStyleIdx="3" presStyleCnt="7">
        <dgm:presLayoutVars>
          <dgm:bulletEnabled val="1"/>
        </dgm:presLayoutVars>
      </dgm:prSet>
      <dgm:spPr/>
    </dgm:pt>
    <dgm:pt modelId="{352CBFC7-2947-409E-BD0D-9A349CDF4FB2}" type="pres">
      <dgm:prSet presAssocID="{B9C04EB0-02FD-495F-89E1-8327BFC17063}" presName="vSp" presStyleCnt="0"/>
      <dgm:spPr/>
    </dgm:pt>
    <dgm:pt modelId="{80F1B109-F3E2-4010-9CF3-F9B20FD99553}" type="pres">
      <dgm:prSet presAssocID="{90C9218B-BC62-4A21-A9A3-79A17EFB4756}" presName="horFlow" presStyleCnt="0"/>
      <dgm:spPr/>
    </dgm:pt>
    <dgm:pt modelId="{70F9AD60-FAEA-40DF-8908-2E8404B18A63}" type="pres">
      <dgm:prSet presAssocID="{90C9218B-BC62-4A21-A9A3-79A17EFB4756}" presName="bigChev" presStyleLbl="node1" presStyleIdx="3" presStyleCnt="4"/>
      <dgm:spPr/>
    </dgm:pt>
    <dgm:pt modelId="{8D29FF04-C2CD-40AC-BC72-8D8EB2D3CFC8}" type="pres">
      <dgm:prSet presAssocID="{B55D2F68-0320-4312-9911-91D791864F61}" presName="parTrans" presStyleCnt="0"/>
      <dgm:spPr/>
    </dgm:pt>
    <dgm:pt modelId="{36D35796-7770-447C-BEDF-8D9BE6E69CF0}" type="pres">
      <dgm:prSet presAssocID="{54F459FC-079A-47B9-802F-78B5C0616721}" presName="node" presStyleLbl="alignAccFollowNode1" presStyleIdx="4" presStyleCnt="7">
        <dgm:presLayoutVars>
          <dgm:bulletEnabled val="1"/>
        </dgm:presLayoutVars>
      </dgm:prSet>
      <dgm:spPr/>
    </dgm:pt>
    <dgm:pt modelId="{508D1F55-91F6-4D6B-99CC-C2757865D994}" type="pres">
      <dgm:prSet presAssocID="{73F14CDD-134E-45FB-A916-05BB58C166A6}" presName="sibTrans" presStyleCnt="0"/>
      <dgm:spPr/>
    </dgm:pt>
    <dgm:pt modelId="{9CCBA5B2-B1BA-4C74-8EE5-5F29795B71EF}" type="pres">
      <dgm:prSet presAssocID="{C7B870D0-6EA6-4B8A-A1C9-61A2AECD9A04}" presName="node" presStyleLbl="alignAccFollowNode1" presStyleIdx="5" presStyleCnt="7">
        <dgm:presLayoutVars>
          <dgm:bulletEnabled val="1"/>
        </dgm:presLayoutVars>
      </dgm:prSet>
      <dgm:spPr/>
    </dgm:pt>
    <dgm:pt modelId="{4ED24219-73AC-4776-A12D-7B0263A355D9}" type="pres">
      <dgm:prSet presAssocID="{0278FC31-83C0-4245-8727-CAC9DCF0559F}" presName="sibTrans" presStyleCnt="0"/>
      <dgm:spPr/>
    </dgm:pt>
    <dgm:pt modelId="{212583F3-97A8-4C10-96BF-AF1A0152D4C6}" type="pres">
      <dgm:prSet presAssocID="{37F897AD-C7B8-404F-9611-7972705D59ED}" presName="node" presStyleLbl="alignAccFollowNode1" presStyleIdx="6" presStyleCnt="7">
        <dgm:presLayoutVars>
          <dgm:bulletEnabled val="1"/>
        </dgm:presLayoutVars>
      </dgm:prSet>
      <dgm:spPr/>
    </dgm:pt>
  </dgm:ptLst>
  <dgm:cxnLst>
    <dgm:cxn modelId="{6E95DB02-4E8B-4EF0-928F-007E05546B4D}" type="presOf" srcId="{CB02FD36-EE7D-49D7-B476-305D16F20DB6}" destId="{2BF1EB88-37C0-45DB-91FF-7756164FDDA1}" srcOrd="0" destOrd="0" presId="urn:microsoft.com/office/officeart/2005/8/layout/lProcess3"/>
    <dgm:cxn modelId="{BEF00706-3635-4728-A58C-332C9B25FB34}" type="presOf" srcId="{C7B870D0-6EA6-4B8A-A1C9-61A2AECD9A04}" destId="{9CCBA5B2-B1BA-4C74-8EE5-5F29795B71EF}" srcOrd="0" destOrd="0" presId="urn:microsoft.com/office/officeart/2005/8/layout/lProcess3"/>
    <dgm:cxn modelId="{368E0308-12F8-443B-835F-8AB698544ADA}" srcId="{4B8994C2-4D0F-4593-8645-5A29633A050A}" destId="{DE4799C7-BB57-47F6-8B11-ACBE3255F8EA}" srcOrd="1" destOrd="0" parTransId="{B7A4453B-1FF4-4FFE-A8E8-F6F90203A51B}" sibTransId="{11AF094A-C575-48A3-8B2B-DF9F53877530}"/>
    <dgm:cxn modelId="{8C74C40B-DEC4-4EA8-A594-08D36E3AE038}" type="presOf" srcId="{B9C04EB0-02FD-495F-89E1-8327BFC17063}" destId="{B0F42B55-7830-4F44-8158-A99929D50F0A}" srcOrd="0" destOrd="0" presId="urn:microsoft.com/office/officeart/2005/8/layout/lProcess3"/>
    <dgm:cxn modelId="{6C3DD81B-E0FD-487D-B04F-454037ACC648}" srcId="{4B8994C2-4D0F-4593-8645-5A29633A050A}" destId="{E16C0122-C5B4-46B1-ABC2-CDDACD598BEF}" srcOrd="0" destOrd="0" parTransId="{A353FA65-551D-4F98-AB44-A7874A1B64F1}" sibTransId="{C59A1502-850A-419F-8E1E-B0E7149B1EB6}"/>
    <dgm:cxn modelId="{F61C3E1E-B694-44A4-9DDC-3D4BA3497BA3}" srcId="{703897A8-BA39-43B9-9CC3-117EDE8E299E}" destId="{CB02FD36-EE7D-49D7-B476-305D16F20DB6}" srcOrd="1" destOrd="0" parTransId="{E91A97DD-ADCA-4CC1-A997-49F09B39893E}" sibTransId="{78C49655-02FD-470D-9D19-734ABA02C90E}"/>
    <dgm:cxn modelId="{301E5020-B687-4499-A79E-C9B30B92DB8F}" srcId="{703897A8-BA39-43B9-9CC3-117EDE8E299E}" destId="{90C9218B-BC62-4A21-A9A3-79A17EFB4756}" srcOrd="3" destOrd="0" parTransId="{15AFC028-E94B-407F-9885-77C8F5ADA7C5}" sibTransId="{94E20384-5F49-443E-B9FB-11EE8F068536}"/>
    <dgm:cxn modelId="{1FFD0F61-ECBC-45B7-9C8E-ED8BE85D136C}" type="presOf" srcId="{FD7F2E36-02FF-4CF2-BF64-98299AF30164}" destId="{3C0FA33F-2C47-40F4-BB92-69D4AF921C93}" srcOrd="0" destOrd="0" presId="urn:microsoft.com/office/officeart/2005/8/layout/lProcess3"/>
    <dgm:cxn modelId="{30AB1E44-FB1E-4221-B5B7-2484AEC8292C}" type="presOf" srcId="{4B8994C2-4D0F-4593-8645-5A29633A050A}" destId="{475CEA8B-7C7F-4E40-88A3-1A90FFDE717A}" srcOrd="0" destOrd="0" presId="urn:microsoft.com/office/officeart/2005/8/layout/lProcess3"/>
    <dgm:cxn modelId="{53074849-3941-408E-8647-906F325F90A9}" srcId="{703897A8-BA39-43B9-9CC3-117EDE8E299E}" destId="{B9C04EB0-02FD-495F-89E1-8327BFC17063}" srcOrd="2" destOrd="0" parTransId="{E3005B64-17A9-4F92-8A73-88FB4267E7A5}" sibTransId="{55674892-0FE1-48A2-BAF3-4272F1CE519A}"/>
    <dgm:cxn modelId="{C5017372-9B3C-40A7-8EEA-F842FE3E0D99}" srcId="{B9C04EB0-02FD-495F-89E1-8327BFC17063}" destId="{3CFECCF1-5F46-438D-873B-0A48C5AF5DEC}" srcOrd="0" destOrd="0" parTransId="{58FE1AA8-8359-44C5-BD14-3E78E16466F0}" sibTransId="{DD3C7300-F3B0-40D6-A9C3-986F8AE261EA}"/>
    <dgm:cxn modelId="{B8CDDF7D-CF11-4D9C-B960-FC5F70587340}" type="presOf" srcId="{90C9218B-BC62-4A21-A9A3-79A17EFB4756}" destId="{70F9AD60-FAEA-40DF-8908-2E8404B18A63}" srcOrd="0" destOrd="0" presId="urn:microsoft.com/office/officeart/2005/8/layout/lProcess3"/>
    <dgm:cxn modelId="{F4183294-5000-4DE4-BE4B-9C14416043D7}" srcId="{703897A8-BA39-43B9-9CC3-117EDE8E299E}" destId="{4B8994C2-4D0F-4593-8645-5A29633A050A}" srcOrd="0" destOrd="0" parTransId="{A7C9B1B0-5DC3-4537-AC3A-545F315FD041}" sibTransId="{98A79719-BC6C-404F-88FF-EA01D2E799E0}"/>
    <dgm:cxn modelId="{FDD634BD-5753-47FB-9FBE-1A4FD51BFB86}" srcId="{90C9218B-BC62-4A21-A9A3-79A17EFB4756}" destId="{54F459FC-079A-47B9-802F-78B5C0616721}" srcOrd="0" destOrd="0" parTransId="{B55D2F68-0320-4312-9911-91D791864F61}" sibTransId="{73F14CDD-134E-45FB-A916-05BB58C166A6}"/>
    <dgm:cxn modelId="{537F6CBE-917B-40B9-BDBF-9F2564AB39B6}" type="presOf" srcId="{54F459FC-079A-47B9-802F-78B5C0616721}" destId="{36D35796-7770-447C-BEDF-8D9BE6E69CF0}" srcOrd="0" destOrd="0" presId="urn:microsoft.com/office/officeart/2005/8/layout/lProcess3"/>
    <dgm:cxn modelId="{051C18CB-733A-41E6-B176-ABAC7EFB7635}" srcId="{CB02FD36-EE7D-49D7-B476-305D16F20DB6}" destId="{FD7F2E36-02FF-4CF2-BF64-98299AF30164}" srcOrd="0" destOrd="0" parTransId="{B3DBEF9A-5C41-4A1C-B42B-3CF393E60B9A}" sibTransId="{2F5A887C-2C2D-4549-8773-7DD3D6BF92DA}"/>
    <dgm:cxn modelId="{7AD2DCCC-67AF-4F87-87B9-77DE5CA754C6}" type="presOf" srcId="{3CFECCF1-5F46-438D-873B-0A48C5AF5DEC}" destId="{BA62E901-005C-4CE7-A60C-95ABDB3303FC}" srcOrd="0" destOrd="0" presId="urn:microsoft.com/office/officeart/2005/8/layout/lProcess3"/>
    <dgm:cxn modelId="{CA85DCD6-4F1A-46FA-8050-B1EAE36F8A1B}" srcId="{90C9218B-BC62-4A21-A9A3-79A17EFB4756}" destId="{C7B870D0-6EA6-4B8A-A1C9-61A2AECD9A04}" srcOrd="1" destOrd="0" parTransId="{808B30D7-231E-45A5-AEF8-1B24AEE5BCDC}" sibTransId="{0278FC31-83C0-4245-8727-CAC9DCF0559F}"/>
    <dgm:cxn modelId="{D75534D7-BAC3-44C3-A3AA-90B45A41432E}" type="presOf" srcId="{37F897AD-C7B8-404F-9611-7972705D59ED}" destId="{212583F3-97A8-4C10-96BF-AF1A0152D4C6}" srcOrd="0" destOrd="0" presId="urn:microsoft.com/office/officeart/2005/8/layout/lProcess3"/>
    <dgm:cxn modelId="{F3EB0CD9-36AA-444C-9AD2-304E4509F9B7}" type="presOf" srcId="{E16C0122-C5B4-46B1-ABC2-CDDACD598BEF}" destId="{BABB96DF-17FA-4726-80E4-E6D7CED30362}" srcOrd="0" destOrd="0" presId="urn:microsoft.com/office/officeart/2005/8/layout/lProcess3"/>
    <dgm:cxn modelId="{B27738F0-0959-42A2-9EEF-B709C3F2B584}" srcId="{90C9218B-BC62-4A21-A9A3-79A17EFB4756}" destId="{37F897AD-C7B8-404F-9611-7972705D59ED}" srcOrd="2" destOrd="0" parTransId="{4ACCE2AC-57F0-4002-B46A-0CE380294CF3}" sibTransId="{889D3BB0-FDD1-4BAA-B738-9BA3D4FB7E99}"/>
    <dgm:cxn modelId="{8375C1FC-C7EA-4A8B-990F-4ACB8330B488}" type="presOf" srcId="{703897A8-BA39-43B9-9CC3-117EDE8E299E}" destId="{405BA5D8-A424-4639-B65D-9BCA72C10C65}" srcOrd="0" destOrd="0" presId="urn:microsoft.com/office/officeart/2005/8/layout/lProcess3"/>
    <dgm:cxn modelId="{7E45F7FD-E8CE-49D8-9FC0-A58D0CA4803A}" type="presOf" srcId="{DE4799C7-BB57-47F6-8B11-ACBE3255F8EA}" destId="{A80EC4DD-3B77-46B4-81C1-578E157899E0}" srcOrd="0" destOrd="0" presId="urn:microsoft.com/office/officeart/2005/8/layout/lProcess3"/>
    <dgm:cxn modelId="{0F5E0D6D-90A5-428D-9DC5-00EA59E49053}" type="presParOf" srcId="{405BA5D8-A424-4639-B65D-9BCA72C10C65}" destId="{373F0B90-007B-421B-8861-2A6E1DF73F90}" srcOrd="0" destOrd="0" presId="urn:microsoft.com/office/officeart/2005/8/layout/lProcess3"/>
    <dgm:cxn modelId="{5A008819-1FD3-47A0-AE1B-87DC551AF416}" type="presParOf" srcId="{373F0B90-007B-421B-8861-2A6E1DF73F90}" destId="{475CEA8B-7C7F-4E40-88A3-1A90FFDE717A}" srcOrd="0" destOrd="0" presId="urn:microsoft.com/office/officeart/2005/8/layout/lProcess3"/>
    <dgm:cxn modelId="{DA4A5E74-C3DA-4486-8F3C-1ECCB291FBF4}" type="presParOf" srcId="{373F0B90-007B-421B-8861-2A6E1DF73F90}" destId="{C83E783C-228F-405D-AB9A-D02D94C1E7B2}" srcOrd="1" destOrd="0" presId="urn:microsoft.com/office/officeart/2005/8/layout/lProcess3"/>
    <dgm:cxn modelId="{71F69FC8-5E39-4529-A0EE-A263FDB2578E}" type="presParOf" srcId="{373F0B90-007B-421B-8861-2A6E1DF73F90}" destId="{BABB96DF-17FA-4726-80E4-E6D7CED30362}" srcOrd="2" destOrd="0" presId="urn:microsoft.com/office/officeart/2005/8/layout/lProcess3"/>
    <dgm:cxn modelId="{46DD44AE-6AA3-40D8-9E44-00B507338021}" type="presParOf" srcId="{373F0B90-007B-421B-8861-2A6E1DF73F90}" destId="{278B935A-CA13-4CFE-B875-81D61CC0D5D4}" srcOrd="3" destOrd="0" presId="urn:microsoft.com/office/officeart/2005/8/layout/lProcess3"/>
    <dgm:cxn modelId="{A6679519-F9D9-4856-9809-03BC25DDD789}" type="presParOf" srcId="{373F0B90-007B-421B-8861-2A6E1DF73F90}" destId="{A80EC4DD-3B77-46B4-81C1-578E157899E0}" srcOrd="4" destOrd="0" presId="urn:microsoft.com/office/officeart/2005/8/layout/lProcess3"/>
    <dgm:cxn modelId="{0AD1F310-9DF9-400E-ADD7-4EE969AE6326}" type="presParOf" srcId="{405BA5D8-A424-4639-B65D-9BCA72C10C65}" destId="{5747A38B-F7A5-4CCB-92B4-30AF95E14145}" srcOrd="1" destOrd="0" presId="urn:microsoft.com/office/officeart/2005/8/layout/lProcess3"/>
    <dgm:cxn modelId="{08C2C632-45E2-4700-9172-04DA9087880A}" type="presParOf" srcId="{405BA5D8-A424-4639-B65D-9BCA72C10C65}" destId="{29A55CDB-D659-4483-B0CB-3B001D5E71EE}" srcOrd="2" destOrd="0" presId="urn:microsoft.com/office/officeart/2005/8/layout/lProcess3"/>
    <dgm:cxn modelId="{3B5CCC8D-C31F-482E-A8EE-090D970ACCA9}" type="presParOf" srcId="{29A55CDB-D659-4483-B0CB-3B001D5E71EE}" destId="{2BF1EB88-37C0-45DB-91FF-7756164FDDA1}" srcOrd="0" destOrd="0" presId="urn:microsoft.com/office/officeart/2005/8/layout/lProcess3"/>
    <dgm:cxn modelId="{89787A69-AEB3-4B09-96C7-2AFF2400A55D}" type="presParOf" srcId="{29A55CDB-D659-4483-B0CB-3B001D5E71EE}" destId="{8B2F6A2F-82EC-4A20-BB0C-004A0F84411D}" srcOrd="1" destOrd="0" presId="urn:microsoft.com/office/officeart/2005/8/layout/lProcess3"/>
    <dgm:cxn modelId="{48AA610E-73DF-4472-9B98-EA057F0334E7}" type="presParOf" srcId="{29A55CDB-D659-4483-B0CB-3B001D5E71EE}" destId="{3C0FA33F-2C47-40F4-BB92-69D4AF921C93}" srcOrd="2" destOrd="0" presId="urn:microsoft.com/office/officeart/2005/8/layout/lProcess3"/>
    <dgm:cxn modelId="{71B65969-909A-4DAB-9581-91BE3F2DF0A2}" type="presParOf" srcId="{405BA5D8-A424-4639-B65D-9BCA72C10C65}" destId="{80865303-E1C8-461A-9DFE-5F3E800ADECB}" srcOrd="3" destOrd="0" presId="urn:microsoft.com/office/officeart/2005/8/layout/lProcess3"/>
    <dgm:cxn modelId="{46150BD1-639B-415D-81CA-F0FFCBDC80A7}" type="presParOf" srcId="{405BA5D8-A424-4639-B65D-9BCA72C10C65}" destId="{E9A2348E-949A-4F6D-89EA-DD57D18E5C03}" srcOrd="4" destOrd="0" presId="urn:microsoft.com/office/officeart/2005/8/layout/lProcess3"/>
    <dgm:cxn modelId="{2664E7F6-6EF2-446D-8644-315AA2FE0490}" type="presParOf" srcId="{E9A2348E-949A-4F6D-89EA-DD57D18E5C03}" destId="{B0F42B55-7830-4F44-8158-A99929D50F0A}" srcOrd="0" destOrd="0" presId="urn:microsoft.com/office/officeart/2005/8/layout/lProcess3"/>
    <dgm:cxn modelId="{684AF383-CEAC-48F2-BE90-901D24455C81}" type="presParOf" srcId="{E9A2348E-949A-4F6D-89EA-DD57D18E5C03}" destId="{125728CD-E25C-4E4C-8F4B-C9A8E09727E5}" srcOrd="1" destOrd="0" presId="urn:microsoft.com/office/officeart/2005/8/layout/lProcess3"/>
    <dgm:cxn modelId="{7ED4E987-70DD-4A7D-B032-D5FC742E5779}" type="presParOf" srcId="{E9A2348E-949A-4F6D-89EA-DD57D18E5C03}" destId="{BA62E901-005C-4CE7-A60C-95ABDB3303FC}" srcOrd="2" destOrd="0" presId="urn:microsoft.com/office/officeart/2005/8/layout/lProcess3"/>
    <dgm:cxn modelId="{1AA3FBF5-13F5-4FE1-957B-56DE10DF0EBB}" type="presParOf" srcId="{405BA5D8-A424-4639-B65D-9BCA72C10C65}" destId="{352CBFC7-2947-409E-BD0D-9A349CDF4FB2}" srcOrd="5" destOrd="0" presId="urn:microsoft.com/office/officeart/2005/8/layout/lProcess3"/>
    <dgm:cxn modelId="{159AD055-82CB-4F10-A883-C1B679012EF1}" type="presParOf" srcId="{405BA5D8-A424-4639-B65D-9BCA72C10C65}" destId="{80F1B109-F3E2-4010-9CF3-F9B20FD99553}" srcOrd="6" destOrd="0" presId="urn:microsoft.com/office/officeart/2005/8/layout/lProcess3"/>
    <dgm:cxn modelId="{59C9DB34-BAB0-4F6C-86DD-F610990B394B}" type="presParOf" srcId="{80F1B109-F3E2-4010-9CF3-F9B20FD99553}" destId="{70F9AD60-FAEA-40DF-8908-2E8404B18A63}" srcOrd="0" destOrd="0" presId="urn:microsoft.com/office/officeart/2005/8/layout/lProcess3"/>
    <dgm:cxn modelId="{A99BC9E6-8C51-43F7-8BD8-6970BC82CE8F}" type="presParOf" srcId="{80F1B109-F3E2-4010-9CF3-F9B20FD99553}" destId="{8D29FF04-C2CD-40AC-BC72-8D8EB2D3CFC8}" srcOrd="1" destOrd="0" presId="urn:microsoft.com/office/officeart/2005/8/layout/lProcess3"/>
    <dgm:cxn modelId="{2095C154-E0D6-4A0B-906B-FE6553302362}" type="presParOf" srcId="{80F1B109-F3E2-4010-9CF3-F9B20FD99553}" destId="{36D35796-7770-447C-BEDF-8D9BE6E69CF0}" srcOrd="2" destOrd="0" presId="urn:microsoft.com/office/officeart/2005/8/layout/lProcess3"/>
    <dgm:cxn modelId="{FDB7018A-2354-4E77-AB95-CDD33E91A1DE}" type="presParOf" srcId="{80F1B109-F3E2-4010-9CF3-F9B20FD99553}" destId="{508D1F55-91F6-4D6B-99CC-C2757865D994}" srcOrd="3" destOrd="0" presId="urn:microsoft.com/office/officeart/2005/8/layout/lProcess3"/>
    <dgm:cxn modelId="{1435DD7A-A8B3-4E38-BDA1-4647A310FBD2}" type="presParOf" srcId="{80F1B109-F3E2-4010-9CF3-F9B20FD99553}" destId="{9CCBA5B2-B1BA-4C74-8EE5-5F29795B71EF}" srcOrd="4" destOrd="0" presId="urn:microsoft.com/office/officeart/2005/8/layout/lProcess3"/>
    <dgm:cxn modelId="{028836BD-F868-4FA6-9A0D-4A2835410856}" type="presParOf" srcId="{80F1B109-F3E2-4010-9CF3-F9B20FD99553}" destId="{4ED24219-73AC-4776-A12D-7B0263A355D9}" srcOrd="5" destOrd="0" presId="urn:microsoft.com/office/officeart/2005/8/layout/lProcess3"/>
    <dgm:cxn modelId="{F8D2B23A-995C-4CAF-85D8-DE4D4FFD37DC}" type="presParOf" srcId="{80F1B109-F3E2-4010-9CF3-F9B20FD99553}" destId="{212583F3-97A8-4C10-96BF-AF1A0152D4C6}"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929D88-2E6F-4B88-9F60-7B6A1C2E588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A0BF0E4-7147-4D79-999D-623142C74939}">
      <dgm:prSet custT="1"/>
      <dgm:spPr>
        <a:solidFill>
          <a:schemeClr val="tx2"/>
        </a:solidFill>
      </dgm:spPr>
      <dgm:t>
        <a:bodyPr/>
        <a:lstStyle/>
        <a:p>
          <a:r>
            <a:rPr lang="en-US" sz="2000" baseline="0" dirty="0"/>
            <a:t>Frequency of statements</a:t>
          </a:r>
          <a:endParaRPr lang="en-US" sz="2000" dirty="0"/>
        </a:p>
      </dgm:t>
    </dgm:pt>
    <dgm:pt modelId="{53BBE716-EA0C-449C-9E17-ADE909E9ED91}" type="parTrans" cxnId="{E8DF05B1-675A-4C5C-8A7A-CD7BA94AACEE}">
      <dgm:prSet/>
      <dgm:spPr/>
      <dgm:t>
        <a:bodyPr/>
        <a:lstStyle/>
        <a:p>
          <a:endParaRPr lang="en-US"/>
        </a:p>
      </dgm:t>
    </dgm:pt>
    <dgm:pt modelId="{EA8DED54-ADE6-403D-952D-C409ACD08336}" type="sibTrans" cxnId="{E8DF05B1-675A-4C5C-8A7A-CD7BA94AACEE}">
      <dgm:prSet/>
      <dgm:spPr/>
      <dgm:t>
        <a:bodyPr/>
        <a:lstStyle/>
        <a:p>
          <a:endParaRPr lang="en-US"/>
        </a:p>
      </dgm:t>
    </dgm:pt>
    <dgm:pt modelId="{CA9F3E2D-C166-4E3A-9298-1D5A3777179B}">
      <dgm:prSet custT="1"/>
      <dgm:spPr>
        <a:solidFill>
          <a:schemeClr val="accent4">
            <a:lumMod val="20000"/>
            <a:lumOff val="80000"/>
            <a:alpha val="90000"/>
          </a:schemeClr>
        </a:solidFill>
        <a:ln w="28575">
          <a:solidFill>
            <a:schemeClr val="tx2"/>
          </a:solidFill>
        </a:ln>
      </dgm:spPr>
      <dgm:t>
        <a:bodyPr/>
        <a:lstStyle/>
        <a:p>
          <a:r>
            <a:rPr lang="en-US" sz="1800" baseline="0" dirty="0">
              <a:solidFill>
                <a:schemeClr val="tx2"/>
              </a:solidFill>
            </a:rPr>
            <a:t>Manual vs. automated process</a:t>
          </a:r>
          <a:endParaRPr lang="en-US" sz="1800" dirty="0">
            <a:solidFill>
              <a:schemeClr val="tx2"/>
            </a:solidFill>
          </a:endParaRPr>
        </a:p>
      </dgm:t>
    </dgm:pt>
    <dgm:pt modelId="{D0208847-69AA-4C35-9E4F-3E2002191821}" type="parTrans" cxnId="{61B3CD7C-C5DE-4684-A555-DC18CE42EAC0}">
      <dgm:prSet/>
      <dgm:spPr/>
      <dgm:t>
        <a:bodyPr/>
        <a:lstStyle/>
        <a:p>
          <a:endParaRPr lang="en-US"/>
        </a:p>
      </dgm:t>
    </dgm:pt>
    <dgm:pt modelId="{1F22AE76-33F9-408D-94AE-0D1307C74EDA}" type="sibTrans" cxnId="{61B3CD7C-C5DE-4684-A555-DC18CE42EAC0}">
      <dgm:prSet/>
      <dgm:spPr/>
      <dgm:t>
        <a:bodyPr/>
        <a:lstStyle/>
        <a:p>
          <a:endParaRPr lang="en-US"/>
        </a:p>
      </dgm:t>
    </dgm:pt>
    <dgm:pt modelId="{E8434F66-D46C-4DE0-9005-ABBB5BE24351}">
      <dgm:prSet custT="1"/>
      <dgm:spPr>
        <a:solidFill>
          <a:schemeClr val="accent4">
            <a:lumMod val="20000"/>
            <a:lumOff val="80000"/>
            <a:alpha val="90000"/>
          </a:schemeClr>
        </a:solidFill>
        <a:ln w="28575">
          <a:solidFill>
            <a:schemeClr val="tx2"/>
          </a:solidFill>
        </a:ln>
      </dgm:spPr>
      <dgm:t>
        <a:bodyPr/>
        <a:lstStyle/>
        <a:p>
          <a:r>
            <a:rPr lang="en-US" sz="1800" baseline="0" dirty="0">
              <a:solidFill>
                <a:schemeClr val="tx2"/>
              </a:solidFill>
            </a:rPr>
            <a:t>Weekly vs. monthly</a:t>
          </a:r>
          <a:endParaRPr lang="en-US" sz="1800" dirty="0">
            <a:solidFill>
              <a:schemeClr val="tx2"/>
            </a:solidFill>
          </a:endParaRPr>
        </a:p>
      </dgm:t>
    </dgm:pt>
    <dgm:pt modelId="{3AD98D94-C426-4C2C-9EDB-FDB523D3E996}" type="parTrans" cxnId="{0C382618-8495-4F31-94E8-461CAC2DC6B2}">
      <dgm:prSet/>
      <dgm:spPr/>
      <dgm:t>
        <a:bodyPr/>
        <a:lstStyle/>
        <a:p>
          <a:endParaRPr lang="en-US"/>
        </a:p>
      </dgm:t>
    </dgm:pt>
    <dgm:pt modelId="{6C2A7C53-499F-47D6-B167-DE157BD15D2B}" type="sibTrans" cxnId="{0C382618-8495-4F31-94E8-461CAC2DC6B2}">
      <dgm:prSet/>
      <dgm:spPr/>
      <dgm:t>
        <a:bodyPr/>
        <a:lstStyle/>
        <a:p>
          <a:endParaRPr lang="en-US"/>
        </a:p>
      </dgm:t>
    </dgm:pt>
    <dgm:pt modelId="{A5F15E69-BC40-4CDE-8122-FFF73F0B41FD}">
      <dgm:prSet custT="1"/>
      <dgm:spPr>
        <a:solidFill>
          <a:schemeClr val="tx2"/>
        </a:solidFill>
      </dgm:spPr>
      <dgm:t>
        <a:bodyPr/>
        <a:lstStyle/>
        <a:p>
          <a:r>
            <a:rPr lang="en-US" sz="2000" baseline="0" dirty="0"/>
            <a:t>Prompt pay discounts – post adjustment at time of payment</a:t>
          </a:r>
          <a:endParaRPr lang="en-US" sz="2000" dirty="0"/>
        </a:p>
      </dgm:t>
    </dgm:pt>
    <dgm:pt modelId="{C949A055-6409-4082-A570-A5C5AA6C67B7}" type="parTrans" cxnId="{C9C86736-2762-44A6-81AC-A921A2E6793B}">
      <dgm:prSet/>
      <dgm:spPr/>
      <dgm:t>
        <a:bodyPr/>
        <a:lstStyle/>
        <a:p>
          <a:endParaRPr lang="en-US"/>
        </a:p>
      </dgm:t>
    </dgm:pt>
    <dgm:pt modelId="{9BEDC8FF-EA68-4A60-A03C-7C720FD63D39}" type="sibTrans" cxnId="{C9C86736-2762-44A6-81AC-A921A2E6793B}">
      <dgm:prSet/>
      <dgm:spPr/>
      <dgm:t>
        <a:bodyPr/>
        <a:lstStyle/>
        <a:p>
          <a:endParaRPr lang="en-US"/>
        </a:p>
      </dgm:t>
    </dgm:pt>
    <dgm:pt modelId="{C9E009F2-C0D8-4943-8B87-029A30F8DC24}">
      <dgm:prSet custT="1"/>
      <dgm:spPr>
        <a:solidFill>
          <a:schemeClr val="accent4">
            <a:lumMod val="20000"/>
            <a:lumOff val="80000"/>
            <a:alpha val="90000"/>
          </a:schemeClr>
        </a:solidFill>
        <a:ln w="28575">
          <a:solidFill>
            <a:schemeClr val="tx2"/>
          </a:solidFill>
        </a:ln>
      </dgm:spPr>
      <dgm:t>
        <a:bodyPr/>
        <a:lstStyle/>
        <a:p>
          <a:r>
            <a:rPr lang="en-US" sz="1800" baseline="0" dirty="0">
              <a:solidFill>
                <a:schemeClr val="tx2"/>
              </a:solidFill>
            </a:rPr>
            <a:t>At time of service</a:t>
          </a:r>
          <a:endParaRPr lang="en-US" sz="1800" dirty="0">
            <a:solidFill>
              <a:schemeClr val="tx2"/>
            </a:solidFill>
          </a:endParaRPr>
        </a:p>
      </dgm:t>
    </dgm:pt>
    <dgm:pt modelId="{FD41CF3F-5AEE-4DBD-8E4B-4A3966574CE8}" type="parTrans" cxnId="{3DE77AB6-97C0-49DE-82AC-064F25BB4790}">
      <dgm:prSet/>
      <dgm:spPr/>
      <dgm:t>
        <a:bodyPr/>
        <a:lstStyle/>
        <a:p>
          <a:endParaRPr lang="en-US"/>
        </a:p>
      </dgm:t>
    </dgm:pt>
    <dgm:pt modelId="{9E17D5EF-13A6-455F-B78A-B75A301A0DBE}" type="sibTrans" cxnId="{3DE77AB6-97C0-49DE-82AC-064F25BB4790}">
      <dgm:prSet/>
      <dgm:spPr/>
      <dgm:t>
        <a:bodyPr/>
        <a:lstStyle/>
        <a:p>
          <a:endParaRPr lang="en-US"/>
        </a:p>
      </dgm:t>
    </dgm:pt>
    <dgm:pt modelId="{679AE4C5-3876-46BE-9FC4-B65D40F9D103}">
      <dgm:prSet custT="1"/>
      <dgm:spPr>
        <a:solidFill>
          <a:schemeClr val="accent4">
            <a:lumMod val="20000"/>
            <a:lumOff val="80000"/>
            <a:alpha val="90000"/>
          </a:schemeClr>
        </a:solidFill>
        <a:ln w="28575">
          <a:solidFill>
            <a:schemeClr val="tx2"/>
          </a:solidFill>
        </a:ln>
      </dgm:spPr>
      <dgm:t>
        <a:bodyPr/>
        <a:lstStyle/>
        <a:p>
          <a:r>
            <a:rPr lang="en-US" sz="1800" baseline="0" dirty="0">
              <a:solidFill>
                <a:schemeClr val="tx2"/>
              </a:solidFill>
            </a:rPr>
            <a:t>Within “XX” days from first statement</a:t>
          </a:r>
          <a:endParaRPr lang="en-US" sz="1800" dirty="0">
            <a:solidFill>
              <a:schemeClr val="tx2"/>
            </a:solidFill>
          </a:endParaRPr>
        </a:p>
      </dgm:t>
    </dgm:pt>
    <dgm:pt modelId="{320D091B-8AF3-46B5-832F-E8A741D77E9A}" type="parTrans" cxnId="{E61B1FC5-582F-4298-9FB5-AA897E1ADE4C}">
      <dgm:prSet/>
      <dgm:spPr/>
      <dgm:t>
        <a:bodyPr/>
        <a:lstStyle/>
        <a:p>
          <a:endParaRPr lang="en-US"/>
        </a:p>
      </dgm:t>
    </dgm:pt>
    <dgm:pt modelId="{FB90E44D-D3B8-4EEB-BD10-BC78A83DC5CB}" type="sibTrans" cxnId="{E61B1FC5-582F-4298-9FB5-AA897E1ADE4C}">
      <dgm:prSet/>
      <dgm:spPr/>
      <dgm:t>
        <a:bodyPr/>
        <a:lstStyle/>
        <a:p>
          <a:endParaRPr lang="en-US"/>
        </a:p>
      </dgm:t>
    </dgm:pt>
    <dgm:pt modelId="{A44F08CD-9476-4904-962F-8F1472F0449B}">
      <dgm:prSet custT="1"/>
      <dgm:spPr>
        <a:solidFill>
          <a:schemeClr val="tx2"/>
        </a:solidFill>
      </dgm:spPr>
      <dgm:t>
        <a:bodyPr/>
        <a:lstStyle/>
        <a:p>
          <a:r>
            <a:rPr lang="en-US" sz="2000" baseline="0" dirty="0"/>
            <a:t>Negotiating tool for large balances remaining due</a:t>
          </a:r>
          <a:endParaRPr lang="en-US" sz="2000" dirty="0"/>
        </a:p>
      </dgm:t>
    </dgm:pt>
    <dgm:pt modelId="{387D5E45-7042-4A8E-B42D-47EF231D8294}" type="parTrans" cxnId="{9439AD8E-8A97-462E-8FC2-366FFD9F8AAA}">
      <dgm:prSet/>
      <dgm:spPr/>
      <dgm:t>
        <a:bodyPr/>
        <a:lstStyle/>
        <a:p>
          <a:endParaRPr lang="en-US"/>
        </a:p>
      </dgm:t>
    </dgm:pt>
    <dgm:pt modelId="{012D60ED-798A-4748-A027-D59E318AC506}" type="sibTrans" cxnId="{9439AD8E-8A97-462E-8FC2-366FFD9F8AAA}">
      <dgm:prSet/>
      <dgm:spPr/>
      <dgm:t>
        <a:bodyPr/>
        <a:lstStyle/>
        <a:p>
          <a:endParaRPr lang="en-US"/>
        </a:p>
      </dgm:t>
    </dgm:pt>
    <dgm:pt modelId="{13D85043-D56F-43F2-90E5-CB1F7936BDBA}">
      <dgm:prSet custT="1"/>
      <dgm:spPr>
        <a:solidFill>
          <a:schemeClr val="tx2"/>
        </a:solidFill>
      </dgm:spPr>
      <dgm:t>
        <a:bodyPr/>
        <a:lstStyle/>
        <a:p>
          <a:r>
            <a:rPr lang="en-US" sz="2000" baseline="0" dirty="0"/>
            <a:t>Underinsured vs. Uninsured</a:t>
          </a:r>
          <a:endParaRPr lang="en-US" sz="2000" dirty="0"/>
        </a:p>
      </dgm:t>
    </dgm:pt>
    <dgm:pt modelId="{D32BDB29-93A9-48AB-A042-D4AE8F74E734}" type="parTrans" cxnId="{0CFB0E1C-DE6F-4E08-8FE2-6EFA04F89A98}">
      <dgm:prSet/>
      <dgm:spPr/>
      <dgm:t>
        <a:bodyPr/>
        <a:lstStyle/>
        <a:p>
          <a:endParaRPr lang="en-US"/>
        </a:p>
      </dgm:t>
    </dgm:pt>
    <dgm:pt modelId="{0ABA0699-7512-4EC8-A354-3D2D36D6E608}" type="sibTrans" cxnId="{0CFB0E1C-DE6F-4E08-8FE2-6EFA04F89A98}">
      <dgm:prSet/>
      <dgm:spPr/>
      <dgm:t>
        <a:bodyPr/>
        <a:lstStyle/>
        <a:p>
          <a:endParaRPr lang="en-US"/>
        </a:p>
      </dgm:t>
    </dgm:pt>
    <dgm:pt modelId="{1150FA03-5893-429D-8F2E-D5F8564B6B33}">
      <dgm:prSet custT="1"/>
      <dgm:spPr>
        <a:solidFill>
          <a:schemeClr val="tx2"/>
        </a:solidFill>
      </dgm:spPr>
      <dgm:t>
        <a:bodyPr/>
        <a:lstStyle/>
        <a:p>
          <a:r>
            <a:rPr lang="en-US" sz="2000" baseline="0" dirty="0"/>
            <a:t>Minimum balance</a:t>
          </a:r>
          <a:endParaRPr lang="en-US" sz="2000" dirty="0"/>
        </a:p>
      </dgm:t>
    </dgm:pt>
    <dgm:pt modelId="{E4FC9F64-6384-46E6-920C-D8E694905742}" type="parTrans" cxnId="{F9506FF4-B373-4B62-B105-2472C524C5E0}">
      <dgm:prSet/>
      <dgm:spPr/>
      <dgm:t>
        <a:bodyPr/>
        <a:lstStyle/>
        <a:p>
          <a:endParaRPr lang="en-US"/>
        </a:p>
      </dgm:t>
    </dgm:pt>
    <dgm:pt modelId="{2237A723-0376-48DA-BFDD-B0AB2151D9A1}" type="sibTrans" cxnId="{F9506FF4-B373-4B62-B105-2472C524C5E0}">
      <dgm:prSet/>
      <dgm:spPr/>
      <dgm:t>
        <a:bodyPr/>
        <a:lstStyle/>
        <a:p>
          <a:endParaRPr lang="en-US"/>
        </a:p>
      </dgm:t>
    </dgm:pt>
    <dgm:pt modelId="{F4E5EE73-6342-4EE7-BBD2-FD940656B157}">
      <dgm:prSet custT="1"/>
      <dgm:spPr>
        <a:solidFill>
          <a:schemeClr val="accent4">
            <a:lumMod val="20000"/>
            <a:lumOff val="80000"/>
            <a:alpha val="90000"/>
          </a:schemeClr>
        </a:solidFill>
        <a:ln w="28575">
          <a:solidFill>
            <a:schemeClr val="tx2"/>
          </a:solidFill>
        </a:ln>
      </dgm:spPr>
      <dgm:t>
        <a:bodyPr/>
        <a:lstStyle/>
        <a:p>
          <a:r>
            <a:rPr lang="en-US" sz="1800" baseline="0" dirty="0">
              <a:solidFill>
                <a:schemeClr val="tx2"/>
              </a:solidFill>
            </a:rPr>
            <a:t>Guarantor</a:t>
          </a:r>
          <a:endParaRPr lang="en-US" sz="1800" dirty="0">
            <a:solidFill>
              <a:schemeClr val="tx2"/>
            </a:solidFill>
          </a:endParaRPr>
        </a:p>
      </dgm:t>
    </dgm:pt>
    <dgm:pt modelId="{F55EB219-1AE6-4497-BB72-A90E54F34AB9}" type="parTrans" cxnId="{D06F857D-669B-481D-9463-C1767092B926}">
      <dgm:prSet/>
      <dgm:spPr/>
      <dgm:t>
        <a:bodyPr/>
        <a:lstStyle/>
        <a:p>
          <a:endParaRPr lang="en-US"/>
        </a:p>
      </dgm:t>
    </dgm:pt>
    <dgm:pt modelId="{E67D62B7-81B1-49D3-8638-ABE465CB224B}" type="sibTrans" cxnId="{D06F857D-669B-481D-9463-C1767092B926}">
      <dgm:prSet/>
      <dgm:spPr/>
      <dgm:t>
        <a:bodyPr/>
        <a:lstStyle/>
        <a:p>
          <a:endParaRPr lang="en-US"/>
        </a:p>
      </dgm:t>
    </dgm:pt>
    <dgm:pt modelId="{8F46BFAD-EB0F-469F-8838-A62098425A40}">
      <dgm:prSet custT="1"/>
      <dgm:spPr>
        <a:solidFill>
          <a:schemeClr val="accent4">
            <a:lumMod val="20000"/>
            <a:lumOff val="80000"/>
            <a:alpha val="90000"/>
          </a:schemeClr>
        </a:solidFill>
        <a:ln w="28575">
          <a:solidFill>
            <a:schemeClr val="tx2"/>
          </a:solidFill>
        </a:ln>
      </dgm:spPr>
      <dgm:t>
        <a:bodyPr/>
        <a:lstStyle/>
        <a:p>
          <a:r>
            <a:rPr lang="en-US" sz="1800" baseline="0" dirty="0">
              <a:solidFill>
                <a:schemeClr val="tx2"/>
              </a:solidFill>
            </a:rPr>
            <a:t>Patient</a:t>
          </a:r>
          <a:endParaRPr lang="en-US" sz="1800" dirty="0">
            <a:solidFill>
              <a:schemeClr val="tx2"/>
            </a:solidFill>
          </a:endParaRPr>
        </a:p>
      </dgm:t>
    </dgm:pt>
    <dgm:pt modelId="{9916A92E-2093-485A-9D1E-D539BD2EBBCA}" type="parTrans" cxnId="{5C1E9FC1-CA66-406E-BFC6-A880F7306B7B}">
      <dgm:prSet/>
      <dgm:spPr/>
      <dgm:t>
        <a:bodyPr/>
        <a:lstStyle/>
        <a:p>
          <a:endParaRPr lang="en-US"/>
        </a:p>
      </dgm:t>
    </dgm:pt>
    <dgm:pt modelId="{F6FC1FC4-0BBF-409E-970E-D447963707F7}" type="sibTrans" cxnId="{5C1E9FC1-CA66-406E-BFC6-A880F7306B7B}">
      <dgm:prSet/>
      <dgm:spPr/>
      <dgm:t>
        <a:bodyPr/>
        <a:lstStyle/>
        <a:p>
          <a:endParaRPr lang="en-US"/>
        </a:p>
      </dgm:t>
    </dgm:pt>
    <dgm:pt modelId="{F92175DC-5CC2-4DCB-B574-AE77E51F68D2}">
      <dgm:prSet custT="1"/>
      <dgm:spPr>
        <a:solidFill>
          <a:schemeClr val="accent4">
            <a:lumMod val="20000"/>
            <a:lumOff val="80000"/>
            <a:alpha val="90000"/>
          </a:schemeClr>
        </a:solidFill>
        <a:ln w="28575">
          <a:solidFill>
            <a:schemeClr val="tx2"/>
          </a:solidFill>
        </a:ln>
      </dgm:spPr>
      <dgm:t>
        <a:bodyPr/>
        <a:lstStyle/>
        <a:p>
          <a:r>
            <a:rPr lang="en-US" sz="1800" baseline="0" dirty="0">
              <a:solidFill>
                <a:schemeClr val="tx2"/>
              </a:solidFill>
            </a:rPr>
            <a:t>Contract requirements (Medicaid copay amounts)</a:t>
          </a:r>
          <a:endParaRPr lang="en-US" sz="1800" dirty="0">
            <a:solidFill>
              <a:schemeClr val="tx2"/>
            </a:solidFill>
          </a:endParaRPr>
        </a:p>
      </dgm:t>
    </dgm:pt>
    <dgm:pt modelId="{D8794408-A48F-430F-B51F-03B94D207155}" type="parTrans" cxnId="{D68C551B-C5B3-4E00-8004-B80EB2159A69}">
      <dgm:prSet/>
      <dgm:spPr/>
      <dgm:t>
        <a:bodyPr/>
        <a:lstStyle/>
        <a:p>
          <a:endParaRPr lang="en-US"/>
        </a:p>
      </dgm:t>
    </dgm:pt>
    <dgm:pt modelId="{095D1CCF-66B7-4154-AFC2-404E74767ED5}" type="sibTrans" cxnId="{D68C551B-C5B3-4E00-8004-B80EB2159A69}">
      <dgm:prSet/>
      <dgm:spPr/>
      <dgm:t>
        <a:bodyPr/>
        <a:lstStyle/>
        <a:p>
          <a:endParaRPr lang="en-US"/>
        </a:p>
      </dgm:t>
    </dgm:pt>
    <dgm:pt modelId="{65BA083E-5581-493E-8268-A5ACE562DDA2}" type="pres">
      <dgm:prSet presAssocID="{A0929D88-2E6F-4B88-9F60-7B6A1C2E5886}" presName="linear" presStyleCnt="0">
        <dgm:presLayoutVars>
          <dgm:dir/>
          <dgm:animLvl val="lvl"/>
          <dgm:resizeHandles val="exact"/>
        </dgm:presLayoutVars>
      </dgm:prSet>
      <dgm:spPr/>
    </dgm:pt>
    <dgm:pt modelId="{7A0F5EBF-4DF6-4B88-9A14-3908DBD52027}" type="pres">
      <dgm:prSet presAssocID="{5A0BF0E4-7147-4D79-999D-623142C74939}" presName="parentLin" presStyleCnt="0"/>
      <dgm:spPr/>
    </dgm:pt>
    <dgm:pt modelId="{902430A3-BE86-49FF-A92B-B8ADA4348BB5}" type="pres">
      <dgm:prSet presAssocID="{5A0BF0E4-7147-4D79-999D-623142C74939}" presName="parentLeftMargin" presStyleLbl="node1" presStyleIdx="0" presStyleCnt="5"/>
      <dgm:spPr/>
    </dgm:pt>
    <dgm:pt modelId="{36F1887A-D81D-4563-84FE-B9D7074DB3B4}" type="pres">
      <dgm:prSet presAssocID="{5A0BF0E4-7147-4D79-999D-623142C74939}" presName="parentText" presStyleLbl="node1" presStyleIdx="0" presStyleCnt="5" custScaleX="114831">
        <dgm:presLayoutVars>
          <dgm:chMax val="0"/>
          <dgm:bulletEnabled val="1"/>
        </dgm:presLayoutVars>
      </dgm:prSet>
      <dgm:spPr/>
    </dgm:pt>
    <dgm:pt modelId="{6ED33C5B-75B1-4A02-A8A5-75E153BF6CDE}" type="pres">
      <dgm:prSet presAssocID="{5A0BF0E4-7147-4D79-999D-623142C74939}" presName="negativeSpace" presStyleCnt="0"/>
      <dgm:spPr/>
    </dgm:pt>
    <dgm:pt modelId="{2354A076-4801-45C3-BCA6-181DBF64FAD4}" type="pres">
      <dgm:prSet presAssocID="{5A0BF0E4-7147-4D79-999D-623142C74939}" presName="childText" presStyleLbl="conFgAcc1" presStyleIdx="0" presStyleCnt="5">
        <dgm:presLayoutVars>
          <dgm:bulletEnabled val="1"/>
        </dgm:presLayoutVars>
      </dgm:prSet>
      <dgm:spPr/>
    </dgm:pt>
    <dgm:pt modelId="{DB38A260-E1A9-4285-940C-BD22FBEC426E}" type="pres">
      <dgm:prSet presAssocID="{EA8DED54-ADE6-403D-952D-C409ACD08336}" presName="spaceBetweenRectangles" presStyleCnt="0"/>
      <dgm:spPr/>
    </dgm:pt>
    <dgm:pt modelId="{0578C3DF-2A51-4D08-81A6-3639C9386824}" type="pres">
      <dgm:prSet presAssocID="{A5F15E69-BC40-4CDE-8122-FFF73F0B41FD}" presName="parentLin" presStyleCnt="0"/>
      <dgm:spPr/>
    </dgm:pt>
    <dgm:pt modelId="{6F838C65-C653-4D15-A7E1-43EF8183C0AD}" type="pres">
      <dgm:prSet presAssocID="{A5F15E69-BC40-4CDE-8122-FFF73F0B41FD}" presName="parentLeftMargin" presStyleLbl="node1" presStyleIdx="0" presStyleCnt="5"/>
      <dgm:spPr/>
    </dgm:pt>
    <dgm:pt modelId="{F44DE833-175E-4388-A5CD-8AD43781A5B0}" type="pres">
      <dgm:prSet presAssocID="{A5F15E69-BC40-4CDE-8122-FFF73F0B41FD}" presName="parentText" presStyleLbl="node1" presStyleIdx="1" presStyleCnt="5" custScaleX="114831">
        <dgm:presLayoutVars>
          <dgm:chMax val="0"/>
          <dgm:bulletEnabled val="1"/>
        </dgm:presLayoutVars>
      </dgm:prSet>
      <dgm:spPr/>
    </dgm:pt>
    <dgm:pt modelId="{6977DB75-6593-4DB9-8974-3415E185AC47}" type="pres">
      <dgm:prSet presAssocID="{A5F15E69-BC40-4CDE-8122-FFF73F0B41FD}" presName="negativeSpace" presStyleCnt="0"/>
      <dgm:spPr/>
    </dgm:pt>
    <dgm:pt modelId="{29899294-F187-4F70-995E-BDDFF1D7A534}" type="pres">
      <dgm:prSet presAssocID="{A5F15E69-BC40-4CDE-8122-FFF73F0B41FD}" presName="childText" presStyleLbl="conFgAcc1" presStyleIdx="1" presStyleCnt="5">
        <dgm:presLayoutVars>
          <dgm:bulletEnabled val="1"/>
        </dgm:presLayoutVars>
      </dgm:prSet>
      <dgm:spPr/>
    </dgm:pt>
    <dgm:pt modelId="{C57CA968-DB51-4923-904F-C66590DFA87A}" type="pres">
      <dgm:prSet presAssocID="{9BEDC8FF-EA68-4A60-A03C-7C720FD63D39}" presName="spaceBetweenRectangles" presStyleCnt="0"/>
      <dgm:spPr/>
    </dgm:pt>
    <dgm:pt modelId="{5032FF0C-04CA-4321-8213-35C8F450FA2E}" type="pres">
      <dgm:prSet presAssocID="{A44F08CD-9476-4904-962F-8F1472F0449B}" presName="parentLin" presStyleCnt="0"/>
      <dgm:spPr/>
    </dgm:pt>
    <dgm:pt modelId="{DB450700-0789-493E-BD3C-3DFF210F0E83}" type="pres">
      <dgm:prSet presAssocID="{A44F08CD-9476-4904-962F-8F1472F0449B}" presName="parentLeftMargin" presStyleLbl="node1" presStyleIdx="1" presStyleCnt="5"/>
      <dgm:spPr/>
    </dgm:pt>
    <dgm:pt modelId="{B80E3D58-352B-47AB-9EBC-EF83AF805ACF}" type="pres">
      <dgm:prSet presAssocID="{A44F08CD-9476-4904-962F-8F1472F0449B}" presName="parentText" presStyleLbl="node1" presStyleIdx="2" presStyleCnt="5" custScaleX="114831">
        <dgm:presLayoutVars>
          <dgm:chMax val="0"/>
          <dgm:bulletEnabled val="1"/>
        </dgm:presLayoutVars>
      </dgm:prSet>
      <dgm:spPr/>
    </dgm:pt>
    <dgm:pt modelId="{11564B7D-5609-4A82-BACE-F89B53A14015}" type="pres">
      <dgm:prSet presAssocID="{A44F08CD-9476-4904-962F-8F1472F0449B}" presName="negativeSpace" presStyleCnt="0"/>
      <dgm:spPr/>
    </dgm:pt>
    <dgm:pt modelId="{0F9254CD-F7A1-4FD8-BF37-9569D0AB6AD5}" type="pres">
      <dgm:prSet presAssocID="{A44F08CD-9476-4904-962F-8F1472F0449B}" presName="childText" presStyleLbl="conFgAcc1" presStyleIdx="2" presStyleCnt="5">
        <dgm:presLayoutVars>
          <dgm:bulletEnabled val="1"/>
        </dgm:presLayoutVars>
      </dgm:prSet>
      <dgm:spPr>
        <a:solidFill>
          <a:schemeClr val="accent4">
            <a:lumMod val="20000"/>
            <a:lumOff val="80000"/>
            <a:alpha val="90000"/>
          </a:schemeClr>
        </a:solidFill>
        <a:ln w="28575">
          <a:solidFill>
            <a:schemeClr val="tx2"/>
          </a:solidFill>
        </a:ln>
      </dgm:spPr>
    </dgm:pt>
    <dgm:pt modelId="{4910999D-FF2F-4F27-B3BE-28781150D6F2}" type="pres">
      <dgm:prSet presAssocID="{012D60ED-798A-4748-A027-D59E318AC506}" presName="spaceBetweenRectangles" presStyleCnt="0"/>
      <dgm:spPr/>
    </dgm:pt>
    <dgm:pt modelId="{2B10F8E3-EBCD-4614-9BFB-A135EB97E0CD}" type="pres">
      <dgm:prSet presAssocID="{13D85043-D56F-43F2-90E5-CB1F7936BDBA}" presName="parentLin" presStyleCnt="0"/>
      <dgm:spPr/>
    </dgm:pt>
    <dgm:pt modelId="{63C7E7F3-3BDD-41F7-BD4B-DB0ED9500623}" type="pres">
      <dgm:prSet presAssocID="{13D85043-D56F-43F2-90E5-CB1F7936BDBA}" presName="parentLeftMargin" presStyleLbl="node1" presStyleIdx="2" presStyleCnt="5"/>
      <dgm:spPr/>
    </dgm:pt>
    <dgm:pt modelId="{68C1CF3B-82D7-45C7-9738-13FBD504A58D}" type="pres">
      <dgm:prSet presAssocID="{13D85043-D56F-43F2-90E5-CB1F7936BDBA}" presName="parentText" presStyleLbl="node1" presStyleIdx="3" presStyleCnt="5" custScaleX="114831">
        <dgm:presLayoutVars>
          <dgm:chMax val="0"/>
          <dgm:bulletEnabled val="1"/>
        </dgm:presLayoutVars>
      </dgm:prSet>
      <dgm:spPr/>
    </dgm:pt>
    <dgm:pt modelId="{EFC12528-2764-4AA8-B6B6-9C48C29EC603}" type="pres">
      <dgm:prSet presAssocID="{13D85043-D56F-43F2-90E5-CB1F7936BDBA}" presName="negativeSpace" presStyleCnt="0"/>
      <dgm:spPr/>
    </dgm:pt>
    <dgm:pt modelId="{4B70AFE6-7399-4E13-A88D-16E56CE49B85}" type="pres">
      <dgm:prSet presAssocID="{13D85043-D56F-43F2-90E5-CB1F7936BDBA}" presName="childText" presStyleLbl="conFgAcc1" presStyleIdx="3" presStyleCnt="5">
        <dgm:presLayoutVars>
          <dgm:bulletEnabled val="1"/>
        </dgm:presLayoutVars>
      </dgm:prSet>
      <dgm:spPr>
        <a:solidFill>
          <a:schemeClr val="accent4">
            <a:lumMod val="20000"/>
            <a:lumOff val="80000"/>
            <a:alpha val="90000"/>
          </a:schemeClr>
        </a:solidFill>
        <a:ln w="28575">
          <a:solidFill>
            <a:schemeClr val="tx2"/>
          </a:solidFill>
        </a:ln>
      </dgm:spPr>
    </dgm:pt>
    <dgm:pt modelId="{E8E403A5-19FA-4796-A8C9-E10114CEA0BB}" type="pres">
      <dgm:prSet presAssocID="{0ABA0699-7512-4EC8-A354-3D2D36D6E608}" presName="spaceBetweenRectangles" presStyleCnt="0"/>
      <dgm:spPr/>
    </dgm:pt>
    <dgm:pt modelId="{932A83A1-6244-4935-9C33-BCEDCD6BC000}" type="pres">
      <dgm:prSet presAssocID="{1150FA03-5893-429D-8F2E-D5F8564B6B33}" presName="parentLin" presStyleCnt="0"/>
      <dgm:spPr/>
    </dgm:pt>
    <dgm:pt modelId="{A8B1BE73-2042-4CB4-A35C-439306381297}" type="pres">
      <dgm:prSet presAssocID="{1150FA03-5893-429D-8F2E-D5F8564B6B33}" presName="parentLeftMargin" presStyleLbl="node1" presStyleIdx="3" presStyleCnt="5"/>
      <dgm:spPr/>
    </dgm:pt>
    <dgm:pt modelId="{2DA59280-456F-40A0-8B65-F69A1E14447E}" type="pres">
      <dgm:prSet presAssocID="{1150FA03-5893-429D-8F2E-D5F8564B6B33}" presName="parentText" presStyleLbl="node1" presStyleIdx="4" presStyleCnt="5" custScaleX="114831">
        <dgm:presLayoutVars>
          <dgm:chMax val="0"/>
          <dgm:bulletEnabled val="1"/>
        </dgm:presLayoutVars>
      </dgm:prSet>
      <dgm:spPr/>
    </dgm:pt>
    <dgm:pt modelId="{6C6CE7AB-EA7A-40F1-8A0E-1167C4F313C2}" type="pres">
      <dgm:prSet presAssocID="{1150FA03-5893-429D-8F2E-D5F8564B6B33}" presName="negativeSpace" presStyleCnt="0"/>
      <dgm:spPr/>
    </dgm:pt>
    <dgm:pt modelId="{D8B7B110-42D4-41A3-89D5-E3215C0BE8D2}" type="pres">
      <dgm:prSet presAssocID="{1150FA03-5893-429D-8F2E-D5F8564B6B33}" presName="childText" presStyleLbl="conFgAcc1" presStyleIdx="4" presStyleCnt="5">
        <dgm:presLayoutVars>
          <dgm:bulletEnabled val="1"/>
        </dgm:presLayoutVars>
      </dgm:prSet>
      <dgm:spPr/>
    </dgm:pt>
  </dgm:ptLst>
  <dgm:cxnLst>
    <dgm:cxn modelId="{3B103A15-700C-4B38-83B7-D9A55A3F3E66}" type="presOf" srcId="{E8434F66-D46C-4DE0-9005-ABBB5BE24351}" destId="{2354A076-4801-45C3-BCA6-181DBF64FAD4}" srcOrd="0" destOrd="1" presId="urn:microsoft.com/office/officeart/2005/8/layout/list1"/>
    <dgm:cxn modelId="{E95CBE15-526D-428C-8DB6-DD24217B5D45}" type="presOf" srcId="{1150FA03-5893-429D-8F2E-D5F8564B6B33}" destId="{A8B1BE73-2042-4CB4-A35C-439306381297}" srcOrd="0" destOrd="0" presId="urn:microsoft.com/office/officeart/2005/8/layout/list1"/>
    <dgm:cxn modelId="{0C382618-8495-4F31-94E8-461CAC2DC6B2}" srcId="{5A0BF0E4-7147-4D79-999D-623142C74939}" destId="{E8434F66-D46C-4DE0-9005-ABBB5BE24351}" srcOrd="1" destOrd="0" parTransId="{3AD98D94-C426-4C2C-9EDB-FDB523D3E996}" sibTransId="{6C2A7C53-499F-47D6-B167-DE157BD15D2B}"/>
    <dgm:cxn modelId="{D68C551B-C5B3-4E00-8004-B80EB2159A69}" srcId="{1150FA03-5893-429D-8F2E-D5F8564B6B33}" destId="{F92175DC-5CC2-4DCB-B574-AE77E51F68D2}" srcOrd="2" destOrd="0" parTransId="{D8794408-A48F-430F-B51F-03B94D207155}" sibTransId="{095D1CCF-66B7-4154-AFC2-404E74767ED5}"/>
    <dgm:cxn modelId="{0CFB0E1C-DE6F-4E08-8FE2-6EFA04F89A98}" srcId="{A0929D88-2E6F-4B88-9F60-7B6A1C2E5886}" destId="{13D85043-D56F-43F2-90E5-CB1F7936BDBA}" srcOrd="3" destOrd="0" parTransId="{D32BDB29-93A9-48AB-A042-D4AE8F74E734}" sibTransId="{0ABA0699-7512-4EC8-A354-3D2D36D6E608}"/>
    <dgm:cxn modelId="{F740A323-A210-452C-ABCB-ACF5DF066F3D}" type="presOf" srcId="{F4E5EE73-6342-4EE7-BBD2-FD940656B157}" destId="{D8B7B110-42D4-41A3-89D5-E3215C0BE8D2}" srcOrd="0" destOrd="0" presId="urn:microsoft.com/office/officeart/2005/8/layout/list1"/>
    <dgm:cxn modelId="{BBCB342A-E8BB-48E7-9FFC-D2EED212B051}" type="presOf" srcId="{13D85043-D56F-43F2-90E5-CB1F7936BDBA}" destId="{68C1CF3B-82D7-45C7-9738-13FBD504A58D}" srcOrd="1" destOrd="0" presId="urn:microsoft.com/office/officeart/2005/8/layout/list1"/>
    <dgm:cxn modelId="{E2146B2D-249A-4D79-A5AC-40FF50DAFEE9}" type="presOf" srcId="{A5F15E69-BC40-4CDE-8122-FFF73F0B41FD}" destId="{F44DE833-175E-4388-A5CD-8AD43781A5B0}" srcOrd="1" destOrd="0" presId="urn:microsoft.com/office/officeart/2005/8/layout/list1"/>
    <dgm:cxn modelId="{C9C86736-2762-44A6-81AC-A921A2E6793B}" srcId="{A0929D88-2E6F-4B88-9F60-7B6A1C2E5886}" destId="{A5F15E69-BC40-4CDE-8122-FFF73F0B41FD}" srcOrd="1" destOrd="0" parTransId="{C949A055-6409-4082-A570-A5C5AA6C67B7}" sibTransId="{9BEDC8FF-EA68-4A60-A03C-7C720FD63D39}"/>
    <dgm:cxn modelId="{66949A3E-2A06-4C3E-A2D0-758BC11BE3E6}" type="presOf" srcId="{679AE4C5-3876-46BE-9FC4-B65D40F9D103}" destId="{29899294-F187-4F70-995E-BDDFF1D7A534}" srcOrd="0" destOrd="1" presId="urn:microsoft.com/office/officeart/2005/8/layout/list1"/>
    <dgm:cxn modelId="{F846AF45-FB34-4563-85F4-A7982F7C03F4}" type="presOf" srcId="{F92175DC-5CC2-4DCB-B574-AE77E51F68D2}" destId="{D8B7B110-42D4-41A3-89D5-E3215C0BE8D2}" srcOrd="0" destOrd="2" presId="urn:microsoft.com/office/officeart/2005/8/layout/list1"/>
    <dgm:cxn modelId="{2E33454D-F92D-4077-BCED-84F8DF785A1A}" type="presOf" srcId="{5A0BF0E4-7147-4D79-999D-623142C74939}" destId="{902430A3-BE86-49FF-A92B-B8ADA4348BB5}" srcOrd="0" destOrd="0" presId="urn:microsoft.com/office/officeart/2005/8/layout/list1"/>
    <dgm:cxn modelId="{1EC0F773-04BE-42DC-A037-10054B9E2E79}" type="presOf" srcId="{CA9F3E2D-C166-4E3A-9298-1D5A3777179B}" destId="{2354A076-4801-45C3-BCA6-181DBF64FAD4}" srcOrd="0" destOrd="0" presId="urn:microsoft.com/office/officeart/2005/8/layout/list1"/>
    <dgm:cxn modelId="{9B1C8974-3CD2-426D-8195-06CE5FD46088}" type="presOf" srcId="{A44F08CD-9476-4904-962F-8F1472F0449B}" destId="{B80E3D58-352B-47AB-9EBC-EF83AF805ACF}" srcOrd="1" destOrd="0" presId="urn:microsoft.com/office/officeart/2005/8/layout/list1"/>
    <dgm:cxn modelId="{61B3CD7C-C5DE-4684-A555-DC18CE42EAC0}" srcId="{5A0BF0E4-7147-4D79-999D-623142C74939}" destId="{CA9F3E2D-C166-4E3A-9298-1D5A3777179B}" srcOrd="0" destOrd="0" parTransId="{D0208847-69AA-4C35-9E4F-3E2002191821}" sibTransId="{1F22AE76-33F9-408D-94AE-0D1307C74EDA}"/>
    <dgm:cxn modelId="{D06F857D-669B-481D-9463-C1767092B926}" srcId="{1150FA03-5893-429D-8F2E-D5F8564B6B33}" destId="{F4E5EE73-6342-4EE7-BBD2-FD940656B157}" srcOrd="0" destOrd="0" parTransId="{F55EB219-1AE6-4497-BB72-A90E54F34AB9}" sibTransId="{E67D62B7-81B1-49D3-8638-ABE465CB224B}"/>
    <dgm:cxn modelId="{40EFA27D-FE94-4C8B-859E-E01BD99BAD96}" type="presOf" srcId="{5A0BF0E4-7147-4D79-999D-623142C74939}" destId="{36F1887A-D81D-4563-84FE-B9D7074DB3B4}" srcOrd="1" destOrd="0" presId="urn:microsoft.com/office/officeart/2005/8/layout/list1"/>
    <dgm:cxn modelId="{AE3D367E-85D7-41F0-92FF-D21193FEEDE0}" type="presOf" srcId="{A44F08CD-9476-4904-962F-8F1472F0449B}" destId="{DB450700-0789-493E-BD3C-3DFF210F0E83}" srcOrd="0" destOrd="0" presId="urn:microsoft.com/office/officeart/2005/8/layout/list1"/>
    <dgm:cxn modelId="{7C779C89-0F0E-46A9-BCD2-3B28079D4122}" type="presOf" srcId="{1150FA03-5893-429D-8F2E-D5F8564B6B33}" destId="{2DA59280-456F-40A0-8B65-F69A1E14447E}" srcOrd="1" destOrd="0" presId="urn:microsoft.com/office/officeart/2005/8/layout/list1"/>
    <dgm:cxn modelId="{9439AD8E-8A97-462E-8FC2-366FFD9F8AAA}" srcId="{A0929D88-2E6F-4B88-9F60-7B6A1C2E5886}" destId="{A44F08CD-9476-4904-962F-8F1472F0449B}" srcOrd="2" destOrd="0" parTransId="{387D5E45-7042-4A8E-B42D-47EF231D8294}" sibTransId="{012D60ED-798A-4748-A027-D59E318AC506}"/>
    <dgm:cxn modelId="{0DF5F699-A8F5-4169-89A4-146178DB2AAB}" type="presOf" srcId="{A0929D88-2E6F-4B88-9F60-7B6A1C2E5886}" destId="{65BA083E-5581-493E-8268-A5ACE562DDA2}" srcOrd="0" destOrd="0" presId="urn:microsoft.com/office/officeart/2005/8/layout/list1"/>
    <dgm:cxn modelId="{13D08FA7-16EE-4580-B398-6578651BE5EF}" type="presOf" srcId="{13D85043-D56F-43F2-90E5-CB1F7936BDBA}" destId="{63C7E7F3-3BDD-41F7-BD4B-DB0ED9500623}" srcOrd="0" destOrd="0" presId="urn:microsoft.com/office/officeart/2005/8/layout/list1"/>
    <dgm:cxn modelId="{E8DF05B1-675A-4C5C-8A7A-CD7BA94AACEE}" srcId="{A0929D88-2E6F-4B88-9F60-7B6A1C2E5886}" destId="{5A0BF0E4-7147-4D79-999D-623142C74939}" srcOrd="0" destOrd="0" parTransId="{53BBE716-EA0C-449C-9E17-ADE909E9ED91}" sibTransId="{EA8DED54-ADE6-403D-952D-C409ACD08336}"/>
    <dgm:cxn modelId="{740C16B2-AFF9-4F38-9BE8-6A48A7F90504}" type="presOf" srcId="{A5F15E69-BC40-4CDE-8122-FFF73F0B41FD}" destId="{6F838C65-C653-4D15-A7E1-43EF8183C0AD}" srcOrd="0" destOrd="0" presId="urn:microsoft.com/office/officeart/2005/8/layout/list1"/>
    <dgm:cxn modelId="{3DE77AB6-97C0-49DE-82AC-064F25BB4790}" srcId="{A5F15E69-BC40-4CDE-8122-FFF73F0B41FD}" destId="{C9E009F2-C0D8-4943-8B87-029A30F8DC24}" srcOrd="0" destOrd="0" parTransId="{FD41CF3F-5AEE-4DBD-8E4B-4A3966574CE8}" sibTransId="{9E17D5EF-13A6-455F-B78A-B75A301A0DBE}"/>
    <dgm:cxn modelId="{5C1E9FC1-CA66-406E-BFC6-A880F7306B7B}" srcId="{1150FA03-5893-429D-8F2E-D5F8564B6B33}" destId="{8F46BFAD-EB0F-469F-8838-A62098425A40}" srcOrd="1" destOrd="0" parTransId="{9916A92E-2093-485A-9D1E-D539BD2EBBCA}" sibTransId="{F6FC1FC4-0BBF-409E-970E-D447963707F7}"/>
    <dgm:cxn modelId="{B46624C4-56C7-4C2E-991C-FB89EBAB8418}" type="presOf" srcId="{C9E009F2-C0D8-4943-8B87-029A30F8DC24}" destId="{29899294-F187-4F70-995E-BDDFF1D7A534}" srcOrd="0" destOrd="0" presId="urn:microsoft.com/office/officeart/2005/8/layout/list1"/>
    <dgm:cxn modelId="{E61B1FC5-582F-4298-9FB5-AA897E1ADE4C}" srcId="{A5F15E69-BC40-4CDE-8122-FFF73F0B41FD}" destId="{679AE4C5-3876-46BE-9FC4-B65D40F9D103}" srcOrd="1" destOrd="0" parTransId="{320D091B-8AF3-46B5-832F-E8A741D77E9A}" sibTransId="{FB90E44D-D3B8-4EEB-BD10-BC78A83DC5CB}"/>
    <dgm:cxn modelId="{5B7E93ED-A242-4736-8BB0-891DB2E26641}" type="presOf" srcId="{8F46BFAD-EB0F-469F-8838-A62098425A40}" destId="{D8B7B110-42D4-41A3-89D5-E3215C0BE8D2}" srcOrd="0" destOrd="1" presId="urn:microsoft.com/office/officeart/2005/8/layout/list1"/>
    <dgm:cxn modelId="{F9506FF4-B373-4B62-B105-2472C524C5E0}" srcId="{A0929D88-2E6F-4B88-9F60-7B6A1C2E5886}" destId="{1150FA03-5893-429D-8F2E-D5F8564B6B33}" srcOrd="4" destOrd="0" parTransId="{E4FC9F64-6384-46E6-920C-D8E694905742}" sibTransId="{2237A723-0376-48DA-BFDD-B0AB2151D9A1}"/>
    <dgm:cxn modelId="{8B1B284C-EB88-4F42-BBE5-C177363FCE5E}" type="presParOf" srcId="{65BA083E-5581-493E-8268-A5ACE562DDA2}" destId="{7A0F5EBF-4DF6-4B88-9A14-3908DBD52027}" srcOrd="0" destOrd="0" presId="urn:microsoft.com/office/officeart/2005/8/layout/list1"/>
    <dgm:cxn modelId="{0BB6FA1E-BF27-403C-89CE-AFC763E8B2BD}" type="presParOf" srcId="{7A0F5EBF-4DF6-4B88-9A14-3908DBD52027}" destId="{902430A3-BE86-49FF-A92B-B8ADA4348BB5}" srcOrd="0" destOrd="0" presId="urn:microsoft.com/office/officeart/2005/8/layout/list1"/>
    <dgm:cxn modelId="{ED6D2306-433A-4AFD-ACEC-12D2D734BB39}" type="presParOf" srcId="{7A0F5EBF-4DF6-4B88-9A14-3908DBD52027}" destId="{36F1887A-D81D-4563-84FE-B9D7074DB3B4}" srcOrd="1" destOrd="0" presId="urn:microsoft.com/office/officeart/2005/8/layout/list1"/>
    <dgm:cxn modelId="{D1390083-2565-4FC3-944F-A8B1AAABC242}" type="presParOf" srcId="{65BA083E-5581-493E-8268-A5ACE562DDA2}" destId="{6ED33C5B-75B1-4A02-A8A5-75E153BF6CDE}" srcOrd="1" destOrd="0" presId="urn:microsoft.com/office/officeart/2005/8/layout/list1"/>
    <dgm:cxn modelId="{38F64653-4FEB-423F-8637-4C4990F828D3}" type="presParOf" srcId="{65BA083E-5581-493E-8268-A5ACE562DDA2}" destId="{2354A076-4801-45C3-BCA6-181DBF64FAD4}" srcOrd="2" destOrd="0" presId="urn:microsoft.com/office/officeart/2005/8/layout/list1"/>
    <dgm:cxn modelId="{094CD081-7960-4E4C-B6F0-295A38BBE235}" type="presParOf" srcId="{65BA083E-5581-493E-8268-A5ACE562DDA2}" destId="{DB38A260-E1A9-4285-940C-BD22FBEC426E}" srcOrd="3" destOrd="0" presId="urn:microsoft.com/office/officeart/2005/8/layout/list1"/>
    <dgm:cxn modelId="{8C11EC80-CB07-43D7-9DF8-C915B2A295EA}" type="presParOf" srcId="{65BA083E-5581-493E-8268-A5ACE562DDA2}" destId="{0578C3DF-2A51-4D08-81A6-3639C9386824}" srcOrd="4" destOrd="0" presId="urn:microsoft.com/office/officeart/2005/8/layout/list1"/>
    <dgm:cxn modelId="{8DE3235E-829F-448D-A387-0B12A8CBEDB1}" type="presParOf" srcId="{0578C3DF-2A51-4D08-81A6-3639C9386824}" destId="{6F838C65-C653-4D15-A7E1-43EF8183C0AD}" srcOrd="0" destOrd="0" presId="urn:microsoft.com/office/officeart/2005/8/layout/list1"/>
    <dgm:cxn modelId="{1B0B3F66-08A7-4000-9137-63ADDFBC90BB}" type="presParOf" srcId="{0578C3DF-2A51-4D08-81A6-3639C9386824}" destId="{F44DE833-175E-4388-A5CD-8AD43781A5B0}" srcOrd="1" destOrd="0" presId="urn:microsoft.com/office/officeart/2005/8/layout/list1"/>
    <dgm:cxn modelId="{86A67DF6-EDD2-4B09-BEB1-0B62276BCA98}" type="presParOf" srcId="{65BA083E-5581-493E-8268-A5ACE562DDA2}" destId="{6977DB75-6593-4DB9-8974-3415E185AC47}" srcOrd="5" destOrd="0" presId="urn:microsoft.com/office/officeart/2005/8/layout/list1"/>
    <dgm:cxn modelId="{6FD52C4B-938A-4F17-A12D-8682300C14C5}" type="presParOf" srcId="{65BA083E-5581-493E-8268-A5ACE562DDA2}" destId="{29899294-F187-4F70-995E-BDDFF1D7A534}" srcOrd="6" destOrd="0" presId="urn:microsoft.com/office/officeart/2005/8/layout/list1"/>
    <dgm:cxn modelId="{5AA12294-A837-4871-BFC3-759BEE19514A}" type="presParOf" srcId="{65BA083E-5581-493E-8268-A5ACE562DDA2}" destId="{C57CA968-DB51-4923-904F-C66590DFA87A}" srcOrd="7" destOrd="0" presId="urn:microsoft.com/office/officeart/2005/8/layout/list1"/>
    <dgm:cxn modelId="{446C5EED-BB04-436A-BFFB-A7DDE9914D96}" type="presParOf" srcId="{65BA083E-5581-493E-8268-A5ACE562DDA2}" destId="{5032FF0C-04CA-4321-8213-35C8F450FA2E}" srcOrd="8" destOrd="0" presId="urn:microsoft.com/office/officeart/2005/8/layout/list1"/>
    <dgm:cxn modelId="{E1404BCC-DE9B-4361-A900-A618A05EE24E}" type="presParOf" srcId="{5032FF0C-04CA-4321-8213-35C8F450FA2E}" destId="{DB450700-0789-493E-BD3C-3DFF210F0E83}" srcOrd="0" destOrd="0" presId="urn:microsoft.com/office/officeart/2005/8/layout/list1"/>
    <dgm:cxn modelId="{B83D57ED-2AAF-4132-A34A-94B1C3B93D1C}" type="presParOf" srcId="{5032FF0C-04CA-4321-8213-35C8F450FA2E}" destId="{B80E3D58-352B-47AB-9EBC-EF83AF805ACF}" srcOrd="1" destOrd="0" presId="urn:microsoft.com/office/officeart/2005/8/layout/list1"/>
    <dgm:cxn modelId="{A4503D68-861E-40AA-A980-BCADAF2BF808}" type="presParOf" srcId="{65BA083E-5581-493E-8268-A5ACE562DDA2}" destId="{11564B7D-5609-4A82-BACE-F89B53A14015}" srcOrd="9" destOrd="0" presId="urn:microsoft.com/office/officeart/2005/8/layout/list1"/>
    <dgm:cxn modelId="{73481F88-F010-41FA-8227-E571B9828BDC}" type="presParOf" srcId="{65BA083E-5581-493E-8268-A5ACE562DDA2}" destId="{0F9254CD-F7A1-4FD8-BF37-9569D0AB6AD5}" srcOrd="10" destOrd="0" presId="urn:microsoft.com/office/officeart/2005/8/layout/list1"/>
    <dgm:cxn modelId="{49E00027-20A0-4900-9D57-37985E27260E}" type="presParOf" srcId="{65BA083E-5581-493E-8268-A5ACE562DDA2}" destId="{4910999D-FF2F-4F27-B3BE-28781150D6F2}" srcOrd="11" destOrd="0" presId="urn:microsoft.com/office/officeart/2005/8/layout/list1"/>
    <dgm:cxn modelId="{B465DA93-F6CA-4AAA-981C-2EAB41330BB8}" type="presParOf" srcId="{65BA083E-5581-493E-8268-A5ACE562DDA2}" destId="{2B10F8E3-EBCD-4614-9BFB-A135EB97E0CD}" srcOrd="12" destOrd="0" presId="urn:microsoft.com/office/officeart/2005/8/layout/list1"/>
    <dgm:cxn modelId="{9CF80D39-1FD2-4BFC-A468-34BC1BF4E704}" type="presParOf" srcId="{2B10F8E3-EBCD-4614-9BFB-A135EB97E0CD}" destId="{63C7E7F3-3BDD-41F7-BD4B-DB0ED9500623}" srcOrd="0" destOrd="0" presId="urn:microsoft.com/office/officeart/2005/8/layout/list1"/>
    <dgm:cxn modelId="{FC0CC336-5838-4DD9-A616-C4E3C583A06B}" type="presParOf" srcId="{2B10F8E3-EBCD-4614-9BFB-A135EB97E0CD}" destId="{68C1CF3B-82D7-45C7-9738-13FBD504A58D}" srcOrd="1" destOrd="0" presId="urn:microsoft.com/office/officeart/2005/8/layout/list1"/>
    <dgm:cxn modelId="{392CF231-8D74-4A69-B5C1-8EB89386058E}" type="presParOf" srcId="{65BA083E-5581-493E-8268-A5ACE562DDA2}" destId="{EFC12528-2764-4AA8-B6B6-9C48C29EC603}" srcOrd="13" destOrd="0" presId="urn:microsoft.com/office/officeart/2005/8/layout/list1"/>
    <dgm:cxn modelId="{894B28F3-5984-4A07-9AB3-7FF2C4CDAC1B}" type="presParOf" srcId="{65BA083E-5581-493E-8268-A5ACE562DDA2}" destId="{4B70AFE6-7399-4E13-A88D-16E56CE49B85}" srcOrd="14" destOrd="0" presId="urn:microsoft.com/office/officeart/2005/8/layout/list1"/>
    <dgm:cxn modelId="{82C305CB-4B8A-4A5F-B4C1-EF9FAE0DE836}" type="presParOf" srcId="{65BA083E-5581-493E-8268-A5ACE562DDA2}" destId="{E8E403A5-19FA-4796-A8C9-E10114CEA0BB}" srcOrd="15" destOrd="0" presId="urn:microsoft.com/office/officeart/2005/8/layout/list1"/>
    <dgm:cxn modelId="{698DF449-5A1B-4237-892F-40E4034C72B9}" type="presParOf" srcId="{65BA083E-5581-493E-8268-A5ACE562DDA2}" destId="{932A83A1-6244-4935-9C33-BCEDCD6BC000}" srcOrd="16" destOrd="0" presId="urn:microsoft.com/office/officeart/2005/8/layout/list1"/>
    <dgm:cxn modelId="{2930A9A6-0599-436D-B20E-05BF1D01DAA3}" type="presParOf" srcId="{932A83A1-6244-4935-9C33-BCEDCD6BC000}" destId="{A8B1BE73-2042-4CB4-A35C-439306381297}" srcOrd="0" destOrd="0" presId="urn:microsoft.com/office/officeart/2005/8/layout/list1"/>
    <dgm:cxn modelId="{F015ED6F-FC79-44A2-93C0-711F25CAD062}" type="presParOf" srcId="{932A83A1-6244-4935-9C33-BCEDCD6BC000}" destId="{2DA59280-456F-40A0-8B65-F69A1E14447E}" srcOrd="1" destOrd="0" presId="urn:microsoft.com/office/officeart/2005/8/layout/list1"/>
    <dgm:cxn modelId="{EC4DB2B4-5F85-4EFF-AF95-A4BB5182A1F8}" type="presParOf" srcId="{65BA083E-5581-493E-8268-A5ACE562DDA2}" destId="{6C6CE7AB-EA7A-40F1-8A0E-1167C4F313C2}" srcOrd="17" destOrd="0" presId="urn:microsoft.com/office/officeart/2005/8/layout/list1"/>
    <dgm:cxn modelId="{7A2A0B52-7105-44F8-92FB-B3FB7D6935ED}" type="presParOf" srcId="{65BA083E-5581-493E-8268-A5ACE562DDA2}" destId="{D8B7B110-42D4-41A3-89D5-E3215C0BE8D2}"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A47DB96-B340-48E3-9F90-21875C47547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2BD5B5A-4769-4522-A8B6-D50EBD53C8F4}">
      <dgm:prSet/>
      <dgm:spPr>
        <a:solidFill>
          <a:schemeClr val="tx2"/>
        </a:solidFill>
      </dgm:spPr>
      <dgm:t>
        <a:bodyPr/>
        <a:lstStyle/>
        <a:p>
          <a:r>
            <a:rPr lang="en-US" b="0" dirty="0">
              <a:ln>
                <a:solidFill>
                  <a:schemeClr val="bg1"/>
                </a:solidFill>
              </a:ln>
              <a:solidFill>
                <a:schemeClr val="bg1"/>
              </a:solidFill>
            </a:rPr>
            <a:t>Supporting Revenue Cycle at the highest level</a:t>
          </a:r>
        </a:p>
      </dgm:t>
    </dgm:pt>
    <dgm:pt modelId="{E5B30B1E-C95C-4440-B223-7347C2C62794}" type="parTrans" cxnId="{64A23BE1-C91A-4E23-940D-14EAA3C57A3C}">
      <dgm:prSet/>
      <dgm:spPr/>
      <dgm:t>
        <a:bodyPr/>
        <a:lstStyle/>
        <a:p>
          <a:endParaRPr lang="en-US"/>
        </a:p>
      </dgm:t>
    </dgm:pt>
    <dgm:pt modelId="{66DC8FF4-7863-4431-A75E-6DBFDD327DE1}" type="sibTrans" cxnId="{64A23BE1-C91A-4E23-940D-14EAA3C57A3C}">
      <dgm:prSet/>
      <dgm:spPr/>
      <dgm:t>
        <a:bodyPr/>
        <a:lstStyle/>
        <a:p>
          <a:endParaRPr lang="en-US"/>
        </a:p>
      </dgm:t>
    </dgm:pt>
    <dgm:pt modelId="{40EBF187-C62C-4C73-A2F3-C0E8F17FA591}">
      <dgm:prSet/>
      <dgm:spPr>
        <a:solidFill>
          <a:schemeClr val="accent4">
            <a:lumMod val="20000"/>
            <a:lumOff val="80000"/>
            <a:alpha val="90000"/>
          </a:schemeClr>
        </a:solidFill>
        <a:ln w="28575">
          <a:solidFill>
            <a:schemeClr val="tx2"/>
          </a:solidFill>
        </a:ln>
      </dgm:spPr>
      <dgm:t>
        <a:bodyPr/>
        <a:lstStyle/>
        <a:p>
          <a:r>
            <a:rPr lang="en-US" baseline="0" dirty="0"/>
            <a:t>Top leadership that understands and appreciates critical role of financial performance in supporting care delivery.</a:t>
          </a:r>
          <a:endParaRPr lang="en-US" dirty="0">
            <a:solidFill>
              <a:schemeClr val="tx2"/>
            </a:solidFill>
          </a:endParaRPr>
        </a:p>
      </dgm:t>
    </dgm:pt>
    <dgm:pt modelId="{202CA6F8-5C02-4565-A0EA-C5797F149C86}" type="parTrans" cxnId="{FFEC2CA0-C423-4301-83CA-B58D9B91B674}">
      <dgm:prSet/>
      <dgm:spPr/>
      <dgm:t>
        <a:bodyPr/>
        <a:lstStyle/>
        <a:p>
          <a:endParaRPr lang="en-US"/>
        </a:p>
      </dgm:t>
    </dgm:pt>
    <dgm:pt modelId="{7E61404F-3218-4969-8490-915E2B023F75}" type="sibTrans" cxnId="{FFEC2CA0-C423-4301-83CA-B58D9B91B674}">
      <dgm:prSet/>
      <dgm:spPr/>
      <dgm:t>
        <a:bodyPr/>
        <a:lstStyle/>
        <a:p>
          <a:endParaRPr lang="en-US"/>
        </a:p>
      </dgm:t>
    </dgm:pt>
    <dgm:pt modelId="{8E198283-269A-4E02-BD8C-CE1AF2CBBF00}">
      <dgm:prSet/>
      <dgm:spPr>
        <a:solidFill>
          <a:schemeClr val="tx2"/>
        </a:solidFill>
      </dgm:spPr>
      <dgm:t>
        <a:bodyPr/>
        <a:lstStyle/>
        <a:p>
          <a:r>
            <a:rPr lang="en-US" baseline="0" dirty="0">
              <a:ln>
                <a:solidFill>
                  <a:schemeClr val="bg1"/>
                </a:solidFill>
              </a:ln>
            </a:rPr>
            <a:t>Garnering appreciation from non-finance staff</a:t>
          </a:r>
          <a:endParaRPr lang="en-US" dirty="0">
            <a:ln>
              <a:solidFill>
                <a:schemeClr val="bg1"/>
              </a:solidFill>
            </a:ln>
          </a:endParaRPr>
        </a:p>
      </dgm:t>
    </dgm:pt>
    <dgm:pt modelId="{84311AC1-3675-4532-A0A1-23EBD2AAF2A3}" type="parTrans" cxnId="{F1C1AA0E-8DDC-4C40-8FE2-FC775E54FCC6}">
      <dgm:prSet/>
      <dgm:spPr/>
      <dgm:t>
        <a:bodyPr/>
        <a:lstStyle/>
        <a:p>
          <a:endParaRPr lang="en-US"/>
        </a:p>
      </dgm:t>
    </dgm:pt>
    <dgm:pt modelId="{1245DABA-2EC3-4498-9C0B-08AEDD9465D8}" type="sibTrans" cxnId="{F1C1AA0E-8DDC-4C40-8FE2-FC775E54FCC6}">
      <dgm:prSet/>
      <dgm:spPr/>
      <dgm:t>
        <a:bodyPr/>
        <a:lstStyle/>
        <a:p>
          <a:endParaRPr lang="en-US"/>
        </a:p>
      </dgm:t>
    </dgm:pt>
    <dgm:pt modelId="{844F2825-5A08-4286-BF30-B57B38B5CACE}">
      <dgm:prSet/>
      <dgm:spPr>
        <a:solidFill>
          <a:schemeClr val="accent4">
            <a:lumMod val="20000"/>
            <a:lumOff val="80000"/>
            <a:alpha val="90000"/>
          </a:schemeClr>
        </a:solidFill>
        <a:ln w="28575">
          <a:solidFill>
            <a:schemeClr val="tx2"/>
          </a:solidFill>
        </a:ln>
      </dgm:spPr>
      <dgm:t>
        <a:bodyPr/>
        <a:lstStyle/>
        <a:p>
          <a:r>
            <a:rPr lang="en-US" baseline="0" dirty="0">
              <a:solidFill>
                <a:schemeClr val="tx2"/>
              </a:solidFill>
            </a:rPr>
            <a:t>Perform Revenue Cycle 101 training to non-revenue cycle departments.</a:t>
          </a:r>
          <a:endParaRPr lang="en-US" dirty="0">
            <a:solidFill>
              <a:schemeClr val="tx2"/>
            </a:solidFill>
          </a:endParaRPr>
        </a:p>
      </dgm:t>
    </dgm:pt>
    <dgm:pt modelId="{A46BCCFD-46B3-4027-90A3-84CB7EB6BAEE}" type="parTrans" cxnId="{F1DF1FE9-8670-4189-A680-8926B5E44CCF}">
      <dgm:prSet/>
      <dgm:spPr/>
      <dgm:t>
        <a:bodyPr/>
        <a:lstStyle/>
        <a:p>
          <a:endParaRPr lang="en-US"/>
        </a:p>
      </dgm:t>
    </dgm:pt>
    <dgm:pt modelId="{AE77DB3A-B8BA-4442-8C65-64108BCEFDC6}" type="sibTrans" cxnId="{F1DF1FE9-8670-4189-A680-8926B5E44CCF}">
      <dgm:prSet/>
      <dgm:spPr/>
      <dgm:t>
        <a:bodyPr/>
        <a:lstStyle/>
        <a:p>
          <a:endParaRPr lang="en-US"/>
        </a:p>
      </dgm:t>
    </dgm:pt>
    <dgm:pt modelId="{D883D489-EC71-4D94-BC87-9E1BA7D56105}">
      <dgm:prSet/>
      <dgm:spPr>
        <a:solidFill>
          <a:schemeClr val="tx2"/>
        </a:solidFill>
      </dgm:spPr>
      <dgm:t>
        <a:bodyPr/>
        <a:lstStyle/>
        <a:p>
          <a:r>
            <a:rPr lang="en-US" baseline="0" dirty="0">
              <a:ln>
                <a:solidFill>
                  <a:schemeClr val="bg1"/>
                </a:solidFill>
              </a:ln>
            </a:rPr>
            <a:t>Demanding high performance</a:t>
          </a:r>
          <a:endParaRPr lang="en-US" dirty="0">
            <a:ln>
              <a:solidFill>
                <a:schemeClr val="bg1"/>
              </a:solidFill>
            </a:ln>
          </a:endParaRPr>
        </a:p>
      </dgm:t>
    </dgm:pt>
    <dgm:pt modelId="{1EF05096-4359-48F1-BF7C-C7E7E5BD1AC8}" type="parTrans" cxnId="{7C9E2B66-85DC-4C72-A537-24EC9AF8036A}">
      <dgm:prSet/>
      <dgm:spPr/>
      <dgm:t>
        <a:bodyPr/>
        <a:lstStyle/>
        <a:p>
          <a:endParaRPr lang="en-US"/>
        </a:p>
      </dgm:t>
    </dgm:pt>
    <dgm:pt modelId="{3CE9E306-B975-4911-B47B-80BCD8959277}" type="sibTrans" cxnId="{7C9E2B66-85DC-4C72-A537-24EC9AF8036A}">
      <dgm:prSet/>
      <dgm:spPr/>
      <dgm:t>
        <a:bodyPr/>
        <a:lstStyle/>
        <a:p>
          <a:endParaRPr lang="en-US"/>
        </a:p>
      </dgm:t>
    </dgm:pt>
    <dgm:pt modelId="{6B617B5E-A7F1-4EFB-B922-6541B5B0E4F9}">
      <dgm:prSet/>
      <dgm:spPr>
        <a:solidFill>
          <a:schemeClr val="accent4">
            <a:lumMod val="20000"/>
            <a:lumOff val="80000"/>
            <a:alpha val="90000"/>
          </a:schemeClr>
        </a:solidFill>
        <a:ln w="28575">
          <a:solidFill>
            <a:schemeClr val="tx2"/>
          </a:solidFill>
        </a:ln>
      </dgm:spPr>
      <dgm:t>
        <a:bodyPr/>
        <a:lstStyle/>
        <a:p>
          <a:r>
            <a:rPr lang="en-US" dirty="0">
              <a:solidFill>
                <a:schemeClr val="tx2"/>
              </a:solidFill>
            </a:rPr>
            <a:t>Leadership demonstrates passion to do better and drives excitement around improvement initiatives. </a:t>
          </a:r>
        </a:p>
      </dgm:t>
    </dgm:pt>
    <dgm:pt modelId="{35D5C7A3-8967-4770-8ACD-D1DAC4AA96B3}" type="parTrans" cxnId="{1F9C4A5D-4F6D-4D4E-AD34-5496DAC40CA1}">
      <dgm:prSet/>
      <dgm:spPr/>
      <dgm:t>
        <a:bodyPr/>
        <a:lstStyle/>
        <a:p>
          <a:endParaRPr lang="en-US"/>
        </a:p>
      </dgm:t>
    </dgm:pt>
    <dgm:pt modelId="{8F0BAF47-DB85-4BF8-B164-63B0BD7929E8}" type="sibTrans" cxnId="{1F9C4A5D-4F6D-4D4E-AD34-5496DAC40CA1}">
      <dgm:prSet/>
      <dgm:spPr/>
      <dgm:t>
        <a:bodyPr/>
        <a:lstStyle/>
        <a:p>
          <a:endParaRPr lang="en-US"/>
        </a:p>
      </dgm:t>
    </dgm:pt>
    <dgm:pt modelId="{EDD245B5-C87D-4EB5-8BCD-69E8F243A89B}">
      <dgm:prSet/>
      <dgm:spPr>
        <a:solidFill>
          <a:schemeClr val="tx2"/>
        </a:solidFill>
      </dgm:spPr>
      <dgm:t>
        <a:bodyPr/>
        <a:lstStyle/>
        <a:p>
          <a:r>
            <a:rPr lang="en-US" baseline="0" dirty="0">
              <a:ln>
                <a:solidFill>
                  <a:schemeClr val="bg1"/>
                </a:solidFill>
              </a:ln>
            </a:rPr>
            <a:t>Celebrating success</a:t>
          </a:r>
          <a:endParaRPr lang="en-US" dirty="0">
            <a:ln>
              <a:solidFill>
                <a:schemeClr val="bg1"/>
              </a:solidFill>
            </a:ln>
          </a:endParaRPr>
        </a:p>
      </dgm:t>
    </dgm:pt>
    <dgm:pt modelId="{A04F4F91-A062-47BF-9241-2795B2537491}" type="parTrans" cxnId="{1601C106-4DF5-481E-8933-1FBDAB3B44E1}">
      <dgm:prSet/>
      <dgm:spPr/>
      <dgm:t>
        <a:bodyPr/>
        <a:lstStyle/>
        <a:p>
          <a:endParaRPr lang="en-US"/>
        </a:p>
      </dgm:t>
    </dgm:pt>
    <dgm:pt modelId="{EC13A8EB-22AA-4794-9C2E-BE854388ECF9}" type="sibTrans" cxnId="{1601C106-4DF5-481E-8933-1FBDAB3B44E1}">
      <dgm:prSet/>
      <dgm:spPr/>
      <dgm:t>
        <a:bodyPr/>
        <a:lstStyle/>
        <a:p>
          <a:endParaRPr lang="en-US"/>
        </a:p>
      </dgm:t>
    </dgm:pt>
    <dgm:pt modelId="{8AAD965C-9062-4448-99AA-1E6EE7ADB13C}">
      <dgm:prSet/>
      <dgm:spPr>
        <a:solidFill>
          <a:schemeClr val="accent4">
            <a:lumMod val="20000"/>
            <a:lumOff val="80000"/>
            <a:alpha val="90000"/>
          </a:schemeClr>
        </a:solidFill>
        <a:ln w="28575">
          <a:solidFill>
            <a:schemeClr val="tx2"/>
          </a:solidFill>
        </a:ln>
      </dgm:spPr>
      <dgm:t>
        <a:bodyPr/>
        <a:lstStyle/>
        <a:p>
          <a:r>
            <a:rPr lang="en-US" dirty="0">
              <a:solidFill>
                <a:schemeClr val="tx2"/>
              </a:solidFill>
            </a:rPr>
            <a:t>Foster an attitude of gratitude.</a:t>
          </a:r>
        </a:p>
      </dgm:t>
    </dgm:pt>
    <dgm:pt modelId="{7F58FCE4-F3CE-4096-9E8D-3FF8A4ED697A}" type="parTrans" cxnId="{91A889ED-C3E8-48ED-9B28-00DACC36FAB5}">
      <dgm:prSet/>
      <dgm:spPr/>
      <dgm:t>
        <a:bodyPr/>
        <a:lstStyle/>
        <a:p>
          <a:endParaRPr lang="en-US"/>
        </a:p>
      </dgm:t>
    </dgm:pt>
    <dgm:pt modelId="{C35E19FE-33B7-44E6-A567-2870F306CB18}" type="sibTrans" cxnId="{91A889ED-C3E8-48ED-9B28-00DACC36FAB5}">
      <dgm:prSet/>
      <dgm:spPr/>
      <dgm:t>
        <a:bodyPr/>
        <a:lstStyle/>
        <a:p>
          <a:endParaRPr lang="en-US"/>
        </a:p>
      </dgm:t>
    </dgm:pt>
    <dgm:pt modelId="{FE37E622-5790-437E-B4D0-B9980DB351E8}">
      <dgm:prSet/>
      <dgm:spPr>
        <a:solidFill>
          <a:schemeClr val="tx2"/>
        </a:solidFill>
      </dgm:spPr>
      <dgm:t>
        <a:bodyPr/>
        <a:lstStyle/>
        <a:p>
          <a:r>
            <a:rPr lang="en-US" baseline="0" dirty="0">
              <a:ln>
                <a:solidFill>
                  <a:schemeClr val="bg1"/>
                </a:solidFill>
              </a:ln>
            </a:rPr>
            <a:t>Make innovations a priority</a:t>
          </a:r>
          <a:endParaRPr lang="en-US" dirty="0">
            <a:ln>
              <a:solidFill>
                <a:schemeClr val="bg1"/>
              </a:solidFill>
            </a:ln>
          </a:endParaRPr>
        </a:p>
      </dgm:t>
    </dgm:pt>
    <dgm:pt modelId="{656735A7-2B78-4AAF-97C4-FF7035A73EDF}" type="parTrans" cxnId="{C3FF5ED9-4D4E-48DE-87AB-09A36271EA7D}">
      <dgm:prSet/>
      <dgm:spPr/>
      <dgm:t>
        <a:bodyPr/>
        <a:lstStyle/>
        <a:p>
          <a:endParaRPr lang="en-US"/>
        </a:p>
      </dgm:t>
    </dgm:pt>
    <dgm:pt modelId="{4B3829F5-3775-40D8-B166-26F901BB1985}" type="sibTrans" cxnId="{C3FF5ED9-4D4E-48DE-87AB-09A36271EA7D}">
      <dgm:prSet/>
      <dgm:spPr/>
      <dgm:t>
        <a:bodyPr/>
        <a:lstStyle/>
        <a:p>
          <a:endParaRPr lang="en-US"/>
        </a:p>
      </dgm:t>
    </dgm:pt>
    <dgm:pt modelId="{BC14CF4D-259E-4AA9-B3E7-D40CA236AEE8}">
      <dgm:prSet/>
      <dgm:spPr>
        <a:solidFill>
          <a:schemeClr val="accent4">
            <a:lumMod val="20000"/>
            <a:lumOff val="80000"/>
            <a:alpha val="90000"/>
          </a:schemeClr>
        </a:solidFill>
        <a:ln w="28575">
          <a:solidFill>
            <a:schemeClr val="tx2"/>
          </a:solidFill>
        </a:ln>
      </dgm:spPr>
      <dgm:t>
        <a:bodyPr/>
        <a:lstStyle/>
        <a:p>
          <a:r>
            <a:rPr lang="en-US" baseline="0" dirty="0">
              <a:solidFill>
                <a:schemeClr val="tx2"/>
              </a:solidFill>
            </a:rPr>
            <a:t>Focus on staff willingness/adapters of new processes and technologies.</a:t>
          </a:r>
          <a:endParaRPr lang="en-US" dirty="0">
            <a:solidFill>
              <a:schemeClr val="tx2"/>
            </a:solidFill>
          </a:endParaRPr>
        </a:p>
      </dgm:t>
    </dgm:pt>
    <dgm:pt modelId="{A75796AE-D6BA-48B2-A7D4-70D53CE8868D}" type="parTrans" cxnId="{55CEB61C-208E-48D7-86AE-1C7CE33A051A}">
      <dgm:prSet/>
      <dgm:spPr/>
      <dgm:t>
        <a:bodyPr/>
        <a:lstStyle/>
        <a:p>
          <a:endParaRPr lang="en-US"/>
        </a:p>
      </dgm:t>
    </dgm:pt>
    <dgm:pt modelId="{FDB3BEFB-DD39-460E-A231-53C0A561F5D6}" type="sibTrans" cxnId="{55CEB61C-208E-48D7-86AE-1C7CE33A051A}">
      <dgm:prSet/>
      <dgm:spPr/>
      <dgm:t>
        <a:bodyPr/>
        <a:lstStyle/>
        <a:p>
          <a:endParaRPr lang="en-US"/>
        </a:p>
      </dgm:t>
    </dgm:pt>
    <dgm:pt modelId="{879440D0-BC0D-4384-A0ED-5648BBDC97D7}">
      <dgm:prSet/>
      <dgm:spPr>
        <a:solidFill>
          <a:schemeClr val="accent4">
            <a:lumMod val="20000"/>
            <a:lumOff val="80000"/>
            <a:alpha val="90000"/>
          </a:schemeClr>
        </a:solidFill>
        <a:ln w="28575">
          <a:solidFill>
            <a:schemeClr val="tx2"/>
          </a:solidFill>
        </a:ln>
      </dgm:spPr>
      <dgm:t>
        <a:bodyPr/>
        <a:lstStyle/>
        <a:p>
          <a:r>
            <a:rPr lang="en-US" dirty="0">
              <a:solidFill>
                <a:schemeClr val="tx2"/>
              </a:solidFill>
            </a:rPr>
            <a:t>Willingness to devote time and resources to issues affecting financial services.</a:t>
          </a:r>
        </a:p>
      </dgm:t>
    </dgm:pt>
    <dgm:pt modelId="{A9C1DFBA-64E1-4291-B928-EA232096AD2F}" type="parTrans" cxnId="{07427394-FD86-4466-8049-BE56EBF2E018}">
      <dgm:prSet/>
      <dgm:spPr/>
      <dgm:t>
        <a:bodyPr/>
        <a:lstStyle/>
        <a:p>
          <a:endParaRPr lang="en-US"/>
        </a:p>
      </dgm:t>
    </dgm:pt>
    <dgm:pt modelId="{8346064C-ACC1-4B7F-AD7D-E253014A71DA}" type="sibTrans" cxnId="{07427394-FD86-4466-8049-BE56EBF2E018}">
      <dgm:prSet/>
      <dgm:spPr/>
      <dgm:t>
        <a:bodyPr/>
        <a:lstStyle/>
        <a:p>
          <a:endParaRPr lang="en-US"/>
        </a:p>
      </dgm:t>
    </dgm:pt>
    <dgm:pt modelId="{73539D73-C2AD-403E-8195-FCB34383C4F0}">
      <dgm:prSet/>
      <dgm:spPr>
        <a:solidFill>
          <a:schemeClr val="accent4">
            <a:lumMod val="20000"/>
            <a:lumOff val="80000"/>
            <a:alpha val="90000"/>
          </a:schemeClr>
        </a:solidFill>
        <a:ln w="28575">
          <a:solidFill>
            <a:schemeClr val="tx2"/>
          </a:solidFill>
        </a:ln>
      </dgm:spPr>
      <dgm:t>
        <a:bodyPr/>
        <a:lstStyle/>
        <a:p>
          <a:r>
            <a:rPr lang="en-US" dirty="0">
              <a:solidFill>
                <a:schemeClr val="tx2"/>
              </a:solidFill>
            </a:rPr>
            <a:t>Help participants understand positive impact within their own departments.</a:t>
          </a:r>
        </a:p>
      </dgm:t>
    </dgm:pt>
    <dgm:pt modelId="{8E4441FD-902E-4D3D-8C85-3D480E624474}" type="parTrans" cxnId="{49A062A4-6129-409F-B822-9089BD718490}">
      <dgm:prSet/>
      <dgm:spPr/>
      <dgm:t>
        <a:bodyPr/>
        <a:lstStyle/>
        <a:p>
          <a:endParaRPr lang="en-US"/>
        </a:p>
      </dgm:t>
    </dgm:pt>
    <dgm:pt modelId="{3194023D-878A-4CA2-9BB7-2165F96F553A}" type="sibTrans" cxnId="{49A062A4-6129-409F-B822-9089BD718490}">
      <dgm:prSet/>
      <dgm:spPr/>
      <dgm:t>
        <a:bodyPr/>
        <a:lstStyle/>
        <a:p>
          <a:endParaRPr lang="en-US"/>
        </a:p>
      </dgm:t>
    </dgm:pt>
    <dgm:pt modelId="{EFFB9807-7EF1-4A9E-9245-0ADEC3C0BF5F}" type="pres">
      <dgm:prSet presAssocID="{2A47DB96-B340-48E3-9F90-21875C475478}" presName="linear" presStyleCnt="0">
        <dgm:presLayoutVars>
          <dgm:dir/>
          <dgm:animLvl val="lvl"/>
          <dgm:resizeHandles val="exact"/>
        </dgm:presLayoutVars>
      </dgm:prSet>
      <dgm:spPr/>
    </dgm:pt>
    <dgm:pt modelId="{067DC63A-1B44-4F60-8C5E-D16F2D03288F}" type="pres">
      <dgm:prSet presAssocID="{52BD5B5A-4769-4522-A8B6-D50EBD53C8F4}" presName="parentLin" presStyleCnt="0"/>
      <dgm:spPr/>
    </dgm:pt>
    <dgm:pt modelId="{AA3AA5F7-E74E-4EF8-A821-0016A467F2ED}" type="pres">
      <dgm:prSet presAssocID="{52BD5B5A-4769-4522-A8B6-D50EBD53C8F4}" presName="parentLeftMargin" presStyleLbl="node1" presStyleIdx="0" presStyleCnt="5"/>
      <dgm:spPr/>
    </dgm:pt>
    <dgm:pt modelId="{80866344-1F4C-44BD-8643-4B78BEC83BD6}" type="pres">
      <dgm:prSet presAssocID="{52BD5B5A-4769-4522-A8B6-D50EBD53C8F4}" presName="parentText" presStyleLbl="node1" presStyleIdx="0" presStyleCnt="5" custScaleX="110535">
        <dgm:presLayoutVars>
          <dgm:chMax val="0"/>
          <dgm:bulletEnabled val="1"/>
        </dgm:presLayoutVars>
      </dgm:prSet>
      <dgm:spPr/>
    </dgm:pt>
    <dgm:pt modelId="{B2EE1984-5EAC-4E4A-9141-7CCA57C3DFA4}" type="pres">
      <dgm:prSet presAssocID="{52BD5B5A-4769-4522-A8B6-D50EBD53C8F4}" presName="negativeSpace" presStyleCnt="0"/>
      <dgm:spPr/>
    </dgm:pt>
    <dgm:pt modelId="{4558D4AE-8E86-49B2-8E26-5EE52B6505C0}" type="pres">
      <dgm:prSet presAssocID="{52BD5B5A-4769-4522-A8B6-D50EBD53C8F4}" presName="childText" presStyleLbl="conFgAcc1" presStyleIdx="0" presStyleCnt="5">
        <dgm:presLayoutVars>
          <dgm:bulletEnabled val="1"/>
        </dgm:presLayoutVars>
      </dgm:prSet>
      <dgm:spPr/>
    </dgm:pt>
    <dgm:pt modelId="{4E53E487-7654-47B4-B4DA-3D7EADDA47AE}" type="pres">
      <dgm:prSet presAssocID="{66DC8FF4-7863-4431-A75E-6DBFDD327DE1}" presName="spaceBetweenRectangles" presStyleCnt="0"/>
      <dgm:spPr/>
    </dgm:pt>
    <dgm:pt modelId="{3C0877E6-AEF2-4110-8B5D-D48D8A529720}" type="pres">
      <dgm:prSet presAssocID="{8E198283-269A-4E02-BD8C-CE1AF2CBBF00}" presName="parentLin" presStyleCnt="0"/>
      <dgm:spPr/>
    </dgm:pt>
    <dgm:pt modelId="{1BC172F7-1D39-4EB1-B8CA-6043FC8D919C}" type="pres">
      <dgm:prSet presAssocID="{8E198283-269A-4E02-BD8C-CE1AF2CBBF00}" presName="parentLeftMargin" presStyleLbl="node1" presStyleIdx="0" presStyleCnt="5"/>
      <dgm:spPr/>
    </dgm:pt>
    <dgm:pt modelId="{8E577F11-FF97-4CAA-A231-D21C14F7D55F}" type="pres">
      <dgm:prSet presAssocID="{8E198283-269A-4E02-BD8C-CE1AF2CBBF00}" presName="parentText" presStyleLbl="node1" presStyleIdx="1" presStyleCnt="5" custScaleX="110535">
        <dgm:presLayoutVars>
          <dgm:chMax val="0"/>
          <dgm:bulletEnabled val="1"/>
        </dgm:presLayoutVars>
      </dgm:prSet>
      <dgm:spPr/>
    </dgm:pt>
    <dgm:pt modelId="{FB526D14-67F2-4F51-9F10-C31E8B8550B0}" type="pres">
      <dgm:prSet presAssocID="{8E198283-269A-4E02-BD8C-CE1AF2CBBF00}" presName="negativeSpace" presStyleCnt="0"/>
      <dgm:spPr/>
    </dgm:pt>
    <dgm:pt modelId="{CDBAEC45-BBA0-4444-92E9-AEB2D6A8841B}" type="pres">
      <dgm:prSet presAssocID="{8E198283-269A-4E02-BD8C-CE1AF2CBBF00}" presName="childText" presStyleLbl="conFgAcc1" presStyleIdx="1" presStyleCnt="5">
        <dgm:presLayoutVars>
          <dgm:bulletEnabled val="1"/>
        </dgm:presLayoutVars>
      </dgm:prSet>
      <dgm:spPr/>
    </dgm:pt>
    <dgm:pt modelId="{26DF8ED8-A602-41B6-B7CA-16C0C22948C9}" type="pres">
      <dgm:prSet presAssocID="{1245DABA-2EC3-4498-9C0B-08AEDD9465D8}" presName="spaceBetweenRectangles" presStyleCnt="0"/>
      <dgm:spPr/>
    </dgm:pt>
    <dgm:pt modelId="{52E2302E-CEC2-4FAC-B39C-C90282AE9333}" type="pres">
      <dgm:prSet presAssocID="{D883D489-EC71-4D94-BC87-9E1BA7D56105}" presName="parentLin" presStyleCnt="0"/>
      <dgm:spPr/>
    </dgm:pt>
    <dgm:pt modelId="{971711A1-1755-497E-B7AE-8032317D4ACC}" type="pres">
      <dgm:prSet presAssocID="{D883D489-EC71-4D94-BC87-9E1BA7D56105}" presName="parentLeftMargin" presStyleLbl="node1" presStyleIdx="1" presStyleCnt="5"/>
      <dgm:spPr/>
    </dgm:pt>
    <dgm:pt modelId="{7B0B9ACC-EBFC-44E4-A233-EEDA02B0F41B}" type="pres">
      <dgm:prSet presAssocID="{D883D489-EC71-4D94-BC87-9E1BA7D56105}" presName="parentText" presStyleLbl="node1" presStyleIdx="2" presStyleCnt="5" custScaleX="110535">
        <dgm:presLayoutVars>
          <dgm:chMax val="0"/>
          <dgm:bulletEnabled val="1"/>
        </dgm:presLayoutVars>
      </dgm:prSet>
      <dgm:spPr/>
    </dgm:pt>
    <dgm:pt modelId="{C42007DD-0B82-4AAE-BE00-25817E1D8B56}" type="pres">
      <dgm:prSet presAssocID="{D883D489-EC71-4D94-BC87-9E1BA7D56105}" presName="negativeSpace" presStyleCnt="0"/>
      <dgm:spPr/>
    </dgm:pt>
    <dgm:pt modelId="{CEA9E22A-297C-4DC2-B00C-5D5A2E48D5AB}" type="pres">
      <dgm:prSet presAssocID="{D883D489-EC71-4D94-BC87-9E1BA7D56105}" presName="childText" presStyleLbl="conFgAcc1" presStyleIdx="2" presStyleCnt="5">
        <dgm:presLayoutVars>
          <dgm:bulletEnabled val="1"/>
        </dgm:presLayoutVars>
      </dgm:prSet>
      <dgm:spPr/>
    </dgm:pt>
    <dgm:pt modelId="{BAEAC858-91C5-43D1-B902-201C646F2A85}" type="pres">
      <dgm:prSet presAssocID="{3CE9E306-B975-4911-B47B-80BCD8959277}" presName="spaceBetweenRectangles" presStyleCnt="0"/>
      <dgm:spPr/>
    </dgm:pt>
    <dgm:pt modelId="{3239A7F9-28EB-4DD6-BF27-16E071E9C947}" type="pres">
      <dgm:prSet presAssocID="{EDD245B5-C87D-4EB5-8BCD-69E8F243A89B}" presName="parentLin" presStyleCnt="0"/>
      <dgm:spPr/>
    </dgm:pt>
    <dgm:pt modelId="{37CAE890-9667-4258-AF63-DC9C83917076}" type="pres">
      <dgm:prSet presAssocID="{EDD245B5-C87D-4EB5-8BCD-69E8F243A89B}" presName="parentLeftMargin" presStyleLbl="node1" presStyleIdx="2" presStyleCnt="5"/>
      <dgm:spPr/>
    </dgm:pt>
    <dgm:pt modelId="{8A134192-B562-4858-8F8E-C3C56147E01C}" type="pres">
      <dgm:prSet presAssocID="{EDD245B5-C87D-4EB5-8BCD-69E8F243A89B}" presName="parentText" presStyleLbl="node1" presStyleIdx="3" presStyleCnt="5" custScaleX="110535">
        <dgm:presLayoutVars>
          <dgm:chMax val="0"/>
          <dgm:bulletEnabled val="1"/>
        </dgm:presLayoutVars>
      </dgm:prSet>
      <dgm:spPr/>
    </dgm:pt>
    <dgm:pt modelId="{3944585A-E5F0-421F-BE38-33995110F070}" type="pres">
      <dgm:prSet presAssocID="{EDD245B5-C87D-4EB5-8BCD-69E8F243A89B}" presName="negativeSpace" presStyleCnt="0"/>
      <dgm:spPr/>
    </dgm:pt>
    <dgm:pt modelId="{3AE443D5-0FC0-48B3-ACA8-623BE1781F9B}" type="pres">
      <dgm:prSet presAssocID="{EDD245B5-C87D-4EB5-8BCD-69E8F243A89B}" presName="childText" presStyleLbl="conFgAcc1" presStyleIdx="3" presStyleCnt="5">
        <dgm:presLayoutVars>
          <dgm:bulletEnabled val="1"/>
        </dgm:presLayoutVars>
      </dgm:prSet>
      <dgm:spPr/>
    </dgm:pt>
    <dgm:pt modelId="{A90E4BC9-59C5-40D0-AAE4-5C50D74ECB2A}" type="pres">
      <dgm:prSet presAssocID="{EC13A8EB-22AA-4794-9C2E-BE854388ECF9}" presName="spaceBetweenRectangles" presStyleCnt="0"/>
      <dgm:spPr/>
    </dgm:pt>
    <dgm:pt modelId="{B7A91AF7-251B-44DE-A610-7BD03F708EEF}" type="pres">
      <dgm:prSet presAssocID="{FE37E622-5790-437E-B4D0-B9980DB351E8}" presName="parentLin" presStyleCnt="0"/>
      <dgm:spPr/>
    </dgm:pt>
    <dgm:pt modelId="{D36FC8DF-2929-4F8D-87E6-78527DE2042F}" type="pres">
      <dgm:prSet presAssocID="{FE37E622-5790-437E-B4D0-B9980DB351E8}" presName="parentLeftMargin" presStyleLbl="node1" presStyleIdx="3" presStyleCnt="5"/>
      <dgm:spPr/>
    </dgm:pt>
    <dgm:pt modelId="{7EB9D09E-C70A-413C-9F0D-8D1228B4660C}" type="pres">
      <dgm:prSet presAssocID="{FE37E622-5790-437E-B4D0-B9980DB351E8}" presName="parentText" presStyleLbl="node1" presStyleIdx="4" presStyleCnt="5" custScaleX="110535">
        <dgm:presLayoutVars>
          <dgm:chMax val="0"/>
          <dgm:bulletEnabled val="1"/>
        </dgm:presLayoutVars>
      </dgm:prSet>
      <dgm:spPr/>
    </dgm:pt>
    <dgm:pt modelId="{1BFDFEAD-62AA-42A1-B243-65875CC7241A}" type="pres">
      <dgm:prSet presAssocID="{FE37E622-5790-437E-B4D0-B9980DB351E8}" presName="negativeSpace" presStyleCnt="0"/>
      <dgm:spPr/>
    </dgm:pt>
    <dgm:pt modelId="{00EFD842-E2F1-403C-9E1D-D96B9E346D5B}" type="pres">
      <dgm:prSet presAssocID="{FE37E622-5790-437E-B4D0-B9980DB351E8}" presName="childText" presStyleLbl="conFgAcc1" presStyleIdx="4" presStyleCnt="5">
        <dgm:presLayoutVars>
          <dgm:bulletEnabled val="1"/>
        </dgm:presLayoutVars>
      </dgm:prSet>
      <dgm:spPr/>
    </dgm:pt>
  </dgm:ptLst>
  <dgm:cxnLst>
    <dgm:cxn modelId="{1601C106-4DF5-481E-8933-1FBDAB3B44E1}" srcId="{2A47DB96-B340-48E3-9F90-21875C475478}" destId="{EDD245B5-C87D-4EB5-8BCD-69E8F243A89B}" srcOrd="3" destOrd="0" parTransId="{A04F4F91-A062-47BF-9241-2795B2537491}" sibTransId="{EC13A8EB-22AA-4794-9C2E-BE854388ECF9}"/>
    <dgm:cxn modelId="{888CA30B-5007-4531-8B09-29AAAE31E94C}" type="presOf" srcId="{EDD245B5-C87D-4EB5-8BCD-69E8F243A89B}" destId="{8A134192-B562-4858-8F8E-C3C56147E01C}" srcOrd="1" destOrd="0" presId="urn:microsoft.com/office/officeart/2005/8/layout/list1"/>
    <dgm:cxn modelId="{F1C1AA0E-8DDC-4C40-8FE2-FC775E54FCC6}" srcId="{2A47DB96-B340-48E3-9F90-21875C475478}" destId="{8E198283-269A-4E02-BD8C-CE1AF2CBBF00}" srcOrd="1" destOrd="0" parTransId="{84311AC1-3675-4532-A0A1-23EBD2AAF2A3}" sibTransId="{1245DABA-2EC3-4498-9C0B-08AEDD9465D8}"/>
    <dgm:cxn modelId="{18CD4919-BFF2-4289-B08A-F44C850B9298}" type="presOf" srcId="{40EBF187-C62C-4C73-A2F3-C0E8F17FA591}" destId="{4558D4AE-8E86-49B2-8E26-5EE52B6505C0}" srcOrd="0" destOrd="0" presId="urn:microsoft.com/office/officeart/2005/8/layout/list1"/>
    <dgm:cxn modelId="{55CEB61C-208E-48D7-86AE-1C7CE33A051A}" srcId="{FE37E622-5790-437E-B4D0-B9980DB351E8}" destId="{BC14CF4D-259E-4AA9-B3E7-D40CA236AEE8}" srcOrd="0" destOrd="0" parTransId="{A75796AE-D6BA-48B2-A7D4-70D53CE8868D}" sibTransId="{FDB3BEFB-DD39-460E-A231-53C0A561F5D6}"/>
    <dgm:cxn modelId="{07BFBD26-BD92-4CC2-AF5D-7161B8D873BC}" type="presOf" srcId="{8E198283-269A-4E02-BD8C-CE1AF2CBBF00}" destId="{1BC172F7-1D39-4EB1-B8CA-6043FC8D919C}" srcOrd="0" destOrd="0" presId="urn:microsoft.com/office/officeart/2005/8/layout/list1"/>
    <dgm:cxn modelId="{843B7F29-EACE-43BF-A5D2-A4DB3E93A234}" type="presOf" srcId="{FE37E622-5790-437E-B4D0-B9980DB351E8}" destId="{D36FC8DF-2929-4F8D-87E6-78527DE2042F}" srcOrd="0" destOrd="0" presId="urn:microsoft.com/office/officeart/2005/8/layout/list1"/>
    <dgm:cxn modelId="{C8F3BE2A-D26E-4539-AA69-D4840B0CABB3}" type="presOf" srcId="{8E198283-269A-4E02-BD8C-CE1AF2CBBF00}" destId="{8E577F11-FF97-4CAA-A231-D21C14F7D55F}" srcOrd="1" destOrd="0" presId="urn:microsoft.com/office/officeart/2005/8/layout/list1"/>
    <dgm:cxn modelId="{6AC8EA3C-338D-49FC-87A6-C59283DB1B4F}" type="presOf" srcId="{52BD5B5A-4769-4522-A8B6-D50EBD53C8F4}" destId="{AA3AA5F7-E74E-4EF8-A821-0016A467F2ED}" srcOrd="0" destOrd="0" presId="urn:microsoft.com/office/officeart/2005/8/layout/list1"/>
    <dgm:cxn modelId="{1F9C4A5D-4F6D-4D4E-AD34-5496DAC40CA1}" srcId="{D883D489-EC71-4D94-BC87-9E1BA7D56105}" destId="{6B617B5E-A7F1-4EFB-B922-6541B5B0E4F9}" srcOrd="0" destOrd="0" parTransId="{35D5C7A3-8967-4770-8ACD-D1DAC4AA96B3}" sibTransId="{8F0BAF47-DB85-4BF8-B164-63B0BD7929E8}"/>
    <dgm:cxn modelId="{84CB3262-FFF7-4F1C-B683-D45AB0B7A38A}" type="presOf" srcId="{2A47DB96-B340-48E3-9F90-21875C475478}" destId="{EFFB9807-7EF1-4A9E-9245-0ADEC3C0BF5F}" srcOrd="0" destOrd="0" presId="urn:microsoft.com/office/officeart/2005/8/layout/list1"/>
    <dgm:cxn modelId="{7C9E2B66-85DC-4C72-A537-24EC9AF8036A}" srcId="{2A47DB96-B340-48E3-9F90-21875C475478}" destId="{D883D489-EC71-4D94-BC87-9E1BA7D56105}" srcOrd="2" destOrd="0" parTransId="{1EF05096-4359-48F1-BF7C-C7E7E5BD1AC8}" sibTransId="{3CE9E306-B975-4911-B47B-80BCD8959277}"/>
    <dgm:cxn modelId="{DF49E56D-05B7-47C2-963C-AB0361B448D3}" type="presOf" srcId="{6B617B5E-A7F1-4EFB-B922-6541B5B0E4F9}" destId="{CEA9E22A-297C-4DC2-B00C-5D5A2E48D5AB}" srcOrd="0" destOrd="0" presId="urn:microsoft.com/office/officeart/2005/8/layout/list1"/>
    <dgm:cxn modelId="{EAD4A64E-9B20-467C-B3DD-5F33E68F4085}" type="presOf" srcId="{8AAD965C-9062-4448-99AA-1E6EE7ADB13C}" destId="{3AE443D5-0FC0-48B3-ACA8-623BE1781F9B}" srcOrd="0" destOrd="0" presId="urn:microsoft.com/office/officeart/2005/8/layout/list1"/>
    <dgm:cxn modelId="{1EAA2C7A-CF23-4204-85BD-4DBAE72B4D17}" type="presOf" srcId="{D883D489-EC71-4D94-BC87-9E1BA7D56105}" destId="{7B0B9ACC-EBFC-44E4-A233-EEDA02B0F41B}" srcOrd="1" destOrd="0" presId="urn:microsoft.com/office/officeart/2005/8/layout/list1"/>
    <dgm:cxn modelId="{D1A0B580-ADB3-49E3-9341-E77412641755}" type="presOf" srcId="{D883D489-EC71-4D94-BC87-9E1BA7D56105}" destId="{971711A1-1755-497E-B7AE-8032317D4ACC}" srcOrd="0" destOrd="0" presId="urn:microsoft.com/office/officeart/2005/8/layout/list1"/>
    <dgm:cxn modelId="{1B9E588F-3FFE-4065-BA61-9B24148AAEBC}" type="presOf" srcId="{844F2825-5A08-4286-BF30-B57B38B5CACE}" destId="{CDBAEC45-BBA0-4444-92E9-AEB2D6A8841B}" srcOrd="0" destOrd="0" presId="urn:microsoft.com/office/officeart/2005/8/layout/list1"/>
    <dgm:cxn modelId="{99EEB891-01EC-4A23-B057-67B824934C6C}" type="presOf" srcId="{879440D0-BC0D-4384-A0ED-5648BBDC97D7}" destId="{4558D4AE-8E86-49B2-8E26-5EE52B6505C0}" srcOrd="0" destOrd="1" presId="urn:microsoft.com/office/officeart/2005/8/layout/list1"/>
    <dgm:cxn modelId="{07427394-FD86-4466-8049-BE56EBF2E018}" srcId="{52BD5B5A-4769-4522-A8B6-D50EBD53C8F4}" destId="{879440D0-BC0D-4384-A0ED-5648BBDC97D7}" srcOrd="1" destOrd="0" parTransId="{A9C1DFBA-64E1-4291-B928-EA232096AD2F}" sibTransId="{8346064C-ACC1-4B7F-AD7D-E253014A71DA}"/>
    <dgm:cxn modelId="{CA4C9394-424C-40E8-BA8A-EE7C205DCFCA}" type="presOf" srcId="{52BD5B5A-4769-4522-A8B6-D50EBD53C8F4}" destId="{80866344-1F4C-44BD-8643-4B78BEC83BD6}" srcOrd="1" destOrd="0" presId="urn:microsoft.com/office/officeart/2005/8/layout/list1"/>
    <dgm:cxn modelId="{C915209B-BEAA-4FA9-AB65-6DFA06FE65E4}" type="presOf" srcId="{73539D73-C2AD-403E-8195-FCB34383C4F0}" destId="{CDBAEC45-BBA0-4444-92E9-AEB2D6A8841B}" srcOrd="0" destOrd="1" presId="urn:microsoft.com/office/officeart/2005/8/layout/list1"/>
    <dgm:cxn modelId="{A73F0E9E-07E5-483F-9453-ACA433FD4E15}" type="presOf" srcId="{EDD245B5-C87D-4EB5-8BCD-69E8F243A89B}" destId="{37CAE890-9667-4258-AF63-DC9C83917076}" srcOrd="0" destOrd="0" presId="urn:microsoft.com/office/officeart/2005/8/layout/list1"/>
    <dgm:cxn modelId="{FFEC2CA0-C423-4301-83CA-B58D9B91B674}" srcId="{52BD5B5A-4769-4522-A8B6-D50EBD53C8F4}" destId="{40EBF187-C62C-4C73-A2F3-C0E8F17FA591}" srcOrd="0" destOrd="0" parTransId="{202CA6F8-5C02-4565-A0EA-C5797F149C86}" sibTransId="{7E61404F-3218-4969-8490-915E2B023F75}"/>
    <dgm:cxn modelId="{D77B0CA4-EF6C-4918-800B-A8C27A47DA75}" type="presOf" srcId="{BC14CF4D-259E-4AA9-B3E7-D40CA236AEE8}" destId="{00EFD842-E2F1-403C-9E1D-D96B9E346D5B}" srcOrd="0" destOrd="0" presId="urn:microsoft.com/office/officeart/2005/8/layout/list1"/>
    <dgm:cxn modelId="{49A062A4-6129-409F-B822-9089BD718490}" srcId="{8E198283-269A-4E02-BD8C-CE1AF2CBBF00}" destId="{73539D73-C2AD-403E-8195-FCB34383C4F0}" srcOrd="1" destOrd="0" parTransId="{8E4441FD-902E-4D3D-8C85-3D480E624474}" sibTransId="{3194023D-878A-4CA2-9BB7-2165F96F553A}"/>
    <dgm:cxn modelId="{C3FF5ED9-4D4E-48DE-87AB-09A36271EA7D}" srcId="{2A47DB96-B340-48E3-9F90-21875C475478}" destId="{FE37E622-5790-437E-B4D0-B9980DB351E8}" srcOrd="4" destOrd="0" parTransId="{656735A7-2B78-4AAF-97C4-FF7035A73EDF}" sibTransId="{4B3829F5-3775-40D8-B166-26F901BB1985}"/>
    <dgm:cxn modelId="{64A23BE1-C91A-4E23-940D-14EAA3C57A3C}" srcId="{2A47DB96-B340-48E3-9F90-21875C475478}" destId="{52BD5B5A-4769-4522-A8B6-D50EBD53C8F4}" srcOrd="0" destOrd="0" parTransId="{E5B30B1E-C95C-4440-B223-7347C2C62794}" sibTransId="{66DC8FF4-7863-4431-A75E-6DBFDD327DE1}"/>
    <dgm:cxn modelId="{F1DF1FE9-8670-4189-A680-8926B5E44CCF}" srcId="{8E198283-269A-4E02-BD8C-CE1AF2CBBF00}" destId="{844F2825-5A08-4286-BF30-B57B38B5CACE}" srcOrd="0" destOrd="0" parTransId="{A46BCCFD-46B3-4027-90A3-84CB7EB6BAEE}" sibTransId="{AE77DB3A-B8BA-4442-8C65-64108BCEFDC6}"/>
    <dgm:cxn modelId="{91A889ED-C3E8-48ED-9B28-00DACC36FAB5}" srcId="{EDD245B5-C87D-4EB5-8BCD-69E8F243A89B}" destId="{8AAD965C-9062-4448-99AA-1E6EE7ADB13C}" srcOrd="0" destOrd="0" parTransId="{7F58FCE4-F3CE-4096-9E8D-3FF8A4ED697A}" sibTransId="{C35E19FE-33B7-44E6-A567-2870F306CB18}"/>
    <dgm:cxn modelId="{A372A3F0-7F78-4D27-A9EC-46F75EB31A5E}" type="presOf" srcId="{FE37E622-5790-437E-B4D0-B9980DB351E8}" destId="{7EB9D09E-C70A-413C-9F0D-8D1228B4660C}" srcOrd="1" destOrd="0" presId="urn:microsoft.com/office/officeart/2005/8/layout/list1"/>
    <dgm:cxn modelId="{0620089F-79AE-4D93-95B1-4471E98842D8}" type="presParOf" srcId="{EFFB9807-7EF1-4A9E-9245-0ADEC3C0BF5F}" destId="{067DC63A-1B44-4F60-8C5E-D16F2D03288F}" srcOrd="0" destOrd="0" presId="urn:microsoft.com/office/officeart/2005/8/layout/list1"/>
    <dgm:cxn modelId="{C3B1556E-689C-4341-A301-6473B2895917}" type="presParOf" srcId="{067DC63A-1B44-4F60-8C5E-D16F2D03288F}" destId="{AA3AA5F7-E74E-4EF8-A821-0016A467F2ED}" srcOrd="0" destOrd="0" presId="urn:microsoft.com/office/officeart/2005/8/layout/list1"/>
    <dgm:cxn modelId="{B779909F-3287-4108-B40E-56167D506F7D}" type="presParOf" srcId="{067DC63A-1B44-4F60-8C5E-D16F2D03288F}" destId="{80866344-1F4C-44BD-8643-4B78BEC83BD6}" srcOrd="1" destOrd="0" presId="urn:microsoft.com/office/officeart/2005/8/layout/list1"/>
    <dgm:cxn modelId="{86DD4D7A-2A2B-433F-9D07-F4344B2A9494}" type="presParOf" srcId="{EFFB9807-7EF1-4A9E-9245-0ADEC3C0BF5F}" destId="{B2EE1984-5EAC-4E4A-9141-7CCA57C3DFA4}" srcOrd="1" destOrd="0" presId="urn:microsoft.com/office/officeart/2005/8/layout/list1"/>
    <dgm:cxn modelId="{A4018F8E-C5D2-41D1-9F72-67CAA287A934}" type="presParOf" srcId="{EFFB9807-7EF1-4A9E-9245-0ADEC3C0BF5F}" destId="{4558D4AE-8E86-49B2-8E26-5EE52B6505C0}" srcOrd="2" destOrd="0" presId="urn:microsoft.com/office/officeart/2005/8/layout/list1"/>
    <dgm:cxn modelId="{0ED0330E-635F-48BB-869C-BE8B06B71AC2}" type="presParOf" srcId="{EFFB9807-7EF1-4A9E-9245-0ADEC3C0BF5F}" destId="{4E53E487-7654-47B4-B4DA-3D7EADDA47AE}" srcOrd="3" destOrd="0" presId="urn:microsoft.com/office/officeart/2005/8/layout/list1"/>
    <dgm:cxn modelId="{24F9FC1D-08EF-4D63-B4E9-6D9DCA07D71A}" type="presParOf" srcId="{EFFB9807-7EF1-4A9E-9245-0ADEC3C0BF5F}" destId="{3C0877E6-AEF2-4110-8B5D-D48D8A529720}" srcOrd="4" destOrd="0" presId="urn:microsoft.com/office/officeart/2005/8/layout/list1"/>
    <dgm:cxn modelId="{60DCE110-850B-434B-9763-9527DF68FE7C}" type="presParOf" srcId="{3C0877E6-AEF2-4110-8B5D-D48D8A529720}" destId="{1BC172F7-1D39-4EB1-B8CA-6043FC8D919C}" srcOrd="0" destOrd="0" presId="urn:microsoft.com/office/officeart/2005/8/layout/list1"/>
    <dgm:cxn modelId="{88A3ACDE-8E58-4239-9EB6-4A5530924718}" type="presParOf" srcId="{3C0877E6-AEF2-4110-8B5D-D48D8A529720}" destId="{8E577F11-FF97-4CAA-A231-D21C14F7D55F}" srcOrd="1" destOrd="0" presId="urn:microsoft.com/office/officeart/2005/8/layout/list1"/>
    <dgm:cxn modelId="{E415382D-E5F5-4EDE-B4D5-6DFCED2A9434}" type="presParOf" srcId="{EFFB9807-7EF1-4A9E-9245-0ADEC3C0BF5F}" destId="{FB526D14-67F2-4F51-9F10-C31E8B8550B0}" srcOrd="5" destOrd="0" presId="urn:microsoft.com/office/officeart/2005/8/layout/list1"/>
    <dgm:cxn modelId="{F434E74A-C66F-40D5-9F4A-A73A1B0D1945}" type="presParOf" srcId="{EFFB9807-7EF1-4A9E-9245-0ADEC3C0BF5F}" destId="{CDBAEC45-BBA0-4444-92E9-AEB2D6A8841B}" srcOrd="6" destOrd="0" presId="urn:microsoft.com/office/officeart/2005/8/layout/list1"/>
    <dgm:cxn modelId="{5C19BCC1-7947-491D-A195-46DBD260C048}" type="presParOf" srcId="{EFFB9807-7EF1-4A9E-9245-0ADEC3C0BF5F}" destId="{26DF8ED8-A602-41B6-B7CA-16C0C22948C9}" srcOrd="7" destOrd="0" presId="urn:microsoft.com/office/officeart/2005/8/layout/list1"/>
    <dgm:cxn modelId="{D5FFA2A1-148F-4972-8E92-CA8B45D59298}" type="presParOf" srcId="{EFFB9807-7EF1-4A9E-9245-0ADEC3C0BF5F}" destId="{52E2302E-CEC2-4FAC-B39C-C90282AE9333}" srcOrd="8" destOrd="0" presId="urn:microsoft.com/office/officeart/2005/8/layout/list1"/>
    <dgm:cxn modelId="{E375406C-F582-42D6-8095-25BC71653E35}" type="presParOf" srcId="{52E2302E-CEC2-4FAC-B39C-C90282AE9333}" destId="{971711A1-1755-497E-B7AE-8032317D4ACC}" srcOrd="0" destOrd="0" presId="urn:microsoft.com/office/officeart/2005/8/layout/list1"/>
    <dgm:cxn modelId="{46466BB4-8B1B-40E9-B2E6-0BEDFAD160F5}" type="presParOf" srcId="{52E2302E-CEC2-4FAC-B39C-C90282AE9333}" destId="{7B0B9ACC-EBFC-44E4-A233-EEDA02B0F41B}" srcOrd="1" destOrd="0" presId="urn:microsoft.com/office/officeart/2005/8/layout/list1"/>
    <dgm:cxn modelId="{C6173A18-98A7-4D74-AAD5-E114414BD7FA}" type="presParOf" srcId="{EFFB9807-7EF1-4A9E-9245-0ADEC3C0BF5F}" destId="{C42007DD-0B82-4AAE-BE00-25817E1D8B56}" srcOrd="9" destOrd="0" presId="urn:microsoft.com/office/officeart/2005/8/layout/list1"/>
    <dgm:cxn modelId="{14E1CE22-2A59-4E65-BF70-0B2EF9133AC5}" type="presParOf" srcId="{EFFB9807-7EF1-4A9E-9245-0ADEC3C0BF5F}" destId="{CEA9E22A-297C-4DC2-B00C-5D5A2E48D5AB}" srcOrd="10" destOrd="0" presId="urn:microsoft.com/office/officeart/2005/8/layout/list1"/>
    <dgm:cxn modelId="{8E72CB3D-F35C-450E-AA7B-8C3D8859B1D2}" type="presParOf" srcId="{EFFB9807-7EF1-4A9E-9245-0ADEC3C0BF5F}" destId="{BAEAC858-91C5-43D1-B902-201C646F2A85}" srcOrd="11" destOrd="0" presId="urn:microsoft.com/office/officeart/2005/8/layout/list1"/>
    <dgm:cxn modelId="{EC4142F3-A7E4-418F-926F-1F6D470C1227}" type="presParOf" srcId="{EFFB9807-7EF1-4A9E-9245-0ADEC3C0BF5F}" destId="{3239A7F9-28EB-4DD6-BF27-16E071E9C947}" srcOrd="12" destOrd="0" presId="urn:microsoft.com/office/officeart/2005/8/layout/list1"/>
    <dgm:cxn modelId="{899FB770-6D6B-495B-A86C-0E04541F83F3}" type="presParOf" srcId="{3239A7F9-28EB-4DD6-BF27-16E071E9C947}" destId="{37CAE890-9667-4258-AF63-DC9C83917076}" srcOrd="0" destOrd="0" presId="urn:microsoft.com/office/officeart/2005/8/layout/list1"/>
    <dgm:cxn modelId="{09FBE7D4-C130-4AB1-BDDB-693CDCB0AFDE}" type="presParOf" srcId="{3239A7F9-28EB-4DD6-BF27-16E071E9C947}" destId="{8A134192-B562-4858-8F8E-C3C56147E01C}" srcOrd="1" destOrd="0" presId="urn:microsoft.com/office/officeart/2005/8/layout/list1"/>
    <dgm:cxn modelId="{DCBBD4EE-FA86-47AD-8B8E-D8F9DD5F0405}" type="presParOf" srcId="{EFFB9807-7EF1-4A9E-9245-0ADEC3C0BF5F}" destId="{3944585A-E5F0-421F-BE38-33995110F070}" srcOrd="13" destOrd="0" presId="urn:microsoft.com/office/officeart/2005/8/layout/list1"/>
    <dgm:cxn modelId="{D88D3F8F-E809-497E-9F80-6692D90D6E18}" type="presParOf" srcId="{EFFB9807-7EF1-4A9E-9245-0ADEC3C0BF5F}" destId="{3AE443D5-0FC0-48B3-ACA8-623BE1781F9B}" srcOrd="14" destOrd="0" presId="urn:microsoft.com/office/officeart/2005/8/layout/list1"/>
    <dgm:cxn modelId="{18FDD5F9-28E7-4CB7-8F31-AF6E10717B07}" type="presParOf" srcId="{EFFB9807-7EF1-4A9E-9245-0ADEC3C0BF5F}" destId="{A90E4BC9-59C5-40D0-AAE4-5C50D74ECB2A}" srcOrd="15" destOrd="0" presId="urn:microsoft.com/office/officeart/2005/8/layout/list1"/>
    <dgm:cxn modelId="{76C36539-DC73-4079-92CD-CD07CF150325}" type="presParOf" srcId="{EFFB9807-7EF1-4A9E-9245-0ADEC3C0BF5F}" destId="{B7A91AF7-251B-44DE-A610-7BD03F708EEF}" srcOrd="16" destOrd="0" presId="urn:microsoft.com/office/officeart/2005/8/layout/list1"/>
    <dgm:cxn modelId="{A630D619-620E-4279-A341-609D9B36884E}" type="presParOf" srcId="{B7A91AF7-251B-44DE-A610-7BD03F708EEF}" destId="{D36FC8DF-2929-4F8D-87E6-78527DE2042F}" srcOrd="0" destOrd="0" presId="urn:microsoft.com/office/officeart/2005/8/layout/list1"/>
    <dgm:cxn modelId="{2B923C12-7A63-485F-9526-C17DEC37BAF9}" type="presParOf" srcId="{B7A91AF7-251B-44DE-A610-7BD03F708EEF}" destId="{7EB9D09E-C70A-413C-9F0D-8D1228B4660C}" srcOrd="1" destOrd="0" presId="urn:microsoft.com/office/officeart/2005/8/layout/list1"/>
    <dgm:cxn modelId="{DA031167-30A6-4E17-97DB-8F35D77F3CEE}" type="presParOf" srcId="{EFFB9807-7EF1-4A9E-9245-0ADEC3C0BF5F}" destId="{1BFDFEAD-62AA-42A1-B243-65875CC7241A}" srcOrd="17" destOrd="0" presId="urn:microsoft.com/office/officeart/2005/8/layout/list1"/>
    <dgm:cxn modelId="{40EF2E4E-AA6F-405F-B127-0C0279D934CC}" type="presParOf" srcId="{EFFB9807-7EF1-4A9E-9245-0ADEC3C0BF5F}" destId="{00EFD842-E2F1-403C-9E1D-D96B9E346D5B}"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F1406E-3550-4FA9-BF2D-FBB1E68321CD}">
      <dsp:nvSpPr>
        <dsp:cNvPr id="0" name=""/>
        <dsp:cNvSpPr/>
      </dsp:nvSpPr>
      <dsp:spPr>
        <a:xfrm>
          <a:off x="-162297" y="0"/>
          <a:ext cx="6311900" cy="6311900"/>
        </a:xfrm>
        <a:prstGeom prst="triangl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FEF84D-2263-42FA-A04F-EDED8DE70B87}">
      <dsp:nvSpPr>
        <dsp:cNvPr id="0" name=""/>
        <dsp:cNvSpPr/>
      </dsp:nvSpPr>
      <dsp:spPr>
        <a:xfrm>
          <a:off x="2641124" y="628754"/>
          <a:ext cx="4732463" cy="2397328"/>
        </a:xfrm>
        <a:prstGeom prst="roundRect">
          <a:avLst/>
        </a:prstGeom>
        <a:solidFill>
          <a:schemeClr val="accent4">
            <a:lumMod val="20000"/>
            <a:lumOff val="80000"/>
            <a:alpha val="9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baseline="0" dirty="0">
              <a:solidFill>
                <a:schemeClr val="tx2"/>
              </a:solidFill>
            </a:rPr>
            <a:t>Summary aging sorted by:</a:t>
          </a:r>
          <a:endParaRPr lang="en-US" sz="2400" b="1" kern="1200" dirty="0">
            <a:solidFill>
              <a:schemeClr val="tx2"/>
            </a:solidFill>
          </a:endParaRPr>
        </a:p>
        <a:p>
          <a:pPr marL="171450" lvl="1" indent="-171450" algn="l" defTabSz="800100">
            <a:lnSpc>
              <a:spcPct val="90000"/>
            </a:lnSpc>
            <a:spcBef>
              <a:spcPct val="0"/>
            </a:spcBef>
            <a:spcAft>
              <a:spcPct val="15000"/>
            </a:spcAft>
            <a:buChar char="•"/>
          </a:pPr>
          <a:r>
            <a:rPr lang="en-US" sz="1800" kern="1200" baseline="0" dirty="0">
              <a:solidFill>
                <a:schemeClr val="tx2"/>
              </a:solidFill>
            </a:rPr>
            <a:t>Financial Class</a:t>
          </a:r>
          <a:endParaRPr lang="en-US" sz="1800" kern="1200" dirty="0">
            <a:solidFill>
              <a:schemeClr val="tx2"/>
            </a:solidFill>
          </a:endParaRPr>
        </a:p>
        <a:p>
          <a:pPr marL="171450" lvl="1" indent="-171450" algn="l" defTabSz="800100">
            <a:lnSpc>
              <a:spcPct val="90000"/>
            </a:lnSpc>
            <a:spcBef>
              <a:spcPct val="0"/>
            </a:spcBef>
            <a:spcAft>
              <a:spcPct val="15000"/>
            </a:spcAft>
            <a:buChar char="•"/>
          </a:pPr>
          <a:r>
            <a:rPr lang="en-US" sz="1800" kern="1200" baseline="0" dirty="0">
              <a:solidFill>
                <a:schemeClr val="tx2"/>
              </a:solidFill>
            </a:rPr>
            <a:t>Aged by buckets (</a:t>
          </a:r>
          <a:r>
            <a:rPr lang="en-US" sz="1600" kern="1200" baseline="0" dirty="0">
              <a:solidFill>
                <a:schemeClr val="tx2"/>
              </a:solidFill>
            </a:rPr>
            <a:t>unbilled, 0-30, &gt;30, &gt;60, etc.)</a:t>
          </a:r>
          <a:endParaRPr lang="en-US" sz="1600" kern="1200" dirty="0">
            <a:solidFill>
              <a:schemeClr val="tx2"/>
            </a:solidFill>
          </a:endParaRPr>
        </a:p>
        <a:p>
          <a:pPr marL="342900" lvl="2" indent="-171450" algn="l" defTabSz="800100">
            <a:lnSpc>
              <a:spcPct val="90000"/>
            </a:lnSpc>
            <a:spcBef>
              <a:spcPct val="0"/>
            </a:spcBef>
            <a:spcAft>
              <a:spcPct val="15000"/>
            </a:spcAft>
            <a:buChar char="•"/>
          </a:pPr>
          <a:r>
            <a:rPr lang="en-US" sz="1800" kern="1200" baseline="0" dirty="0">
              <a:solidFill>
                <a:schemeClr val="tx2"/>
              </a:solidFill>
            </a:rPr>
            <a:t>Date of service when working timely filing</a:t>
          </a:r>
          <a:endParaRPr lang="en-US" sz="1800" kern="1200" dirty="0">
            <a:solidFill>
              <a:schemeClr val="tx2"/>
            </a:solidFill>
          </a:endParaRPr>
        </a:p>
        <a:p>
          <a:pPr marL="342900" lvl="2" indent="-171450" algn="l" defTabSz="800100">
            <a:lnSpc>
              <a:spcPct val="90000"/>
            </a:lnSpc>
            <a:spcBef>
              <a:spcPct val="0"/>
            </a:spcBef>
            <a:spcAft>
              <a:spcPct val="15000"/>
            </a:spcAft>
            <a:buChar char="•"/>
          </a:pPr>
          <a:r>
            <a:rPr lang="en-US" sz="1800" kern="1200" baseline="0" dirty="0">
              <a:solidFill>
                <a:schemeClr val="tx2"/>
              </a:solidFill>
            </a:rPr>
            <a:t>Last billed date when working aged accounts with activity</a:t>
          </a:r>
          <a:endParaRPr lang="en-US" sz="1800" kern="1200" dirty="0">
            <a:solidFill>
              <a:schemeClr val="tx2"/>
            </a:solidFill>
          </a:endParaRPr>
        </a:p>
        <a:p>
          <a:pPr marL="171450" lvl="1" indent="-171450" algn="l" defTabSz="800100">
            <a:lnSpc>
              <a:spcPct val="90000"/>
            </a:lnSpc>
            <a:spcBef>
              <a:spcPct val="0"/>
            </a:spcBef>
            <a:spcAft>
              <a:spcPct val="15000"/>
            </a:spcAft>
            <a:buChar char="•"/>
          </a:pPr>
          <a:r>
            <a:rPr lang="en-US" sz="1800" kern="1200" baseline="0" dirty="0">
              <a:solidFill>
                <a:schemeClr val="tx2"/>
              </a:solidFill>
            </a:rPr>
            <a:t>Without credit balances</a:t>
          </a:r>
          <a:endParaRPr lang="en-US" sz="1800" kern="1200" dirty="0">
            <a:solidFill>
              <a:schemeClr val="tx2"/>
            </a:solidFill>
          </a:endParaRPr>
        </a:p>
      </dsp:txBody>
      <dsp:txXfrm>
        <a:off x="2758152" y="745782"/>
        <a:ext cx="4498407" cy="2163272"/>
      </dsp:txXfrm>
    </dsp:sp>
    <dsp:sp modelId="{86944DDB-02E5-40E1-9548-934DD2EA8BC8}">
      <dsp:nvSpPr>
        <dsp:cNvPr id="0" name=""/>
        <dsp:cNvSpPr/>
      </dsp:nvSpPr>
      <dsp:spPr>
        <a:xfrm>
          <a:off x="2567254" y="3759692"/>
          <a:ext cx="4804630" cy="2120403"/>
        </a:xfrm>
        <a:prstGeom prst="roundRect">
          <a:avLst/>
        </a:prstGeom>
        <a:solidFill>
          <a:schemeClr val="accent4">
            <a:lumMod val="20000"/>
            <a:lumOff val="80000"/>
            <a:alpha val="9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baseline="0" dirty="0">
              <a:solidFill>
                <a:schemeClr val="tx2"/>
              </a:solidFill>
            </a:rPr>
            <a:t>Detail aging to focus on: </a:t>
          </a:r>
          <a:endParaRPr lang="en-US" sz="1800" b="1" kern="1200" dirty="0">
            <a:solidFill>
              <a:schemeClr val="tx2"/>
            </a:solidFill>
          </a:endParaRPr>
        </a:p>
        <a:p>
          <a:pPr marL="171450" lvl="1" indent="-171450" algn="l" defTabSz="800100">
            <a:lnSpc>
              <a:spcPct val="90000"/>
            </a:lnSpc>
            <a:spcBef>
              <a:spcPct val="0"/>
            </a:spcBef>
            <a:spcAft>
              <a:spcPct val="15000"/>
            </a:spcAft>
            <a:buChar char="•"/>
          </a:pPr>
          <a:r>
            <a:rPr lang="en-US" sz="1800" kern="1200" baseline="0" dirty="0">
              <a:solidFill>
                <a:schemeClr val="tx2"/>
              </a:solidFill>
            </a:rPr>
            <a:t>Timely filing limits – accounts at risk</a:t>
          </a:r>
          <a:endParaRPr lang="en-US" sz="1800" kern="1200" dirty="0">
            <a:solidFill>
              <a:schemeClr val="tx2"/>
            </a:solidFill>
          </a:endParaRPr>
        </a:p>
        <a:p>
          <a:pPr marL="171450" lvl="1" indent="-171450" algn="l" defTabSz="800100">
            <a:lnSpc>
              <a:spcPct val="90000"/>
            </a:lnSpc>
            <a:spcBef>
              <a:spcPct val="0"/>
            </a:spcBef>
            <a:spcAft>
              <a:spcPct val="15000"/>
            </a:spcAft>
            <a:buChar char="•"/>
          </a:pPr>
          <a:r>
            <a:rPr lang="en-US" sz="1800" kern="1200" baseline="0" dirty="0">
              <a:solidFill>
                <a:schemeClr val="tx2"/>
              </a:solidFill>
            </a:rPr>
            <a:t>Credit balances (state unclaimed property)</a:t>
          </a:r>
          <a:endParaRPr lang="en-US" sz="1800" kern="1200" dirty="0">
            <a:solidFill>
              <a:schemeClr val="tx2"/>
            </a:solidFill>
          </a:endParaRPr>
        </a:p>
        <a:p>
          <a:pPr marL="171450" lvl="1" indent="-171450" algn="l" defTabSz="800100">
            <a:lnSpc>
              <a:spcPct val="90000"/>
            </a:lnSpc>
            <a:spcBef>
              <a:spcPct val="0"/>
            </a:spcBef>
            <a:spcAft>
              <a:spcPct val="15000"/>
            </a:spcAft>
            <a:buChar char="•"/>
          </a:pPr>
          <a:r>
            <a:rPr lang="en-US" sz="1800" kern="1200" baseline="0" dirty="0">
              <a:solidFill>
                <a:schemeClr val="tx2"/>
              </a:solidFill>
            </a:rPr>
            <a:t>Aged accounts with payment still in primary financial class</a:t>
          </a:r>
          <a:endParaRPr lang="en-US" sz="1800" kern="1200" dirty="0">
            <a:solidFill>
              <a:schemeClr val="tx2"/>
            </a:solidFill>
          </a:endParaRPr>
        </a:p>
        <a:p>
          <a:pPr marL="171450" lvl="1" indent="-171450" algn="l" defTabSz="800100">
            <a:lnSpc>
              <a:spcPct val="90000"/>
            </a:lnSpc>
            <a:spcBef>
              <a:spcPct val="0"/>
            </a:spcBef>
            <a:spcAft>
              <a:spcPct val="15000"/>
            </a:spcAft>
            <a:buChar char="•"/>
          </a:pPr>
          <a:r>
            <a:rPr lang="en-US" sz="1800" kern="1200" baseline="0" dirty="0">
              <a:solidFill>
                <a:schemeClr val="tx2"/>
              </a:solidFill>
            </a:rPr>
            <a:t>Established high dollar amounts</a:t>
          </a:r>
          <a:endParaRPr lang="en-US" sz="1800" kern="1200" dirty="0">
            <a:solidFill>
              <a:schemeClr val="tx2"/>
            </a:solidFill>
          </a:endParaRPr>
        </a:p>
        <a:p>
          <a:pPr marL="171450" lvl="1" indent="-171450" algn="l" defTabSz="800100">
            <a:lnSpc>
              <a:spcPct val="90000"/>
            </a:lnSpc>
            <a:spcBef>
              <a:spcPct val="0"/>
            </a:spcBef>
            <a:spcAft>
              <a:spcPct val="15000"/>
            </a:spcAft>
            <a:buChar char="•"/>
          </a:pPr>
          <a:r>
            <a:rPr lang="en-US" sz="1800" kern="1200" baseline="0" dirty="0">
              <a:solidFill>
                <a:schemeClr val="tx2"/>
              </a:solidFill>
            </a:rPr>
            <a:t>Unapplied payments</a:t>
          </a:r>
          <a:endParaRPr lang="en-US" sz="1800" kern="1200" dirty="0">
            <a:solidFill>
              <a:schemeClr val="tx2"/>
            </a:solidFill>
          </a:endParaRPr>
        </a:p>
      </dsp:txBody>
      <dsp:txXfrm>
        <a:off x="2670764" y="3863202"/>
        <a:ext cx="4597610" cy="19133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DF167-BA0C-47AD-B13E-D892A58338AE}">
      <dsp:nvSpPr>
        <dsp:cNvPr id="0" name=""/>
        <dsp:cNvSpPr/>
      </dsp:nvSpPr>
      <dsp:spPr>
        <a:xfrm>
          <a:off x="0" y="0"/>
          <a:ext cx="8686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82E72D-5D59-4003-BC3C-F488ACAA9E67}">
      <dsp:nvSpPr>
        <dsp:cNvPr id="0" name=""/>
        <dsp:cNvSpPr/>
      </dsp:nvSpPr>
      <dsp:spPr>
        <a:xfrm>
          <a:off x="0" y="0"/>
          <a:ext cx="1883892" cy="1303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baseline="0" dirty="0">
              <a:solidFill>
                <a:schemeClr val="tx2"/>
              </a:solidFill>
            </a:rPr>
            <a:t>Yearly Review</a:t>
          </a:r>
          <a:endParaRPr lang="en-US" sz="2600" b="1" kern="1200" dirty="0">
            <a:solidFill>
              <a:schemeClr val="tx2"/>
            </a:solidFill>
          </a:endParaRPr>
        </a:p>
      </dsp:txBody>
      <dsp:txXfrm>
        <a:off x="0" y="0"/>
        <a:ext cx="1883892" cy="1303020"/>
      </dsp:txXfrm>
    </dsp:sp>
    <dsp:sp modelId="{91E6A61E-8DB6-4CB9-9951-7BCEA6099B45}">
      <dsp:nvSpPr>
        <dsp:cNvPr id="0" name=""/>
        <dsp:cNvSpPr/>
      </dsp:nvSpPr>
      <dsp:spPr>
        <a:xfrm>
          <a:off x="2011395" y="31462"/>
          <a:ext cx="6672633" cy="629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baseline="0" dirty="0">
              <a:solidFill>
                <a:schemeClr val="tx2"/>
              </a:solidFill>
            </a:rPr>
            <a:t>Regulatory updates</a:t>
          </a:r>
          <a:endParaRPr lang="en-US" sz="2400" kern="1200" dirty="0">
            <a:solidFill>
              <a:schemeClr val="tx2"/>
            </a:solidFill>
          </a:endParaRPr>
        </a:p>
      </dsp:txBody>
      <dsp:txXfrm>
        <a:off x="2011395" y="31462"/>
        <a:ext cx="6672633" cy="629241"/>
      </dsp:txXfrm>
    </dsp:sp>
    <dsp:sp modelId="{133A8013-A227-418A-97C1-8D40989DE96A}">
      <dsp:nvSpPr>
        <dsp:cNvPr id="0" name=""/>
        <dsp:cNvSpPr/>
      </dsp:nvSpPr>
      <dsp:spPr>
        <a:xfrm>
          <a:off x="1883892" y="660703"/>
          <a:ext cx="680013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57261A-FF89-4B52-B9D6-896B20F4E065}">
      <dsp:nvSpPr>
        <dsp:cNvPr id="0" name=""/>
        <dsp:cNvSpPr/>
      </dsp:nvSpPr>
      <dsp:spPr>
        <a:xfrm>
          <a:off x="2011395" y="692165"/>
          <a:ext cx="6672633" cy="578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baseline="0" dirty="0">
              <a:solidFill>
                <a:schemeClr val="tx2"/>
              </a:solidFill>
            </a:rPr>
            <a:t>HCPCS and ICD-10 changes – Bundling/Unbundling</a:t>
          </a:r>
        </a:p>
        <a:p>
          <a:pPr marL="0" lvl="0" indent="0" algn="l" defTabSz="1066800">
            <a:lnSpc>
              <a:spcPct val="90000"/>
            </a:lnSpc>
            <a:spcBef>
              <a:spcPct val="0"/>
            </a:spcBef>
            <a:spcAft>
              <a:spcPct val="35000"/>
            </a:spcAft>
            <a:buNone/>
          </a:pPr>
          <a:endParaRPr lang="en-US" sz="2400" kern="1200" dirty="0">
            <a:solidFill>
              <a:schemeClr val="tx2"/>
            </a:solidFill>
          </a:endParaRPr>
        </a:p>
      </dsp:txBody>
      <dsp:txXfrm>
        <a:off x="2011395" y="692165"/>
        <a:ext cx="6672633" cy="578946"/>
      </dsp:txXfrm>
    </dsp:sp>
    <dsp:sp modelId="{5AA64B97-2B8E-42FB-8056-146BAF32E4AD}">
      <dsp:nvSpPr>
        <dsp:cNvPr id="0" name=""/>
        <dsp:cNvSpPr/>
      </dsp:nvSpPr>
      <dsp:spPr>
        <a:xfrm>
          <a:off x="1883892" y="1271112"/>
          <a:ext cx="680013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F5DF39-A002-46E2-9552-B0C59154A2DE}">
      <dsp:nvSpPr>
        <dsp:cNvPr id="0" name=""/>
        <dsp:cNvSpPr/>
      </dsp:nvSpPr>
      <dsp:spPr>
        <a:xfrm>
          <a:off x="0" y="1303020"/>
          <a:ext cx="8686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D20B08-A04E-47B7-AE9C-39CD456EC516}">
      <dsp:nvSpPr>
        <dsp:cNvPr id="0" name=""/>
        <dsp:cNvSpPr/>
      </dsp:nvSpPr>
      <dsp:spPr>
        <a:xfrm>
          <a:off x="0" y="1303020"/>
          <a:ext cx="1883892" cy="1303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baseline="0" dirty="0">
              <a:solidFill>
                <a:schemeClr val="tx2"/>
              </a:solidFill>
            </a:rPr>
            <a:t>Revenue Reliability</a:t>
          </a:r>
          <a:endParaRPr lang="en-US" sz="2600" b="1" kern="1200" dirty="0">
            <a:solidFill>
              <a:schemeClr val="tx2"/>
            </a:solidFill>
          </a:endParaRPr>
        </a:p>
      </dsp:txBody>
      <dsp:txXfrm>
        <a:off x="0" y="1303020"/>
        <a:ext cx="1883892" cy="1303020"/>
      </dsp:txXfrm>
    </dsp:sp>
    <dsp:sp modelId="{79130819-AB1B-4480-A9D8-CE78BE509810}">
      <dsp:nvSpPr>
        <dsp:cNvPr id="0" name=""/>
        <dsp:cNvSpPr/>
      </dsp:nvSpPr>
      <dsp:spPr>
        <a:xfrm>
          <a:off x="2011395" y="1333305"/>
          <a:ext cx="6672633" cy="605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baseline="0" dirty="0">
              <a:solidFill>
                <a:schemeClr val="tx2"/>
              </a:solidFill>
            </a:rPr>
            <a:t>Updates to billing system – Crosswalk to G/L </a:t>
          </a:r>
          <a:endParaRPr lang="en-US" sz="2400" kern="1200" dirty="0">
            <a:solidFill>
              <a:schemeClr val="tx2"/>
            </a:solidFill>
          </a:endParaRPr>
        </a:p>
      </dsp:txBody>
      <dsp:txXfrm>
        <a:off x="2011395" y="1333305"/>
        <a:ext cx="6672633" cy="605700"/>
      </dsp:txXfrm>
    </dsp:sp>
    <dsp:sp modelId="{EE632B63-EB63-4DE2-AA05-3EBC16CA8084}">
      <dsp:nvSpPr>
        <dsp:cNvPr id="0" name=""/>
        <dsp:cNvSpPr/>
      </dsp:nvSpPr>
      <dsp:spPr>
        <a:xfrm>
          <a:off x="1883892" y="1939005"/>
          <a:ext cx="680013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D31B30-E842-4C38-A589-7DD3FD498861}">
      <dsp:nvSpPr>
        <dsp:cNvPr id="0" name=""/>
        <dsp:cNvSpPr/>
      </dsp:nvSpPr>
      <dsp:spPr>
        <a:xfrm>
          <a:off x="2011395" y="1969290"/>
          <a:ext cx="6672633" cy="605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baseline="0" dirty="0">
              <a:solidFill>
                <a:schemeClr val="tx2"/>
              </a:solidFill>
            </a:rPr>
            <a:t>Payer Changes</a:t>
          </a:r>
          <a:endParaRPr lang="en-US" sz="2400" kern="1200" dirty="0">
            <a:solidFill>
              <a:schemeClr val="tx2"/>
            </a:solidFill>
          </a:endParaRPr>
        </a:p>
      </dsp:txBody>
      <dsp:txXfrm>
        <a:off x="2011395" y="1969290"/>
        <a:ext cx="6672633" cy="605700"/>
      </dsp:txXfrm>
    </dsp:sp>
    <dsp:sp modelId="{0A41AB42-B01A-4C59-8536-F98124DE8B75}">
      <dsp:nvSpPr>
        <dsp:cNvPr id="0" name=""/>
        <dsp:cNvSpPr/>
      </dsp:nvSpPr>
      <dsp:spPr>
        <a:xfrm>
          <a:off x="1883892" y="2574991"/>
          <a:ext cx="680013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64C4E9-B989-4D01-A6E1-371FDE9D4CD8}">
      <dsp:nvSpPr>
        <dsp:cNvPr id="0" name=""/>
        <dsp:cNvSpPr/>
      </dsp:nvSpPr>
      <dsp:spPr>
        <a:xfrm>
          <a:off x="0" y="2606040"/>
          <a:ext cx="8686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4B325B-49A5-407C-92EF-6ACC3D454C30}">
      <dsp:nvSpPr>
        <dsp:cNvPr id="0" name=""/>
        <dsp:cNvSpPr/>
      </dsp:nvSpPr>
      <dsp:spPr>
        <a:xfrm>
          <a:off x="0" y="2606040"/>
          <a:ext cx="1883892" cy="1303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baseline="0" dirty="0">
              <a:solidFill>
                <a:schemeClr val="tx2"/>
              </a:solidFill>
            </a:rPr>
            <a:t>Pricing</a:t>
          </a:r>
          <a:r>
            <a:rPr lang="en-US" sz="2600" kern="1200" baseline="0" dirty="0">
              <a:solidFill>
                <a:schemeClr val="tx2"/>
              </a:solidFill>
            </a:rPr>
            <a:t> </a:t>
          </a:r>
          <a:endParaRPr lang="en-US" sz="2600" kern="1200" dirty="0">
            <a:solidFill>
              <a:schemeClr val="tx2"/>
            </a:solidFill>
          </a:endParaRPr>
        </a:p>
      </dsp:txBody>
      <dsp:txXfrm>
        <a:off x="0" y="2606040"/>
        <a:ext cx="1883892" cy="1303020"/>
      </dsp:txXfrm>
    </dsp:sp>
    <dsp:sp modelId="{D8D505EA-3150-4B4D-8E81-3BEE7F79D8D1}">
      <dsp:nvSpPr>
        <dsp:cNvPr id="0" name=""/>
        <dsp:cNvSpPr/>
      </dsp:nvSpPr>
      <dsp:spPr>
        <a:xfrm>
          <a:off x="2011395" y="2626399"/>
          <a:ext cx="6672633" cy="407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baseline="0" dirty="0">
              <a:solidFill>
                <a:schemeClr val="tx2"/>
              </a:solidFill>
            </a:rPr>
            <a:t>Contract constraints</a:t>
          </a:r>
          <a:endParaRPr lang="en-US" sz="2400" kern="1200" dirty="0">
            <a:solidFill>
              <a:schemeClr val="tx2"/>
            </a:solidFill>
          </a:endParaRPr>
        </a:p>
      </dsp:txBody>
      <dsp:txXfrm>
        <a:off x="2011395" y="2626399"/>
        <a:ext cx="6672633" cy="407193"/>
      </dsp:txXfrm>
    </dsp:sp>
    <dsp:sp modelId="{CE4F266C-72FB-4141-988C-AD88C652E8F7}">
      <dsp:nvSpPr>
        <dsp:cNvPr id="0" name=""/>
        <dsp:cNvSpPr/>
      </dsp:nvSpPr>
      <dsp:spPr>
        <a:xfrm>
          <a:off x="1883892" y="3033593"/>
          <a:ext cx="680013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4FFA1D-72C0-4500-BD0A-66E38041A81B}">
      <dsp:nvSpPr>
        <dsp:cNvPr id="0" name=""/>
        <dsp:cNvSpPr/>
      </dsp:nvSpPr>
      <dsp:spPr>
        <a:xfrm>
          <a:off x="2011395" y="3053953"/>
          <a:ext cx="6672633" cy="407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baseline="0" dirty="0">
              <a:solidFill>
                <a:schemeClr val="tx2"/>
              </a:solidFill>
            </a:rPr>
            <a:t>Compare to highest paying fee schedule</a:t>
          </a:r>
          <a:endParaRPr lang="en-US" sz="2400" kern="1200" dirty="0">
            <a:solidFill>
              <a:schemeClr val="tx2"/>
            </a:solidFill>
          </a:endParaRPr>
        </a:p>
      </dsp:txBody>
      <dsp:txXfrm>
        <a:off x="2011395" y="3053953"/>
        <a:ext cx="6672633" cy="407193"/>
      </dsp:txXfrm>
    </dsp:sp>
    <dsp:sp modelId="{A62D8766-873E-4A54-8F6E-A27409F3B038}">
      <dsp:nvSpPr>
        <dsp:cNvPr id="0" name=""/>
        <dsp:cNvSpPr/>
      </dsp:nvSpPr>
      <dsp:spPr>
        <a:xfrm>
          <a:off x="1883892" y="3461146"/>
          <a:ext cx="680013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3621B4-9955-4A2B-ABA2-68912C362E5F}">
      <dsp:nvSpPr>
        <dsp:cNvPr id="0" name=""/>
        <dsp:cNvSpPr/>
      </dsp:nvSpPr>
      <dsp:spPr>
        <a:xfrm>
          <a:off x="2011395" y="3481506"/>
          <a:ext cx="6672633" cy="407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baseline="0" dirty="0">
              <a:solidFill>
                <a:schemeClr val="tx2"/>
              </a:solidFill>
            </a:rPr>
            <a:t>Medicare pays lesser of MPFS or charge</a:t>
          </a:r>
          <a:endParaRPr lang="en-US" sz="2400" kern="1200" dirty="0">
            <a:solidFill>
              <a:schemeClr val="tx2"/>
            </a:solidFill>
          </a:endParaRPr>
        </a:p>
      </dsp:txBody>
      <dsp:txXfrm>
        <a:off x="2011395" y="3481506"/>
        <a:ext cx="6672633" cy="407193"/>
      </dsp:txXfrm>
    </dsp:sp>
    <dsp:sp modelId="{667E7720-2B3D-47DC-B297-A7B82B099DF9}">
      <dsp:nvSpPr>
        <dsp:cNvPr id="0" name=""/>
        <dsp:cNvSpPr/>
      </dsp:nvSpPr>
      <dsp:spPr>
        <a:xfrm>
          <a:off x="1883892" y="3888700"/>
          <a:ext cx="680013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C8CB07-1475-43ED-A6FD-54EB8AE0589A}">
      <dsp:nvSpPr>
        <dsp:cNvPr id="0" name=""/>
        <dsp:cNvSpPr/>
      </dsp:nvSpPr>
      <dsp:spPr>
        <a:xfrm>
          <a:off x="0" y="3909060"/>
          <a:ext cx="8686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C4F354-794A-4476-AEAB-19F2144732B3}">
      <dsp:nvSpPr>
        <dsp:cNvPr id="0" name=""/>
        <dsp:cNvSpPr/>
      </dsp:nvSpPr>
      <dsp:spPr>
        <a:xfrm>
          <a:off x="0" y="3909060"/>
          <a:ext cx="1883892" cy="1303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baseline="0" dirty="0">
              <a:solidFill>
                <a:schemeClr val="tx2"/>
              </a:solidFill>
            </a:rPr>
            <a:t>Compliance</a:t>
          </a:r>
          <a:endParaRPr lang="en-US" sz="2600" b="1" kern="1200" dirty="0">
            <a:solidFill>
              <a:schemeClr val="tx2"/>
            </a:solidFill>
          </a:endParaRPr>
        </a:p>
      </dsp:txBody>
      <dsp:txXfrm>
        <a:off x="0" y="3909060"/>
        <a:ext cx="1883892" cy="1303020"/>
      </dsp:txXfrm>
    </dsp:sp>
    <dsp:sp modelId="{61B60779-4B60-4F7E-A1E0-C1F95F5D6A1C}">
      <dsp:nvSpPr>
        <dsp:cNvPr id="0" name=""/>
        <dsp:cNvSpPr/>
      </dsp:nvSpPr>
      <dsp:spPr>
        <a:xfrm>
          <a:off x="2011395" y="3968230"/>
          <a:ext cx="6672633" cy="1183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baseline="0" dirty="0">
              <a:solidFill>
                <a:schemeClr val="tx2"/>
              </a:solidFill>
            </a:rPr>
            <a:t>Overarching governance and oversight of the Revenue Cycle functions</a:t>
          </a:r>
          <a:endParaRPr lang="en-US" sz="2400" kern="1200" dirty="0">
            <a:solidFill>
              <a:schemeClr val="tx2"/>
            </a:solidFill>
          </a:endParaRPr>
        </a:p>
      </dsp:txBody>
      <dsp:txXfrm>
        <a:off x="2011395" y="3968230"/>
        <a:ext cx="6672633" cy="1183406"/>
      </dsp:txXfrm>
    </dsp:sp>
    <dsp:sp modelId="{B6D8BDCC-B1E9-4670-9C8D-7890955A0764}">
      <dsp:nvSpPr>
        <dsp:cNvPr id="0" name=""/>
        <dsp:cNvSpPr/>
      </dsp:nvSpPr>
      <dsp:spPr>
        <a:xfrm>
          <a:off x="1883892" y="5151637"/>
          <a:ext cx="680013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FAC357-749F-404E-920F-7611E3C7FBA4}">
      <dsp:nvSpPr>
        <dsp:cNvPr id="0" name=""/>
        <dsp:cNvSpPr/>
      </dsp:nvSpPr>
      <dsp:spPr>
        <a:xfrm>
          <a:off x="0" y="-45134"/>
          <a:ext cx="6688836" cy="982306"/>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dirty="0"/>
            <a:t>Conduct initial assessment to identify gaps in outstanding accounts.</a:t>
          </a:r>
          <a:endParaRPr lang="en-US" sz="2000" kern="1200" dirty="0"/>
        </a:p>
      </dsp:txBody>
      <dsp:txXfrm>
        <a:off x="28771" y="-16363"/>
        <a:ext cx="5513920" cy="924764"/>
      </dsp:txXfrm>
    </dsp:sp>
    <dsp:sp modelId="{05930352-3867-47C1-B84B-4CCBB4387AFE}">
      <dsp:nvSpPr>
        <dsp:cNvPr id="0" name=""/>
        <dsp:cNvSpPr/>
      </dsp:nvSpPr>
      <dsp:spPr>
        <a:xfrm>
          <a:off x="499491" y="1043456"/>
          <a:ext cx="6688836" cy="982306"/>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dirty="0"/>
            <a:t>Consistent report monitoring:</a:t>
          </a:r>
          <a:endParaRPr lang="en-US" sz="2000" kern="1200" dirty="0"/>
        </a:p>
        <a:p>
          <a:pPr marL="171450" lvl="1" indent="-171450" algn="l" defTabSz="711200">
            <a:lnSpc>
              <a:spcPct val="90000"/>
            </a:lnSpc>
            <a:spcBef>
              <a:spcPct val="0"/>
            </a:spcBef>
            <a:spcAft>
              <a:spcPct val="15000"/>
            </a:spcAft>
            <a:buChar char="•"/>
          </a:pPr>
          <a:r>
            <a:rPr lang="en-US" sz="1600" kern="1200" baseline="0" dirty="0"/>
            <a:t>Daily, weekly, monthly, quarterly, yearly</a:t>
          </a:r>
          <a:endParaRPr lang="en-US" sz="1600" kern="1200" dirty="0"/>
        </a:p>
      </dsp:txBody>
      <dsp:txXfrm>
        <a:off x="528262" y="1072227"/>
        <a:ext cx="5493303" cy="924764"/>
      </dsp:txXfrm>
    </dsp:sp>
    <dsp:sp modelId="{1872F600-A9C0-44F0-97FD-9D2446DDBDB5}">
      <dsp:nvSpPr>
        <dsp:cNvPr id="0" name=""/>
        <dsp:cNvSpPr/>
      </dsp:nvSpPr>
      <dsp:spPr>
        <a:xfrm>
          <a:off x="998982" y="2152145"/>
          <a:ext cx="6688836" cy="982306"/>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dirty="0"/>
            <a:t>Compare findings from week-to-week or month-to-month, etc.</a:t>
          </a:r>
          <a:endParaRPr lang="en-US" sz="2000" kern="1200" dirty="0"/>
        </a:p>
      </dsp:txBody>
      <dsp:txXfrm>
        <a:off x="1027753" y="2180916"/>
        <a:ext cx="5493303" cy="924764"/>
      </dsp:txXfrm>
    </dsp:sp>
    <dsp:sp modelId="{9E63639E-049B-4188-86A1-5544F1B1A940}">
      <dsp:nvSpPr>
        <dsp:cNvPr id="0" name=""/>
        <dsp:cNvSpPr/>
      </dsp:nvSpPr>
      <dsp:spPr>
        <a:xfrm>
          <a:off x="1498473" y="3240736"/>
          <a:ext cx="6688836" cy="982306"/>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dirty="0"/>
            <a:t>Develop Action Plan as issues arise.</a:t>
          </a:r>
          <a:endParaRPr lang="en-US" sz="2000" kern="1200" dirty="0"/>
        </a:p>
      </dsp:txBody>
      <dsp:txXfrm>
        <a:off x="1527244" y="3269507"/>
        <a:ext cx="5493303" cy="924764"/>
      </dsp:txXfrm>
    </dsp:sp>
    <dsp:sp modelId="{0503C869-FC8C-4DE5-B2DD-942C7F66E66E}">
      <dsp:nvSpPr>
        <dsp:cNvPr id="0" name=""/>
        <dsp:cNvSpPr/>
      </dsp:nvSpPr>
      <dsp:spPr>
        <a:xfrm>
          <a:off x="1997964" y="4339548"/>
          <a:ext cx="6688836" cy="1162844"/>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dirty="0"/>
            <a:t>Run reports in limited quantity to finish review of all accounts:</a:t>
          </a:r>
          <a:endParaRPr lang="en-US" sz="2000" kern="1200" dirty="0"/>
        </a:p>
        <a:p>
          <a:pPr marL="171450" lvl="1" indent="-171450" algn="l" defTabSz="711200">
            <a:lnSpc>
              <a:spcPct val="90000"/>
            </a:lnSpc>
            <a:spcBef>
              <a:spcPct val="0"/>
            </a:spcBef>
            <a:spcAft>
              <a:spcPct val="15000"/>
            </a:spcAft>
            <a:buChar char="•"/>
          </a:pPr>
          <a:r>
            <a:rPr lang="en-US" sz="1600" kern="1200" baseline="0" dirty="0"/>
            <a:t>Focus on assigning accounts by alpha</a:t>
          </a:r>
          <a:endParaRPr lang="en-US" sz="1600" kern="1200" dirty="0"/>
        </a:p>
        <a:p>
          <a:pPr marL="171450" lvl="1" indent="-171450" algn="l" defTabSz="711200">
            <a:lnSpc>
              <a:spcPct val="90000"/>
            </a:lnSpc>
            <a:spcBef>
              <a:spcPct val="0"/>
            </a:spcBef>
            <a:spcAft>
              <a:spcPct val="15000"/>
            </a:spcAft>
            <a:buChar char="•"/>
          </a:pPr>
          <a:r>
            <a:rPr lang="en-US" sz="1600" kern="1200" baseline="0" dirty="0"/>
            <a:t>Date of service ranges</a:t>
          </a:r>
          <a:endParaRPr lang="en-US" sz="1600" kern="1200" dirty="0"/>
        </a:p>
      </dsp:txBody>
      <dsp:txXfrm>
        <a:off x="2032023" y="4373607"/>
        <a:ext cx="5482727" cy="1094726"/>
      </dsp:txXfrm>
    </dsp:sp>
    <dsp:sp modelId="{78BA168C-EA35-4340-BA1B-6F53BF813D7D}">
      <dsp:nvSpPr>
        <dsp:cNvPr id="0" name=""/>
        <dsp:cNvSpPr/>
      </dsp:nvSpPr>
      <dsp:spPr>
        <a:xfrm>
          <a:off x="6050336" y="672495"/>
          <a:ext cx="638499" cy="638499"/>
        </a:xfrm>
        <a:prstGeom prst="downArrow">
          <a:avLst>
            <a:gd name="adj1" fmla="val 55000"/>
            <a:gd name="adj2" fmla="val 45000"/>
          </a:avLst>
        </a:prstGeom>
        <a:solidFill>
          <a:schemeClr val="tx1">
            <a:lumMod val="65000"/>
            <a:lumOff val="35000"/>
          </a:schemeClr>
        </a:solidFill>
        <a:ln w="38100" cap="flat" cmpd="sng" algn="ctr">
          <a:solidFill>
            <a:schemeClr val="bg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6193998" y="672495"/>
        <a:ext cx="351175" cy="480470"/>
      </dsp:txXfrm>
    </dsp:sp>
    <dsp:sp modelId="{151CA8DB-8D0E-467B-9D8E-D3D315C2EA00}">
      <dsp:nvSpPr>
        <dsp:cNvPr id="0" name=""/>
        <dsp:cNvSpPr/>
      </dsp:nvSpPr>
      <dsp:spPr>
        <a:xfrm>
          <a:off x="6549827" y="1791233"/>
          <a:ext cx="638499" cy="638499"/>
        </a:xfrm>
        <a:prstGeom prst="downArrow">
          <a:avLst>
            <a:gd name="adj1" fmla="val 55000"/>
            <a:gd name="adj2" fmla="val 45000"/>
          </a:avLst>
        </a:prstGeom>
        <a:solidFill>
          <a:schemeClr val="tx1">
            <a:lumMod val="65000"/>
            <a:lumOff val="35000"/>
          </a:schemeClr>
        </a:solidFill>
        <a:ln w="38100" cap="flat" cmpd="sng" algn="ctr">
          <a:solidFill>
            <a:schemeClr val="bg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6693489" y="1791233"/>
        <a:ext cx="351175" cy="480470"/>
      </dsp:txXfrm>
    </dsp:sp>
    <dsp:sp modelId="{C2C85571-9403-43B2-871A-C12B50DA34F1}">
      <dsp:nvSpPr>
        <dsp:cNvPr id="0" name=""/>
        <dsp:cNvSpPr/>
      </dsp:nvSpPr>
      <dsp:spPr>
        <a:xfrm>
          <a:off x="7049318" y="2893599"/>
          <a:ext cx="638499" cy="638499"/>
        </a:xfrm>
        <a:prstGeom prst="downArrow">
          <a:avLst>
            <a:gd name="adj1" fmla="val 55000"/>
            <a:gd name="adj2" fmla="val 45000"/>
          </a:avLst>
        </a:prstGeom>
        <a:solidFill>
          <a:schemeClr val="tx1">
            <a:lumMod val="65000"/>
            <a:lumOff val="35000"/>
          </a:schemeClr>
        </a:solidFill>
        <a:ln w="38100" cap="flat" cmpd="sng" algn="ctr">
          <a:solidFill>
            <a:schemeClr val="bg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7192980" y="2893599"/>
        <a:ext cx="351175" cy="480470"/>
      </dsp:txXfrm>
    </dsp:sp>
    <dsp:sp modelId="{D021F65D-6EEE-43BB-8C55-C0ABF7B889BB}">
      <dsp:nvSpPr>
        <dsp:cNvPr id="0" name=""/>
        <dsp:cNvSpPr/>
      </dsp:nvSpPr>
      <dsp:spPr>
        <a:xfrm>
          <a:off x="7548809" y="4023252"/>
          <a:ext cx="638499" cy="638499"/>
        </a:xfrm>
        <a:prstGeom prst="downArrow">
          <a:avLst>
            <a:gd name="adj1" fmla="val 55000"/>
            <a:gd name="adj2" fmla="val 45000"/>
          </a:avLst>
        </a:prstGeom>
        <a:solidFill>
          <a:schemeClr val="tx1">
            <a:lumMod val="65000"/>
            <a:lumOff val="35000"/>
          </a:schemeClr>
        </a:solidFill>
        <a:ln w="38100" cap="flat" cmpd="sng" algn="ctr">
          <a:solidFill>
            <a:schemeClr val="bg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7692471" y="4023252"/>
        <a:ext cx="351175" cy="4804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CEA8B-7C7F-4E40-88A3-1A90FFDE717A}">
      <dsp:nvSpPr>
        <dsp:cNvPr id="0" name=""/>
        <dsp:cNvSpPr/>
      </dsp:nvSpPr>
      <dsp:spPr>
        <a:xfrm>
          <a:off x="5407" y="153817"/>
          <a:ext cx="2774007" cy="1109602"/>
        </a:xfrm>
        <a:prstGeom prst="chevr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en-US" sz="2300" kern="1200" baseline="0" dirty="0"/>
            <a:t>Posting </a:t>
          </a:r>
          <a:br>
            <a:rPr lang="en-US" sz="2300" kern="1200" baseline="0" dirty="0"/>
          </a:br>
          <a:r>
            <a:rPr lang="en-US" sz="2300" kern="1200" baseline="0" dirty="0"/>
            <a:t>errors</a:t>
          </a:r>
          <a:endParaRPr lang="en-US" sz="2300" kern="1200" dirty="0"/>
        </a:p>
      </dsp:txBody>
      <dsp:txXfrm>
        <a:off x="560208" y="153817"/>
        <a:ext cx="1664405" cy="1109602"/>
      </dsp:txXfrm>
    </dsp:sp>
    <dsp:sp modelId="{BABB96DF-17FA-4726-80E4-E6D7CED30362}">
      <dsp:nvSpPr>
        <dsp:cNvPr id="0" name=""/>
        <dsp:cNvSpPr/>
      </dsp:nvSpPr>
      <dsp:spPr>
        <a:xfrm>
          <a:off x="2418793" y="248133"/>
          <a:ext cx="2302426" cy="920970"/>
        </a:xfrm>
        <a:prstGeom prst="chevron">
          <a:avLst/>
        </a:prstGeom>
        <a:solidFill>
          <a:schemeClr val="accent2">
            <a:lumMod val="75000"/>
            <a:alpha val="90000"/>
          </a:schemeClr>
        </a:solidFill>
        <a:ln w="28575"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baseline="0" dirty="0">
              <a:solidFill>
                <a:schemeClr val="bg1"/>
              </a:solidFill>
            </a:rPr>
            <a:t>Corrected/ adjusted claims</a:t>
          </a:r>
          <a:endParaRPr lang="en-US" sz="1800" kern="1200" dirty="0">
            <a:solidFill>
              <a:schemeClr val="bg1"/>
            </a:solidFill>
          </a:endParaRPr>
        </a:p>
      </dsp:txBody>
      <dsp:txXfrm>
        <a:off x="2879278" y="248133"/>
        <a:ext cx="1381456" cy="920970"/>
      </dsp:txXfrm>
    </dsp:sp>
    <dsp:sp modelId="{A80EC4DD-3B77-46B4-81C1-578E157899E0}">
      <dsp:nvSpPr>
        <dsp:cNvPr id="0" name=""/>
        <dsp:cNvSpPr/>
      </dsp:nvSpPr>
      <dsp:spPr>
        <a:xfrm>
          <a:off x="4398880" y="248133"/>
          <a:ext cx="2302426" cy="920970"/>
        </a:xfrm>
        <a:prstGeom prst="chevron">
          <a:avLst/>
        </a:prstGeom>
        <a:solidFill>
          <a:schemeClr val="accent2">
            <a:lumMod val="40000"/>
            <a:lumOff val="60000"/>
            <a:alpha val="90000"/>
          </a:schemeClr>
        </a:solidFill>
        <a:ln w="28575"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baseline="0" dirty="0">
              <a:solidFill>
                <a:schemeClr val="tx2"/>
              </a:solidFill>
            </a:rPr>
            <a:t>Posted to </a:t>
          </a:r>
          <a:br>
            <a:rPr lang="en-US" sz="1800" kern="1200" baseline="0" dirty="0">
              <a:solidFill>
                <a:schemeClr val="tx2"/>
              </a:solidFill>
            </a:rPr>
          </a:br>
          <a:r>
            <a:rPr lang="en-US" sz="1800" kern="1200" baseline="0" dirty="0">
              <a:solidFill>
                <a:schemeClr val="tx2"/>
              </a:solidFill>
            </a:rPr>
            <a:t>incorrect </a:t>
          </a:r>
          <a:br>
            <a:rPr lang="en-US" sz="1800" kern="1200" baseline="0" dirty="0">
              <a:solidFill>
                <a:schemeClr val="tx2"/>
              </a:solidFill>
            </a:rPr>
          </a:br>
          <a:r>
            <a:rPr lang="en-US" sz="1800" kern="1200" baseline="0" dirty="0">
              <a:solidFill>
                <a:schemeClr val="tx2"/>
              </a:solidFill>
            </a:rPr>
            <a:t>encounter</a:t>
          </a:r>
          <a:endParaRPr lang="en-US" sz="1800" kern="1200" dirty="0">
            <a:solidFill>
              <a:schemeClr val="tx2"/>
            </a:solidFill>
          </a:endParaRPr>
        </a:p>
      </dsp:txBody>
      <dsp:txXfrm>
        <a:off x="4859365" y="248133"/>
        <a:ext cx="1381456" cy="920970"/>
      </dsp:txXfrm>
    </dsp:sp>
    <dsp:sp modelId="{2BF1EB88-37C0-45DB-91FF-7756164FDDA1}">
      <dsp:nvSpPr>
        <dsp:cNvPr id="0" name=""/>
        <dsp:cNvSpPr/>
      </dsp:nvSpPr>
      <dsp:spPr>
        <a:xfrm>
          <a:off x="5407" y="1418764"/>
          <a:ext cx="2774007" cy="1109602"/>
        </a:xfrm>
        <a:prstGeom prst="chevr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en-US" sz="2300" kern="1200" baseline="0" dirty="0"/>
            <a:t>Primary payer disputes</a:t>
          </a:r>
          <a:endParaRPr lang="en-US" sz="2300" kern="1200" dirty="0"/>
        </a:p>
      </dsp:txBody>
      <dsp:txXfrm>
        <a:off x="560208" y="1418764"/>
        <a:ext cx="1664405" cy="1109602"/>
      </dsp:txXfrm>
    </dsp:sp>
    <dsp:sp modelId="{3C0FA33F-2C47-40F4-BB92-69D4AF921C93}">
      <dsp:nvSpPr>
        <dsp:cNvPr id="0" name=""/>
        <dsp:cNvSpPr/>
      </dsp:nvSpPr>
      <dsp:spPr>
        <a:xfrm>
          <a:off x="2418793" y="1513081"/>
          <a:ext cx="2302426" cy="920970"/>
        </a:xfrm>
        <a:prstGeom prst="chevron">
          <a:avLst/>
        </a:prstGeom>
        <a:solidFill>
          <a:schemeClr val="accent2">
            <a:lumMod val="75000"/>
            <a:alpha val="90000"/>
          </a:schemeClr>
        </a:solidFill>
        <a:ln w="28575"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baseline="0" dirty="0">
              <a:solidFill>
                <a:schemeClr val="bg1"/>
              </a:solidFill>
            </a:rPr>
            <a:t>Coordination of benefits</a:t>
          </a:r>
          <a:endParaRPr lang="en-US" sz="1800" kern="1200" dirty="0">
            <a:solidFill>
              <a:schemeClr val="bg1"/>
            </a:solidFill>
          </a:endParaRPr>
        </a:p>
      </dsp:txBody>
      <dsp:txXfrm>
        <a:off x="2879278" y="1513081"/>
        <a:ext cx="1381456" cy="920970"/>
      </dsp:txXfrm>
    </dsp:sp>
    <dsp:sp modelId="{B0F42B55-7830-4F44-8158-A99929D50F0A}">
      <dsp:nvSpPr>
        <dsp:cNvPr id="0" name=""/>
        <dsp:cNvSpPr/>
      </dsp:nvSpPr>
      <dsp:spPr>
        <a:xfrm>
          <a:off x="5407" y="2683712"/>
          <a:ext cx="2774007" cy="1109602"/>
        </a:xfrm>
        <a:prstGeom prst="chevr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en-US" sz="2300" kern="1200" baseline="0" dirty="0"/>
            <a:t>Duplicate payment</a:t>
          </a:r>
          <a:endParaRPr lang="en-US" sz="2300" kern="1200" dirty="0"/>
        </a:p>
      </dsp:txBody>
      <dsp:txXfrm>
        <a:off x="560208" y="2683712"/>
        <a:ext cx="1664405" cy="1109602"/>
      </dsp:txXfrm>
    </dsp:sp>
    <dsp:sp modelId="{BA62E901-005C-4CE7-A60C-95ABDB3303FC}">
      <dsp:nvSpPr>
        <dsp:cNvPr id="0" name=""/>
        <dsp:cNvSpPr/>
      </dsp:nvSpPr>
      <dsp:spPr>
        <a:xfrm>
          <a:off x="2418793" y="2778028"/>
          <a:ext cx="2302426" cy="920970"/>
        </a:xfrm>
        <a:prstGeom prst="chevron">
          <a:avLst/>
        </a:prstGeom>
        <a:solidFill>
          <a:schemeClr val="accent2">
            <a:lumMod val="75000"/>
            <a:alpha val="90000"/>
          </a:schemeClr>
        </a:solidFill>
        <a:ln w="28575"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baseline="0" dirty="0">
              <a:solidFill>
                <a:schemeClr val="bg1"/>
              </a:solidFill>
            </a:rPr>
            <a:t>Liability claim</a:t>
          </a:r>
          <a:endParaRPr lang="en-US" sz="1800" kern="1200" dirty="0">
            <a:solidFill>
              <a:schemeClr val="bg1"/>
            </a:solidFill>
          </a:endParaRPr>
        </a:p>
      </dsp:txBody>
      <dsp:txXfrm>
        <a:off x="2879278" y="2778028"/>
        <a:ext cx="1381456" cy="920970"/>
      </dsp:txXfrm>
    </dsp:sp>
    <dsp:sp modelId="{70F9AD60-FAEA-40DF-8908-2E8404B18A63}">
      <dsp:nvSpPr>
        <dsp:cNvPr id="0" name=""/>
        <dsp:cNvSpPr/>
      </dsp:nvSpPr>
      <dsp:spPr>
        <a:xfrm>
          <a:off x="5407" y="3948659"/>
          <a:ext cx="2774007" cy="1109602"/>
        </a:xfrm>
        <a:prstGeom prst="chevr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en-US" sz="2300" kern="1200" baseline="0" dirty="0"/>
            <a:t>Overpayment </a:t>
          </a:r>
          <a:endParaRPr lang="en-US" sz="2300" kern="1200" dirty="0"/>
        </a:p>
      </dsp:txBody>
      <dsp:txXfrm>
        <a:off x="560208" y="3948659"/>
        <a:ext cx="1664405" cy="1109602"/>
      </dsp:txXfrm>
    </dsp:sp>
    <dsp:sp modelId="{36D35796-7770-447C-BEDF-8D9BE6E69CF0}">
      <dsp:nvSpPr>
        <dsp:cNvPr id="0" name=""/>
        <dsp:cNvSpPr/>
      </dsp:nvSpPr>
      <dsp:spPr>
        <a:xfrm>
          <a:off x="2418793" y="4042975"/>
          <a:ext cx="2302426" cy="920970"/>
        </a:xfrm>
        <a:prstGeom prst="chevron">
          <a:avLst/>
        </a:prstGeom>
        <a:solidFill>
          <a:schemeClr val="accent2">
            <a:lumMod val="75000"/>
            <a:alpha val="90000"/>
          </a:schemeClr>
        </a:solidFill>
        <a:ln w="28575"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baseline="0" dirty="0">
              <a:solidFill>
                <a:schemeClr val="bg1"/>
              </a:solidFill>
            </a:rPr>
            <a:t>Patient payments</a:t>
          </a:r>
          <a:endParaRPr lang="en-US" sz="1800" kern="1200" dirty="0">
            <a:solidFill>
              <a:schemeClr val="bg1"/>
            </a:solidFill>
          </a:endParaRPr>
        </a:p>
      </dsp:txBody>
      <dsp:txXfrm>
        <a:off x="2879278" y="4042975"/>
        <a:ext cx="1381456" cy="920970"/>
      </dsp:txXfrm>
    </dsp:sp>
    <dsp:sp modelId="{9CCBA5B2-B1BA-4C74-8EE5-5F29795B71EF}">
      <dsp:nvSpPr>
        <dsp:cNvPr id="0" name=""/>
        <dsp:cNvSpPr/>
      </dsp:nvSpPr>
      <dsp:spPr>
        <a:xfrm>
          <a:off x="4398880" y="4042975"/>
          <a:ext cx="2302426" cy="920970"/>
        </a:xfrm>
        <a:prstGeom prst="chevron">
          <a:avLst/>
        </a:prstGeom>
        <a:solidFill>
          <a:schemeClr val="accent2">
            <a:lumMod val="40000"/>
            <a:lumOff val="60000"/>
            <a:alpha val="90000"/>
          </a:schemeClr>
        </a:solidFill>
        <a:ln w="28575"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baseline="0" dirty="0">
              <a:solidFill>
                <a:schemeClr val="tx2"/>
              </a:solidFill>
            </a:rPr>
            <a:t>Transfer </a:t>
          </a:r>
          <a:br>
            <a:rPr lang="en-US" sz="1800" kern="1200" baseline="0" dirty="0">
              <a:solidFill>
                <a:schemeClr val="tx2"/>
              </a:solidFill>
            </a:rPr>
          </a:br>
          <a:r>
            <a:rPr lang="en-US" sz="1800" kern="1200" baseline="0" dirty="0">
              <a:solidFill>
                <a:schemeClr val="tx2"/>
              </a:solidFill>
            </a:rPr>
            <a:t>balance </a:t>
          </a:r>
          <a:endParaRPr lang="en-US" sz="1800" kern="1200" dirty="0">
            <a:solidFill>
              <a:schemeClr val="tx2"/>
            </a:solidFill>
          </a:endParaRPr>
        </a:p>
      </dsp:txBody>
      <dsp:txXfrm>
        <a:off x="4859365" y="4042975"/>
        <a:ext cx="1381456" cy="920970"/>
      </dsp:txXfrm>
    </dsp:sp>
    <dsp:sp modelId="{212583F3-97A8-4C10-96BF-AF1A0152D4C6}">
      <dsp:nvSpPr>
        <dsp:cNvPr id="0" name=""/>
        <dsp:cNvSpPr/>
      </dsp:nvSpPr>
      <dsp:spPr>
        <a:xfrm>
          <a:off x="6378966" y="4042975"/>
          <a:ext cx="2302426" cy="920970"/>
        </a:xfrm>
        <a:prstGeom prst="chevron">
          <a:avLst/>
        </a:prstGeom>
        <a:solidFill>
          <a:schemeClr val="accent4">
            <a:lumMod val="20000"/>
            <a:lumOff val="80000"/>
            <a:alpha val="90000"/>
          </a:schemeClr>
        </a:solidFill>
        <a:ln w="28575"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baseline="0" dirty="0">
              <a:solidFill>
                <a:schemeClr val="tx2"/>
              </a:solidFill>
            </a:rPr>
            <a:t>Up-front collections</a:t>
          </a:r>
          <a:endParaRPr lang="en-US" sz="1800" kern="1200" dirty="0">
            <a:solidFill>
              <a:schemeClr val="tx2"/>
            </a:solidFill>
          </a:endParaRPr>
        </a:p>
      </dsp:txBody>
      <dsp:txXfrm>
        <a:off x="6839451" y="4042975"/>
        <a:ext cx="1381456" cy="9209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4A076-4801-45C3-BCA6-181DBF64FAD4}">
      <dsp:nvSpPr>
        <dsp:cNvPr id="0" name=""/>
        <dsp:cNvSpPr/>
      </dsp:nvSpPr>
      <dsp:spPr>
        <a:xfrm>
          <a:off x="0" y="335970"/>
          <a:ext cx="8686800" cy="957600"/>
        </a:xfrm>
        <a:prstGeom prst="rect">
          <a:avLst/>
        </a:prstGeom>
        <a:solidFill>
          <a:schemeClr val="accent4">
            <a:lumMod val="20000"/>
            <a:lumOff val="80000"/>
            <a:alpha val="9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4192" tIns="333248" rIns="67419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baseline="0" dirty="0">
              <a:solidFill>
                <a:schemeClr val="tx2"/>
              </a:solidFill>
            </a:rPr>
            <a:t>Manual vs. automated process</a:t>
          </a:r>
          <a:endParaRPr lang="en-US" sz="1800" kern="1200" dirty="0">
            <a:solidFill>
              <a:schemeClr val="tx2"/>
            </a:solidFill>
          </a:endParaRPr>
        </a:p>
        <a:p>
          <a:pPr marL="171450" lvl="1" indent="-171450" algn="l" defTabSz="800100">
            <a:lnSpc>
              <a:spcPct val="90000"/>
            </a:lnSpc>
            <a:spcBef>
              <a:spcPct val="0"/>
            </a:spcBef>
            <a:spcAft>
              <a:spcPct val="15000"/>
            </a:spcAft>
            <a:buChar char="•"/>
          </a:pPr>
          <a:r>
            <a:rPr lang="en-US" sz="1800" kern="1200" baseline="0" dirty="0">
              <a:solidFill>
                <a:schemeClr val="tx2"/>
              </a:solidFill>
            </a:rPr>
            <a:t>Weekly vs. monthly</a:t>
          </a:r>
          <a:endParaRPr lang="en-US" sz="1800" kern="1200" dirty="0">
            <a:solidFill>
              <a:schemeClr val="tx2"/>
            </a:solidFill>
          </a:endParaRPr>
        </a:p>
      </dsp:txBody>
      <dsp:txXfrm>
        <a:off x="0" y="335970"/>
        <a:ext cx="8686800" cy="957600"/>
      </dsp:txXfrm>
    </dsp:sp>
    <dsp:sp modelId="{36F1887A-D81D-4563-84FE-B9D7074DB3B4}">
      <dsp:nvSpPr>
        <dsp:cNvPr id="0" name=""/>
        <dsp:cNvSpPr/>
      </dsp:nvSpPr>
      <dsp:spPr>
        <a:xfrm>
          <a:off x="434340" y="99810"/>
          <a:ext cx="6982597" cy="47232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889000">
            <a:lnSpc>
              <a:spcPct val="90000"/>
            </a:lnSpc>
            <a:spcBef>
              <a:spcPct val="0"/>
            </a:spcBef>
            <a:spcAft>
              <a:spcPct val="35000"/>
            </a:spcAft>
            <a:buNone/>
          </a:pPr>
          <a:r>
            <a:rPr lang="en-US" sz="2000" kern="1200" baseline="0" dirty="0"/>
            <a:t>Frequency of statements</a:t>
          </a:r>
          <a:endParaRPr lang="en-US" sz="2000" kern="1200" dirty="0"/>
        </a:p>
      </dsp:txBody>
      <dsp:txXfrm>
        <a:off x="457397" y="122867"/>
        <a:ext cx="6936483" cy="426206"/>
      </dsp:txXfrm>
    </dsp:sp>
    <dsp:sp modelId="{29899294-F187-4F70-995E-BDDFF1D7A534}">
      <dsp:nvSpPr>
        <dsp:cNvPr id="0" name=""/>
        <dsp:cNvSpPr/>
      </dsp:nvSpPr>
      <dsp:spPr>
        <a:xfrm>
          <a:off x="0" y="1616130"/>
          <a:ext cx="8686800" cy="957600"/>
        </a:xfrm>
        <a:prstGeom prst="rect">
          <a:avLst/>
        </a:prstGeom>
        <a:solidFill>
          <a:schemeClr val="accent4">
            <a:lumMod val="20000"/>
            <a:lumOff val="80000"/>
            <a:alpha val="9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4192" tIns="333248" rIns="67419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baseline="0" dirty="0">
              <a:solidFill>
                <a:schemeClr val="tx2"/>
              </a:solidFill>
            </a:rPr>
            <a:t>At time of service</a:t>
          </a:r>
          <a:endParaRPr lang="en-US" sz="1800" kern="1200" dirty="0">
            <a:solidFill>
              <a:schemeClr val="tx2"/>
            </a:solidFill>
          </a:endParaRPr>
        </a:p>
        <a:p>
          <a:pPr marL="171450" lvl="1" indent="-171450" algn="l" defTabSz="800100">
            <a:lnSpc>
              <a:spcPct val="90000"/>
            </a:lnSpc>
            <a:spcBef>
              <a:spcPct val="0"/>
            </a:spcBef>
            <a:spcAft>
              <a:spcPct val="15000"/>
            </a:spcAft>
            <a:buChar char="•"/>
          </a:pPr>
          <a:r>
            <a:rPr lang="en-US" sz="1800" kern="1200" baseline="0" dirty="0">
              <a:solidFill>
                <a:schemeClr val="tx2"/>
              </a:solidFill>
            </a:rPr>
            <a:t>Within “XX” days from first statement</a:t>
          </a:r>
          <a:endParaRPr lang="en-US" sz="1800" kern="1200" dirty="0">
            <a:solidFill>
              <a:schemeClr val="tx2"/>
            </a:solidFill>
          </a:endParaRPr>
        </a:p>
      </dsp:txBody>
      <dsp:txXfrm>
        <a:off x="0" y="1616130"/>
        <a:ext cx="8686800" cy="957600"/>
      </dsp:txXfrm>
    </dsp:sp>
    <dsp:sp modelId="{F44DE833-175E-4388-A5CD-8AD43781A5B0}">
      <dsp:nvSpPr>
        <dsp:cNvPr id="0" name=""/>
        <dsp:cNvSpPr/>
      </dsp:nvSpPr>
      <dsp:spPr>
        <a:xfrm>
          <a:off x="434340" y="1379970"/>
          <a:ext cx="6982597" cy="47232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889000">
            <a:lnSpc>
              <a:spcPct val="90000"/>
            </a:lnSpc>
            <a:spcBef>
              <a:spcPct val="0"/>
            </a:spcBef>
            <a:spcAft>
              <a:spcPct val="35000"/>
            </a:spcAft>
            <a:buNone/>
          </a:pPr>
          <a:r>
            <a:rPr lang="en-US" sz="2000" kern="1200" baseline="0" dirty="0"/>
            <a:t>Prompt pay discounts – post adjustment at time of payment</a:t>
          </a:r>
          <a:endParaRPr lang="en-US" sz="2000" kern="1200" dirty="0"/>
        </a:p>
      </dsp:txBody>
      <dsp:txXfrm>
        <a:off x="457397" y="1403027"/>
        <a:ext cx="6936483" cy="426206"/>
      </dsp:txXfrm>
    </dsp:sp>
    <dsp:sp modelId="{0F9254CD-F7A1-4FD8-BF37-9569D0AB6AD5}">
      <dsp:nvSpPr>
        <dsp:cNvPr id="0" name=""/>
        <dsp:cNvSpPr/>
      </dsp:nvSpPr>
      <dsp:spPr>
        <a:xfrm>
          <a:off x="0" y="2896290"/>
          <a:ext cx="8686800" cy="403200"/>
        </a:xfrm>
        <a:prstGeom prst="rect">
          <a:avLst/>
        </a:prstGeom>
        <a:solidFill>
          <a:schemeClr val="accent4">
            <a:lumMod val="20000"/>
            <a:lumOff val="80000"/>
            <a:alpha val="9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B80E3D58-352B-47AB-9EBC-EF83AF805ACF}">
      <dsp:nvSpPr>
        <dsp:cNvPr id="0" name=""/>
        <dsp:cNvSpPr/>
      </dsp:nvSpPr>
      <dsp:spPr>
        <a:xfrm>
          <a:off x="434340" y="2660130"/>
          <a:ext cx="6982597" cy="47232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889000">
            <a:lnSpc>
              <a:spcPct val="90000"/>
            </a:lnSpc>
            <a:spcBef>
              <a:spcPct val="0"/>
            </a:spcBef>
            <a:spcAft>
              <a:spcPct val="35000"/>
            </a:spcAft>
            <a:buNone/>
          </a:pPr>
          <a:r>
            <a:rPr lang="en-US" sz="2000" kern="1200" baseline="0" dirty="0"/>
            <a:t>Negotiating tool for large balances remaining due</a:t>
          </a:r>
          <a:endParaRPr lang="en-US" sz="2000" kern="1200" dirty="0"/>
        </a:p>
      </dsp:txBody>
      <dsp:txXfrm>
        <a:off x="457397" y="2683187"/>
        <a:ext cx="6936483" cy="426206"/>
      </dsp:txXfrm>
    </dsp:sp>
    <dsp:sp modelId="{4B70AFE6-7399-4E13-A88D-16E56CE49B85}">
      <dsp:nvSpPr>
        <dsp:cNvPr id="0" name=""/>
        <dsp:cNvSpPr/>
      </dsp:nvSpPr>
      <dsp:spPr>
        <a:xfrm>
          <a:off x="0" y="3622050"/>
          <a:ext cx="8686800" cy="403200"/>
        </a:xfrm>
        <a:prstGeom prst="rect">
          <a:avLst/>
        </a:prstGeom>
        <a:solidFill>
          <a:schemeClr val="accent4">
            <a:lumMod val="20000"/>
            <a:lumOff val="80000"/>
            <a:alpha val="9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68C1CF3B-82D7-45C7-9738-13FBD504A58D}">
      <dsp:nvSpPr>
        <dsp:cNvPr id="0" name=""/>
        <dsp:cNvSpPr/>
      </dsp:nvSpPr>
      <dsp:spPr>
        <a:xfrm>
          <a:off x="434340" y="3385890"/>
          <a:ext cx="6982597" cy="47232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889000">
            <a:lnSpc>
              <a:spcPct val="90000"/>
            </a:lnSpc>
            <a:spcBef>
              <a:spcPct val="0"/>
            </a:spcBef>
            <a:spcAft>
              <a:spcPct val="35000"/>
            </a:spcAft>
            <a:buNone/>
          </a:pPr>
          <a:r>
            <a:rPr lang="en-US" sz="2000" kern="1200" baseline="0" dirty="0"/>
            <a:t>Underinsured vs. Uninsured</a:t>
          </a:r>
          <a:endParaRPr lang="en-US" sz="2000" kern="1200" dirty="0"/>
        </a:p>
      </dsp:txBody>
      <dsp:txXfrm>
        <a:off x="457397" y="3408947"/>
        <a:ext cx="6936483" cy="426206"/>
      </dsp:txXfrm>
    </dsp:sp>
    <dsp:sp modelId="{D8B7B110-42D4-41A3-89D5-E3215C0BE8D2}">
      <dsp:nvSpPr>
        <dsp:cNvPr id="0" name=""/>
        <dsp:cNvSpPr/>
      </dsp:nvSpPr>
      <dsp:spPr>
        <a:xfrm>
          <a:off x="0" y="4347810"/>
          <a:ext cx="8686800" cy="1209600"/>
        </a:xfrm>
        <a:prstGeom prst="rect">
          <a:avLst/>
        </a:prstGeom>
        <a:solidFill>
          <a:schemeClr val="accent4">
            <a:lumMod val="20000"/>
            <a:lumOff val="80000"/>
            <a:alpha val="9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4192" tIns="333248" rIns="67419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baseline="0" dirty="0">
              <a:solidFill>
                <a:schemeClr val="tx2"/>
              </a:solidFill>
            </a:rPr>
            <a:t>Guarantor</a:t>
          </a:r>
          <a:endParaRPr lang="en-US" sz="1800" kern="1200" dirty="0">
            <a:solidFill>
              <a:schemeClr val="tx2"/>
            </a:solidFill>
          </a:endParaRPr>
        </a:p>
        <a:p>
          <a:pPr marL="171450" lvl="1" indent="-171450" algn="l" defTabSz="800100">
            <a:lnSpc>
              <a:spcPct val="90000"/>
            </a:lnSpc>
            <a:spcBef>
              <a:spcPct val="0"/>
            </a:spcBef>
            <a:spcAft>
              <a:spcPct val="15000"/>
            </a:spcAft>
            <a:buChar char="•"/>
          </a:pPr>
          <a:r>
            <a:rPr lang="en-US" sz="1800" kern="1200" baseline="0" dirty="0">
              <a:solidFill>
                <a:schemeClr val="tx2"/>
              </a:solidFill>
            </a:rPr>
            <a:t>Patient</a:t>
          </a:r>
          <a:endParaRPr lang="en-US" sz="1800" kern="1200" dirty="0">
            <a:solidFill>
              <a:schemeClr val="tx2"/>
            </a:solidFill>
          </a:endParaRPr>
        </a:p>
        <a:p>
          <a:pPr marL="171450" lvl="1" indent="-171450" algn="l" defTabSz="800100">
            <a:lnSpc>
              <a:spcPct val="90000"/>
            </a:lnSpc>
            <a:spcBef>
              <a:spcPct val="0"/>
            </a:spcBef>
            <a:spcAft>
              <a:spcPct val="15000"/>
            </a:spcAft>
            <a:buChar char="•"/>
          </a:pPr>
          <a:r>
            <a:rPr lang="en-US" sz="1800" kern="1200" baseline="0" dirty="0">
              <a:solidFill>
                <a:schemeClr val="tx2"/>
              </a:solidFill>
            </a:rPr>
            <a:t>Contract requirements (Medicaid copay amounts)</a:t>
          </a:r>
          <a:endParaRPr lang="en-US" sz="1800" kern="1200" dirty="0">
            <a:solidFill>
              <a:schemeClr val="tx2"/>
            </a:solidFill>
          </a:endParaRPr>
        </a:p>
      </dsp:txBody>
      <dsp:txXfrm>
        <a:off x="0" y="4347810"/>
        <a:ext cx="8686800" cy="1209600"/>
      </dsp:txXfrm>
    </dsp:sp>
    <dsp:sp modelId="{2DA59280-456F-40A0-8B65-F69A1E14447E}">
      <dsp:nvSpPr>
        <dsp:cNvPr id="0" name=""/>
        <dsp:cNvSpPr/>
      </dsp:nvSpPr>
      <dsp:spPr>
        <a:xfrm>
          <a:off x="434340" y="4111650"/>
          <a:ext cx="6982597" cy="47232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889000">
            <a:lnSpc>
              <a:spcPct val="90000"/>
            </a:lnSpc>
            <a:spcBef>
              <a:spcPct val="0"/>
            </a:spcBef>
            <a:spcAft>
              <a:spcPct val="35000"/>
            </a:spcAft>
            <a:buNone/>
          </a:pPr>
          <a:r>
            <a:rPr lang="en-US" sz="2000" kern="1200" baseline="0" dirty="0"/>
            <a:t>Minimum balance</a:t>
          </a:r>
          <a:endParaRPr lang="en-US" sz="2000" kern="1200" dirty="0"/>
        </a:p>
      </dsp:txBody>
      <dsp:txXfrm>
        <a:off x="457397" y="4134707"/>
        <a:ext cx="6936483" cy="426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8D4AE-8E86-49B2-8E26-5EE52B6505C0}">
      <dsp:nvSpPr>
        <dsp:cNvPr id="0" name=""/>
        <dsp:cNvSpPr/>
      </dsp:nvSpPr>
      <dsp:spPr>
        <a:xfrm>
          <a:off x="0" y="281523"/>
          <a:ext cx="8686800" cy="1219050"/>
        </a:xfrm>
        <a:prstGeom prst="rect">
          <a:avLst/>
        </a:prstGeom>
        <a:solidFill>
          <a:schemeClr val="accent4">
            <a:lumMod val="20000"/>
            <a:lumOff val="80000"/>
            <a:alpha val="9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4192" tIns="374904" rIns="67419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baseline="0" dirty="0"/>
            <a:t>Top leadership that understands and appreciates critical role of financial performance in supporting care delivery.</a:t>
          </a:r>
          <a:endParaRPr lang="en-US" sz="1800" kern="1200" dirty="0">
            <a:solidFill>
              <a:schemeClr val="tx2"/>
            </a:solidFill>
          </a:endParaRPr>
        </a:p>
        <a:p>
          <a:pPr marL="171450" lvl="1" indent="-171450" algn="l" defTabSz="800100">
            <a:lnSpc>
              <a:spcPct val="90000"/>
            </a:lnSpc>
            <a:spcBef>
              <a:spcPct val="0"/>
            </a:spcBef>
            <a:spcAft>
              <a:spcPct val="15000"/>
            </a:spcAft>
            <a:buChar char="•"/>
          </a:pPr>
          <a:r>
            <a:rPr lang="en-US" sz="1800" kern="1200" dirty="0">
              <a:solidFill>
                <a:schemeClr val="tx2"/>
              </a:solidFill>
            </a:rPr>
            <a:t>Willingness to devote time and resources to issues affecting financial services.</a:t>
          </a:r>
        </a:p>
      </dsp:txBody>
      <dsp:txXfrm>
        <a:off x="0" y="281523"/>
        <a:ext cx="8686800" cy="1219050"/>
      </dsp:txXfrm>
    </dsp:sp>
    <dsp:sp modelId="{80866344-1F4C-44BD-8643-4B78BEC83BD6}">
      <dsp:nvSpPr>
        <dsp:cNvPr id="0" name=""/>
        <dsp:cNvSpPr/>
      </dsp:nvSpPr>
      <dsp:spPr>
        <a:xfrm>
          <a:off x="434340" y="15843"/>
          <a:ext cx="6721368" cy="53136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800100">
            <a:lnSpc>
              <a:spcPct val="90000"/>
            </a:lnSpc>
            <a:spcBef>
              <a:spcPct val="0"/>
            </a:spcBef>
            <a:spcAft>
              <a:spcPct val="35000"/>
            </a:spcAft>
            <a:buNone/>
          </a:pPr>
          <a:r>
            <a:rPr lang="en-US" sz="1800" b="0" kern="1200" dirty="0">
              <a:ln>
                <a:solidFill>
                  <a:schemeClr val="bg1"/>
                </a:solidFill>
              </a:ln>
              <a:solidFill>
                <a:schemeClr val="bg1"/>
              </a:solidFill>
            </a:rPr>
            <a:t>Supporting Revenue Cycle at the highest level</a:t>
          </a:r>
        </a:p>
      </dsp:txBody>
      <dsp:txXfrm>
        <a:off x="460279" y="41782"/>
        <a:ext cx="6669490" cy="479482"/>
      </dsp:txXfrm>
    </dsp:sp>
    <dsp:sp modelId="{CDBAEC45-BBA0-4444-92E9-AEB2D6A8841B}">
      <dsp:nvSpPr>
        <dsp:cNvPr id="0" name=""/>
        <dsp:cNvSpPr/>
      </dsp:nvSpPr>
      <dsp:spPr>
        <a:xfrm>
          <a:off x="0" y="1863453"/>
          <a:ext cx="8686800" cy="992250"/>
        </a:xfrm>
        <a:prstGeom prst="rect">
          <a:avLst/>
        </a:prstGeom>
        <a:solidFill>
          <a:schemeClr val="accent4">
            <a:lumMod val="20000"/>
            <a:lumOff val="80000"/>
            <a:alpha val="9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4192" tIns="374904" rIns="67419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baseline="0" dirty="0">
              <a:solidFill>
                <a:schemeClr val="tx2"/>
              </a:solidFill>
            </a:rPr>
            <a:t>Perform Revenue Cycle 101 training to non-revenue cycle departments.</a:t>
          </a:r>
          <a:endParaRPr lang="en-US" sz="1800" kern="1200" dirty="0">
            <a:solidFill>
              <a:schemeClr val="tx2"/>
            </a:solidFill>
          </a:endParaRPr>
        </a:p>
        <a:p>
          <a:pPr marL="171450" lvl="1" indent="-171450" algn="l" defTabSz="800100">
            <a:lnSpc>
              <a:spcPct val="90000"/>
            </a:lnSpc>
            <a:spcBef>
              <a:spcPct val="0"/>
            </a:spcBef>
            <a:spcAft>
              <a:spcPct val="15000"/>
            </a:spcAft>
            <a:buChar char="•"/>
          </a:pPr>
          <a:r>
            <a:rPr lang="en-US" sz="1800" kern="1200" dirty="0">
              <a:solidFill>
                <a:schemeClr val="tx2"/>
              </a:solidFill>
            </a:rPr>
            <a:t>Help participants understand positive impact within their own departments.</a:t>
          </a:r>
        </a:p>
      </dsp:txBody>
      <dsp:txXfrm>
        <a:off x="0" y="1863453"/>
        <a:ext cx="8686800" cy="992250"/>
      </dsp:txXfrm>
    </dsp:sp>
    <dsp:sp modelId="{8E577F11-FF97-4CAA-A231-D21C14F7D55F}">
      <dsp:nvSpPr>
        <dsp:cNvPr id="0" name=""/>
        <dsp:cNvSpPr/>
      </dsp:nvSpPr>
      <dsp:spPr>
        <a:xfrm>
          <a:off x="434340" y="1597773"/>
          <a:ext cx="6721368" cy="53136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800100">
            <a:lnSpc>
              <a:spcPct val="90000"/>
            </a:lnSpc>
            <a:spcBef>
              <a:spcPct val="0"/>
            </a:spcBef>
            <a:spcAft>
              <a:spcPct val="35000"/>
            </a:spcAft>
            <a:buNone/>
          </a:pPr>
          <a:r>
            <a:rPr lang="en-US" sz="1800" kern="1200" baseline="0" dirty="0">
              <a:ln>
                <a:solidFill>
                  <a:schemeClr val="bg1"/>
                </a:solidFill>
              </a:ln>
            </a:rPr>
            <a:t>Garnering appreciation from non-finance staff</a:t>
          </a:r>
          <a:endParaRPr lang="en-US" sz="1800" kern="1200" dirty="0">
            <a:ln>
              <a:solidFill>
                <a:schemeClr val="bg1"/>
              </a:solidFill>
            </a:ln>
          </a:endParaRPr>
        </a:p>
      </dsp:txBody>
      <dsp:txXfrm>
        <a:off x="460279" y="1623712"/>
        <a:ext cx="6669490" cy="479482"/>
      </dsp:txXfrm>
    </dsp:sp>
    <dsp:sp modelId="{CEA9E22A-297C-4DC2-B00C-5D5A2E48D5AB}">
      <dsp:nvSpPr>
        <dsp:cNvPr id="0" name=""/>
        <dsp:cNvSpPr/>
      </dsp:nvSpPr>
      <dsp:spPr>
        <a:xfrm>
          <a:off x="0" y="3218584"/>
          <a:ext cx="8686800" cy="963900"/>
        </a:xfrm>
        <a:prstGeom prst="rect">
          <a:avLst/>
        </a:prstGeom>
        <a:solidFill>
          <a:schemeClr val="accent4">
            <a:lumMod val="20000"/>
            <a:lumOff val="80000"/>
            <a:alpha val="9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4192" tIns="374904" rIns="67419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tx2"/>
              </a:solidFill>
            </a:rPr>
            <a:t>Leadership demonstrates passion to do better and drives excitement around improvement initiatives. </a:t>
          </a:r>
        </a:p>
      </dsp:txBody>
      <dsp:txXfrm>
        <a:off x="0" y="3218584"/>
        <a:ext cx="8686800" cy="963900"/>
      </dsp:txXfrm>
    </dsp:sp>
    <dsp:sp modelId="{7B0B9ACC-EBFC-44E4-A233-EEDA02B0F41B}">
      <dsp:nvSpPr>
        <dsp:cNvPr id="0" name=""/>
        <dsp:cNvSpPr/>
      </dsp:nvSpPr>
      <dsp:spPr>
        <a:xfrm>
          <a:off x="434340" y="2952904"/>
          <a:ext cx="6721368" cy="53136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800100">
            <a:lnSpc>
              <a:spcPct val="90000"/>
            </a:lnSpc>
            <a:spcBef>
              <a:spcPct val="0"/>
            </a:spcBef>
            <a:spcAft>
              <a:spcPct val="35000"/>
            </a:spcAft>
            <a:buNone/>
          </a:pPr>
          <a:r>
            <a:rPr lang="en-US" sz="1800" kern="1200" baseline="0" dirty="0">
              <a:ln>
                <a:solidFill>
                  <a:schemeClr val="bg1"/>
                </a:solidFill>
              </a:ln>
            </a:rPr>
            <a:t>Demanding high performance</a:t>
          </a:r>
          <a:endParaRPr lang="en-US" sz="1800" kern="1200" dirty="0">
            <a:ln>
              <a:solidFill>
                <a:schemeClr val="bg1"/>
              </a:solidFill>
            </a:ln>
          </a:endParaRPr>
        </a:p>
      </dsp:txBody>
      <dsp:txXfrm>
        <a:off x="460279" y="2978843"/>
        <a:ext cx="6669490" cy="479482"/>
      </dsp:txXfrm>
    </dsp:sp>
    <dsp:sp modelId="{3AE443D5-0FC0-48B3-ACA8-623BE1781F9B}">
      <dsp:nvSpPr>
        <dsp:cNvPr id="0" name=""/>
        <dsp:cNvSpPr/>
      </dsp:nvSpPr>
      <dsp:spPr>
        <a:xfrm>
          <a:off x="0" y="4545364"/>
          <a:ext cx="8686800" cy="737100"/>
        </a:xfrm>
        <a:prstGeom prst="rect">
          <a:avLst/>
        </a:prstGeom>
        <a:solidFill>
          <a:schemeClr val="accent4">
            <a:lumMod val="20000"/>
            <a:lumOff val="80000"/>
            <a:alpha val="9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4192" tIns="374904" rIns="67419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tx2"/>
              </a:solidFill>
            </a:rPr>
            <a:t>Foster an attitude of gratitude.</a:t>
          </a:r>
        </a:p>
      </dsp:txBody>
      <dsp:txXfrm>
        <a:off x="0" y="4545364"/>
        <a:ext cx="8686800" cy="737100"/>
      </dsp:txXfrm>
    </dsp:sp>
    <dsp:sp modelId="{8A134192-B562-4858-8F8E-C3C56147E01C}">
      <dsp:nvSpPr>
        <dsp:cNvPr id="0" name=""/>
        <dsp:cNvSpPr/>
      </dsp:nvSpPr>
      <dsp:spPr>
        <a:xfrm>
          <a:off x="434340" y="4279684"/>
          <a:ext cx="6721368" cy="53136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800100">
            <a:lnSpc>
              <a:spcPct val="90000"/>
            </a:lnSpc>
            <a:spcBef>
              <a:spcPct val="0"/>
            </a:spcBef>
            <a:spcAft>
              <a:spcPct val="35000"/>
            </a:spcAft>
            <a:buNone/>
          </a:pPr>
          <a:r>
            <a:rPr lang="en-US" sz="1800" kern="1200" baseline="0" dirty="0">
              <a:ln>
                <a:solidFill>
                  <a:schemeClr val="bg1"/>
                </a:solidFill>
              </a:ln>
            </a:rPr>
            <a:t>Celebrating success</a:t>
          </a:r>
          <a:endParaRPr lang="en-US" sz="1800" kern="1200" dirty="0">
            <a:ln>
              <a:solidFill>
                <a:schemeClr val="bg1"/>
              </a:solidFill>
            </a:ln>
          </a:endParaRPr>
        </a:p>
      </dsp:txBody>
      <dsp:txXfrm>
        <a:off x="460279" y="4305623"/>
        <a:ext cx="6669490" cy="479482"/>
      </dsp:txXfrm>
    </dsp:sp>
    <dsp:sp modelId="{00EFD842-E2F1-403C-9E1D-D96B9E346D5B}">
      <dsp:nvSpPr>
        <dsp:cNvPr id="0" name=""/>
        <dsp:cNvSpPr/>
      </dsp:nvSpPr>
      <dsp:spPr>
        <a:xfrm>
          <a:off x="0" y="5645344"/>
          <a:ext cx="8686800" cy="737100"/>
        </a:xfrm>
        <a:prstGeom prst="rect">
          <a:avLst/>
        </a:prstGeom>
        <a:solidFill>
          <a:schemeClr val="accent4">
            <a:lumMod val="20000"/>
            <a:lumOff val="80000"/>
            <a:alpha val="9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4192" tIns="374904" rIns="67419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baseline="0" dirty="0">
              <a:solidFill>
                <a:schemeClr val="tx2"/>
              </a:solidFill>
            </a:rPr>
            <a:t>Focus on staff willingness/adapters of new processes and technologies.</a:t>
          </a:r>
          <a:endParaRPr lang="en-US" sz="1800" kern="1200" dirty="0">
            <a:solidFill>
              <a:schemeClr val="tx2"/>
            </a:solidFill>
          </a:endParaRPr>
        </a:p>
      </dsp:txBody>
      <dsp:txXfrm>
        <a:off x="0" y="5645344"/>
        <a:ext cx="8686800" cy="737100"/>
      </dsp:txXfrm>
    </dsp:sp>
    <dsp:sp modelId="{7EB9D09E-C70A-413C-9F0D-8D1228B4660C}">
      <dsp:nvSpPr>
        <dsp:cNvPr id="0" name=""/>
        <dsp:cNvSpPr/>
      </dsp:nvSpPr>
      <dsp:spPr>
        <a:xfrm>
          <a:off x="434340" y="5379664"/>
          <a:ext cx="6721368" cy="53136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800100">
            <a:lnSpc>
              <a:spcPct val="90000"/>
            </a:lnSpc>
            <a:spcBef>
              <a:spcPct val="0"/>
            </a:spcBef>
            <a:spcAft>
              <a:spcPct val="35000"/>
            </a:spcAft>
            <a:buNone/>
          </a:pPr>
          <a:r>
            <a:rPr lang="en-US" sz="1800" kern="1200" baseline="0" dirty="0">
              <a:ln>
                <a:solidFill>
                  <a:schemeClr val="bg1"/>
                </a:solidFill>
              </a:ln>
            </a:rPr>
            <a:t>Make innovations a priority</a:t>
          </a:r>
          <a:endParaRPr lang="en-US" sz="1800" kern="1200" dirty="0">
            <a:ln>
              <a:solidFill>
                <a:schemeClr val="bg1"/>
              </a:solidFill>
            </a:ln>
          </a:endParaRPr>
        </a:p>
      </dsp:txBody>
      <dsp:txXfrm>
        <a:off x="460279" y="5405603"/>
        <a:ext cx="6669490"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1440" y="92964"/>
            <a:ext cx="2971800" cy="232410"/>
          </a:xfrm>
          <a:prstGeom prst="rect">
            <a:avLst/>
          </a:prstGeom>
        </p:spPr>
        <p:txBody>
          <a:bodyPr vert="horz" lIns="92294" tIns="46147" rIns="92294" bIns="46147" rtlCol="0"/>
          <a:lstStyle>
            <a:lvl1pPr algn="l">
              <a:defRPr sz="1100"/>
            </a:lvl1pPr>
          </a:lstStyle>
          <a:p>
            <a:endParaRPr lang="en-US" sz="900" dirty="0">
              <a:solidFill>
                <a:schemeClr val="accent1"/>
              </a:solidFill>
            </a:endParaRPr>
          </a:p>
        </p:txBody>
      </p:sp>
      <p:sp>
        <p:nvSpPr>
          <p:cNvPr id="3" name="Date Placeholder 2"/>
          <p:cNvSpPr>
            <a:spLocks noGrp="1"/>
          </p:cNvSpPr>
          <p:nvPr>
            <p:ph type="dt" sz="quarter" idx="1"/>
          </p:nvPr>
        </p:nvSpPr>
        <p:spPr>
          <a:xfrm>
            <a:off x="3840480" y="92964"/>
            <a:ext cx="2971800" cy="232410"/>
          </a:xfrm>
          <a:prstGeom prst="rect">
            <a:avLst/>
          </a:prstGeom>
        </p:spPr>
        <p:txBody>
          <a:bodyPr vert="horz" lIns="92294" tIns="46147" rIns="92294" bIns="46147" rtlCol="0"/>
          <a:lstStyle>
            <a:lvl1pPr algn="r">
              <a:defRPr sz="1100"/>
            </a:lvl1pPr>
          </a:lstStyle>
          <a:p>
            <a:fld id="{5109D85C-6806-4601-8914-E6B5119FB4C2}" type="datetimeFigureOut">
              <a:rPr lang="en-US" sz="900">
                <a:solidFill>
                  <a:schemeClr val="accent1"/>
                </a:solidFill>
              </a:rPr>
              <a:t>7/9/2019</a:t>
            </a:fld>
            <a:endParaRPr lang="en-US" sz="900" dirty="0">
              <a:solidFill>
                <a:schemeClr val="accent1"/>
              </a:solidFill>
            </a:endParaRPr>
          </a:p>
        </p:txBody>
      </p:sp>
      <p:sp>
        <p:nvSpPr>
          <p:cNvPr id="4" name="Footer Placeholder 3"/>
          <p:cNvSpPr>
            <a:spLocks noGrp="1"/>
          </p:cNvSpPr>
          <p:nvPr>
            <p:ph type="ftr" sz="quarter" idx="2"/>
          </p:nvPr>
        </p:nvSpPr>
        <p:spPr>
          <a:xfrm>
            <a:off x="91440" y="9017508"/>
            <a:ext cx="2971800" cy="232410"/>
          </a:xfrm>
          <a:prstGeom prst="rect">
            <a:avLst/>
          </a:prstGeom>
        </p:spPr>
        <p:txBody>
          <a:bodyPr vert="horz" lIns="92294" tIns="46147" rIns="92294" bIns="46147" rtlCol="0" anchor="b"/>
          <a:lstStyle>
            <a:lvl1pPr algn="l">
              <a:defRPr sz="1100"/>
            </a:lvl1pPr>
          </a:lstStyle>
          <a:p>
            <a:endParaRPr lang="en-US" sz="900">
              <a:solidFill>
                <a:schemeClr val="accent1"/>
              </a:solidFill>
            </a:endParaRPr>
          </a:p>
        </p:txBody>
      </p:sp>
      <p:sp>
        <p:nvSpPr>
          <p:cNvPr id="5" name="Slide Number Placeholder 4"/>
          <p:cNvSpPr>
            <a:spLocks noGrp="1"/>
          </p:cNvSpPr>
          <p:nvPr>
            <p:ph type="sldNum" sz="quarter" idx="3"/>
          </p:nvPr>
        </p:nvSpPr>
        <p:spPr>
          <a:xfrm>
            <a:off x="3840480" y="9017508"/>
            <a:ext cx="2971800" cy="232410"/>
          </a:xfrm>
          <a:prstGeom prst="rect">
            <a:avLst/>
          </a:prstGeom>
        </p:spPr>
        <p:txBody>
          <a:bodyPr vert="horz" lIns="92294" tIns="46147" rIns="92294" bIns="46147" rtlCol="0" anchor="b"/>
          <a:lstStyle>
            <a:lvl1pPr algn="r">
              <a:defRPr sz="1100"/>
            </a:lvl1pPr>
          </a:lstStyle>
          <a:p>
            <a:fld id="{065FDB04-5B51-478A-A894-EE4CBA93FE69}" type="slidenum">
              <a:rPr lang="en-US" sz="900">
                <a:solidFill>
                  <a:schemeClr val="accent1"/>
                </a:solidFill>
              </a:rPr>
              <a:t>‹#›</a:t>
            </a:fld>
            <a:endParaRPr lang="en-US" sz="900">
              <a:solidFill>
                <a:schemeClr val="accent1"/>
              </a:solidFill>
            </a:endParaRPr>
          </a:p>
        </p:txBody>
      </p:sp>
    </p:spTree>
    <p:extLst>
      <p:ext uri="{BB962C8B-B14F-4D97-AF65-F5344CB8AC3E}">
        <p14:creationId xmlns:p14="http://schemas.microsoft.com/office/powerpoint/2010/main" val="2948330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2294" tIns="46147" rIns="92294" bIns="46147"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2294" tIns="46147" rIns="92294" bIns="461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2"/>
          <p:cNvSpPr>
            <a:spLocks noGrp="1"/>
          </p:cNvSpPr>
          <p:nvPr>
            <p:ph type="dt" sz="quarter" idx="1"/>
          </p:nvPr>
        </p:nvSpPr>
        <p:spPr>
          <a:xfrm>
            <a:off x="3840480" y="92964"/>
            <a:ext cx="2971800" cy="232410"/>
          </a:xfrm>
          <a:prstGeom prst="rect">
            <a:avLst/>
          </a:prstGeom>
        </p:spPr>
        <p:txBody>
          <a:bodyPr vert="horz" lIns="92294" tIns="46147" rIns="92294" bIns="46147" rtlCol="0"/>
          <a:lstStyle>
            <a:lvl1pPr algn="r">
              <a:defRPr sz="900">
                <a:solidFill>
                  <a:schemeClr val="accent1"/>
                </a:solidFill>
                <a:latin typeface="+mn-lt"/>
              </a:defRPr>
            </a:lvl1pPr>
          </a:lstStyle>
          <a:p>
            <a:fld id="{5109D85C-6806-4601-8914-E6B5119FB4C2}" type="datetimeFigureOut">
              <a:rPr lang="en-US" smtClean="0"/>
              <a:pPr/>
              <a:t>7/9/2019</a:t>
            </a:fld>
            <a:endParaRPr lang="en-US" dirty="0"/>
          </a:p>
        </p:txBody>
      </p:sp>
      <p:sp>
        <p:nvSpPr>
          <p:cNvPr id="9" name="Footer Placeholder 3"/>
          <p:cNvSpPr>
            <a:spLocks noGrp="1"/>
          </p:cNvSpPr>
          <p:nvPr>
            <p:ph type="ftr" sz="quarter" idx="4"/>
          </p:nvPr>
        </p:nvSpPr>
        <p:spPr>
          <a:xfrm>
            <a:off x="91440" y="9017508"/>
            <a:ext cx="2971800" cy="232410"/>
          </a:xfrm>
          <a:prstGeom prst="rect">
            <a:avLst/>
          </a:prstGeom>
        </p:spPr>
        <p:txBody>
          <a:bodyPr vert="horz" lIns="92294" tIns="46147" rIns="92294" bIns="46147" rtlCol="0" anchor="b"/>
          <a:lstStyle>
            <a:lvl1pPr algn="l">
              <a:defRPr sz="900">
                <a:solidFill>
                  <a:schemeClr val="accent1"/>
                </a:solidFill>
                <a:latin typeface="+mn-lt"/>
              </a:defRPr>
            </a:lvl1pPr>
          </a:lstStyle>
          <a:p>
            <a:endParaRPr lang="en-US"/>
          </a:p>
        </p:txBody>
      </p:sp>
      <p:sp>
        <p:nvSpPr>
          <p:cNvPr id="10" name="Slide Number Placeholder 4"/>
          <p:cNvSpPr>
            <a:spLocks noGrp="1"/>
          </p:cNvSpPr>
          <p:nvPr>
            <p:ph type="sldNum" sz="quarter" idx="5"/>
          </p:nvPr>
        </p:nvSpPr>
        <p:spPr>
          <a:xfrm>
            <a:off x="3840480" y="9017508"/>
            <a:ext cx="2971800" cy="232410"/>
          </a:xfrm>
          <a:prstGeom prst="rect">
            <a:avLst/>
          </a:prstGeom>
        </p:spPr>
        <p:txBody>
          <a:bodyPr vert="horz" lIns="92294" tIns="46147" rIns="92294" bIns="46147" rtlCol="0" anchor="b"/>
          <a:lstStyle>
            <a:lvl1pPr algn="r">
              <a:defRPr sz="900">
                <a:solidFill>
                  <a:schemeClr val="accent1"/>
                </a:solidFill>
                <a:latin typeface="+mn-lt"/>
              </a:defRPr>
            </a:lvl1pPr>
          </a:lstStyle>
          <a:p>
            <a:fld id="{065FDB04-5B51-478A-A894-EE4CBA93FE69}" type="slidenum">
              <a:rPr lang="en-US" smtClean="0"/>
              <a:pPr/>
              <a:t>‹#›</a:t>
            </a:fld>
            <a:endParaRPr lang="en-US"/>
          </a:p>
        </p:txBody>
      </p:sp>
      <p:sp>
        <p:nvSpPr>
          <p:cNvPr id="11" name="Header Placeholder 1"/>
          <p:cNvSpPr>
            <a:spLocks noGrp="1"/>
          </p:cNvSpPr>
          <p:nvPr>
            <p:ph type="hdr" sz="quarter"/>
          </p:nvPr>
        </p:nvSpPr>
        <p:spPr>
          <a:xfrm>
            <a:off x="91440" y="92964"/>
            <a:ext cx="2971800" cy="232410"/>
          </a:xfrm>
          <a:prstGeom prst="rect">
            <a:avLst/>
          </a:prstGeom>
        </p:spPr>
        <p:txBody>
          <a:bodyPr vert="horz" lIns="92294" tIns="46147" rIns="92294" bIns="46147" rtlCol="0"/>
          <a:lstStyle>
            <a:lvl1pPr algn="l">
              <a:defRPr sz="900">
                <a:solidFill>
                  <a:schemeClr val="accent1"/>
                </a:solidFill>
                <a:latin typeface="+mn-lt"/>
              </a:defRPr>
            </a:lvl1pPr>
          </a:lstStyle>
          <a:p>
            <a:endParaRPr lang="en-US" dirty="0"/>
          </a:p>
        </p:txBody>
      </p:sp>
    </p:spTree>
    <p:extLst>
      <p:ext uri="{BB962C8B-B14F-4D97-AF65-F5344CB8AC3E}">
        <p14:creationId xmlns:p14="http://schemas.microsoft.com/office/powerpoint/2010/main" val="3466851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1</a:t>
            </a:fld>
            <a:endParaRPr lang="en-US"/>
          </a:p>
        </p:txBody>
      </p:sp>
    </p:spTree>
    <p:extLst>
      <p:ext uri="{BB962C8B-B14F-4D97-AF65-F5344CB8AC3E}">
        <p14:creationId xmlns:p14="http://schemas.microsoft.com/office/powerpoint/2010/main" val="4242518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10</a:t>
            </a:fld>
            <a:endParaRPr lang="en-US" dirty="0"/>
          </a:p>
        </p:txBody>
      </p:sp>
    </p:spTree>
    <p:extLst>
      <p:ext uri="{BB962C8B-B14F-4D97-AF65-F5344CB8AC3E}">
        <p14:creationId xmlns:p14="http://schemas.microsoft.com/office/powerpoint/2010/main" val="3418448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11</a:t>
            </a:fld>
            <a:endParaRPr lang="en-US" dirty="0"/>
          </a:p>
        </p:txBody>
      </p:sp>
    </p:spTree>
    <p:extLst>
      <p:ext uri="{BB962C8B-B14F-4D97-AF65-F5344CB8AC3E}">
        <p14:creationId xmlns:p14="http://schemas.microsoft.com/office/powerpoint/2010/main" val="1802274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0506" y="4473892"/>
            <a:ext cx="6400800" cy="3660458"/>
          </a:xfrm>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12</a:t>
            </a:fld>
            <a:endParaRPr lang="en-US"/>
          </a:p>
        </p:txBody>
      </p:sp>
    </p:spTree>
    <p:extLst>
      <p:ext uri="{BB962C8B-B14F-4D97-AF65-F5344CB8AC3E}">
        <p14:creationId xmlns:p14="http://schemas.microsoft.com/office/powerpoint/2010/main" val="3308295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0506" y="4473893"/>
            <a:ext cx="6169446" cy="4457292"/>
          </a:xfrm>
        </p:spPr>
        <p:txBody>
          <a:bodyPr/>
          <a:lstStyle/>
          <a:p>
            <a:pPr marL="163718" indent="-163718">
              <a:buFontTx/>
              <a:buChar char="-"/>
            </a:pPr>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13</a:t>
            </a:fld>
            <a:endParaRPr lang="en-US" dirty="0"/>
          </a:p>
        </p:txBody>
      </p:sp>
    </p:spTree>
    <p:extLst>
      <p:ext uri="{BB962C8B-B14F-4D97-AF65-F5344CB8AC3E}">
        <p14:creationId xmlns:p14="http://schemas.microsoft.com/office/powerpoint/2010/main" val="369527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73892"/>
            <a:ext cx="5486400" cy="4543616"/>
          </a:xfrm>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14</a:t>
            </a:fld>
            <a:endParaRPr lang="en-US"/>
          </a:p>
        </p:txBody>
      </p:sp>
    </p:spTree>
    <p:extLst>
      <p:ext uri="{BB962C8B-B14F-4D97-AF65-F5344CB8AC3E}">
        <p14:creationId xmlns:p14="http://schemas.microsoft.com/office/powerpoint/2010/main" val="3390086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2371" y="4473892"/>
            <a:ext cx="6422833" cy="4258084"/>
          </a:xfrm>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15</a:t>
            </a:fld>
            <a:endParaRPr lang="en-US"/>
          </a:p>
        </p:txBody>
      </p:sp>
    </p:spTree>
    <p:extLst>
      <p:ext uri="{BB962C8B-B14F-4D97-AF65-F5344CB8AC3E}">
        <p14:creationId xmlns:p14="http://schemas.microsoft.com/office/powerpoint/2010/main" val="848799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0337" y="4473892"/>
            <a:ext cx="6411817" cy="4152315"/>
          </a:xfrm>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16</a:t>
            </a:fld>
            <a:endParaRPr lang="en-US" dirty="0"/>
          </a:p>
        </p:txBody>
      </p:sp>
    </p:spTree>
    <p:extLst>
      <p:ext uri="{BB962C8B-B14F-4D97-AF65-F5344CB8AC3E}">
        <p14:creationId xmlns:p14="http://schemas.microsoft.com/office/powerpoint/2010/main" val="1421908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73892"/>
            <a:ext cx="5486400" cy="4416720"/>
          </a:xfrm>
        </p:spPr>
        <p:txBody>
          <a:bodyPr/>
          <a:lstStyle/>
          <a:p>
            <a:pPr marL="163718" indent="-163718">
              <a:buFontTx/>
              <a:buChar char="-"/>
            </a:pPr>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17</a:t>
            </a:fld>
            <a:endParaRPr lang="en-US"/>
          </a:p>
        </p:txBody>
      </p:sp>
    </p:spTree>
    <p:extLst>
      <p:ext uri="{BB962C8B-B14F-4D97-AF65-F5344CB8AC3E}">
        <p14:creationId xmlns:p14="http://schemas.microsoft.com/office/powerpoint/2010/main" val="588958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6270" y="4473892"/>
            <a:ext cx="6356732" cy="4543616"/>
          </a:xfrm>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18</a:t>
            </a:fld>
            <a:endParaRPr lang="en-US"/>
          </a:p>
        </p:txBody>
      </p:sp>
    </p:spTree>
    <p:extLst>
      <p:ext uri="{BB962C8B-B14F-4D97-AF65-F5344CB8AC3E}">
        <p14:creationId xmlns:p14="http://schemas.microsoft.com/office/powerpoint/2010/main" val="1489006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19</a:t>
            </a:fld>
            <a:endParaRPr lang="en-US"/>
          </a:p>
        </p:txBody>
      </p:sp>
    </p:spTree>
    <p:extLst>
      <p:ext uri="{BB962C8B-B14F-4D97-AF65-F5344CB8AC3E}">
        <p14:creationId xmlns:p14="http://schemas.microsoft.com/office/powerpoint/2010/main" val="2440301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2</a:t>
            </a:fld>
            <a:endParaRPr lang="en-US"/>
          </a:p>
        </p:txBody>
      </p:sp>
    </p:spTree>
    <p:extLst>
      <p:ext uri="{BB962C8B-B14F-4D97-AF65-F5344CB8AC3E}">
        <p14:creationId xmlns:p14="http://schemas.microsoft.com/office/powerpoint/2010/main" val="1113449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5FDB04-5B51-478A-A894-EE4CBA93FE69}" type="slidenum">
              <a:rPr lang="en-US" smtClean="0"/>
              <a:pPr/>
              <a:t>20</a:t>
            </a:fld>
            <a:endParaRPr lang="en-US"/>
          </a:p>
        </p:txBody>
      </p:sp>
    </p:spTree>
    <p:extLst>
      <p:ext uri="{BB962C8B-B14F-4D97-AF65-F5344CB8AC3E}">
        <p14:creationId xmlns:p14="http://schemas.microsoft.com/office/powerpoint/2010/main" val="2011246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21</a:t>
            </a:fld>
            <a:endParaRPr lang="en-US" dirty="0"/>
          </a:p>
        </p:txBody>
      </p:sp>
    </p:spTree>
    <p:extLst>
      <p:ext uri="{BB962C8B-B14F-4D97-AF65-F5344CB8AC3E}">
        <p14:creationId xmlns:p14="http://schemas.microsoft.com/office/powerpoint/2010/main" val="1612744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22</a:t>
            </a:fld>
            <a:endParaRPr lang="en-US" dirty="0"/>
          </a:p>
        </p:txBody>
      </p:sp>
    </p:spTree>
    <p:extLst>
      <p:ext uri="{BB962C8B-B14F-4D97-AF65-F5344CB8AC3E}">
        <p14:creationId xmlns:p14="http://schemas.microsoft.com/office/powerpoint/2010/main" val="2623862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23</a:t>
            </a:fld>
            <a:endParaRPr lang="en-US"/>
          </a:p>
        </p:txBody>
      </p:sp>
    </p:spTree>
    <p:extLst>
      <p:ext uri="{BB962C8B-B14F-4D97-AF65-F5344CB8AC3E}">
        <p14:creationId xmlns:p14="http://schemas.microsoft.com/office/powerpoint/2010/main" val="2655622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24</a:t>
            </a:fld>
            <a:endParaRPr lang="en-US"/>
          </a:p>
        </p:txBody>
      </p:sp>
    </p:spTree>
    <p:extLst>
      <p:ext uri="{BB962C8B-B14F-4D97-AF65-F5344CB8AC3E}">
        <p14:creationId xmlns:p14="http://schemas.microsoft.com/office/powerpoint/2010/main" val="3315394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8304" y="4473892"/>
            <a:ext cx="6378766" cy="6774330"/>
          </a:xfrm>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25</a:t>
            </a:fld>
            <a:endParaRPr lang="en-US" dirty="0"/>
          </a:p>
        </p:txBody>
      </p:sp>
    </p:spTree>
    <p:extLst>
      <p:ext uri="{BB962C8B-B14F-4D97-AF65-F5344CB8AC3E}">
        <p14:creationId xmlns:p14="http://schemas.microsoft.com/office/powerpoint/2010/main" val="21737396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9319" y="4473892"/>
            <a:ext cx="6433851" cy="4543616"/>
          </a:xfrm>
        </p:spPr>
        <p:txBody>
          <a:bodyPr/>
          <a:lstStyle/>
          <a:p>
            <a:pPr defTabSz="873161">
              <a:defRPr/>
            </a:pPr>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26</a:t>
            </a:fld>
            <a:endParaRPr lang="en-US" dirty="0"/>
          </a:p>
        </p:txBody>
      </p:sp>
    </p:spTree>
    <p:extLst>
      <p:ext uri="{BB962C8B-B14F-4D97-AF65-F5344CB8AC3E}">
        <p14:creationId xmlns:p14="http://schemas.microsoft.com/office/powerpoint/2010/main" val="1515858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5253" y="4473892"/>
            <a:ext cx="6533002" cy="5386204"/>
          </a:xfrm>
        </p:spPr>
        <p:txBody>
          <a:bodyPr/>
          <a:lstStyle/>
          <a:p>
            <a:pPr marL="163718" indent="-163718">
              <a:buFontTx/>
              <a:buChar char="-"/>
            </a:pPr>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27</a:t>
            </a:fld>
            <a:endParaRPr lang="en-US" dirty="0"/>
          </a:p>
        </p:txBody>
      </p:sp>
    </p:spTree>
    <p:extLst>
      <p:ext uri="{BB962C8B-B14F-4D97-AF65-F5344CB8AC3E}">
        <p14:creationId xmlns:p14="http://schemas.microsoft.com/office/powerpoint/2010/main" val="3368498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73891"/>
            <a:ext cx="5486400" cy="3998079"/>
          </a:xfrm>
        </p:spPr>
        <p:txBody>
          <a:bodyPr/>
          <a:lstStyle/>
          <a:p>
            <a:pPr marL="163718" indent="-163718">
              <a:buFontTx/>
              <a:buChar char="-"/>
            </a:pPr>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28</a:t>
            </a:fld>
            <a:endParaRPr lang="en-US" dirty="0"/>
          </a:p>
        </p:txBody>
      </p:sp>
    </p:spTree>
    <p:extLst>
      <p:ext uri="{BB962C8B-B14F-4D97-AF65-F5344CB8AC3E}">
        <p14:creationId xmlns:p14="http://schemas.microsoft.com/office/powerpoint/2010/main" val="1005941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7435" lvl="1"/>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29</a:t>
            </a:fld>
            <a:endParaRPr lang="en-US" dirty="0"/>
          </a:p>
        </p:txBody>
      </p:sp>
    </p:spTree>
    <p:extLst>
      <p:ext uri="{BB962C8B-B14F-4D97-AF65-F5344CB8AC3E}">
        <p14:creationId xmlns:p14="http://schemas.microsoft.com/office/powerpoint/2010/main" val="2580766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3388" y="4473891"/>
            <a:ext cx="5918812" cy="4053163"/>
          </a:xfrm>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3</a:t>
            </a:fld>
            <a:endParaRPr lang="en-US"/>
          </a:p>
        </p:txBody>
      </p:sp>
    </p:spTree>
    <p:extLst>
      <p:ext uri="{BB962C8B-B14F-4D97-AF65-F5344CB8AC3E}">
        <p14:creationId xmlns:p14="http://schemas.microsoft.com/office/powerpoint/2010/main" val="42126730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3161">
              <a:defRPr/>
            </a:pPr>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30</a:t>
            </a:fld>
            <a:endParaRPr lang="en-US" dirty="0"/>
          </a:p>
        </p:txBody>
      </p:sp>
    </p:spTree>
    <p:extLst>
      <p:ext uri="{BB962C8B-B14F-4D97-AF65-F5344CB8AC3E}">
        <p14:creationId xmlns:p14="http://schemas.microsoft.com/office/powerpoint/2010/main" val="41446176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31</a:t>
            </a:fld>
            <a:endParaRPr lang="en-US"/>
          </a:p>
        </p:txBody>
      </p:sp>
    </p:spTree>
    <p:extLst>
      <p:ext uri="{BB962C8B-B14F-4D97-AF65-F5344CB8AC3E}">
        <p14:creationId xmlns:p14="http://schemas.microsoft.com/office/powerpoint/2010/main" val="6922521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5421" y="4473892"/>
            <a:ext cx="6268597" cy="4776025"/>
          </a:xfrm>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32</a:t>
            </a:fld>
            <a:endParaRPr lang="en-US" dirty="0"/>
          </a:p>
        </p:txBody>
      </p:sp>
    </p:spTree>
    <p:extLst>
      <p:ext uri="{BB962C8B-B14F-4D97-AF65-F5344CB8AC3E}">
        <p14:creationId xmlns:p14="http://schemas.microsoft.com/office/powerpoint/2010/main" val="33573419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33</a:t>
            </a:fld>
            <a:endParaRPr lang="en-US"/>
          </a:p>
        </p:txBody>
      </p:sp>
    </p:spTree>
    <p:extLst>
      <p:ext uri="{BB962C8B-B14F-4D97-AF65-F5344CB8AC3E}">
        <p14:creationId xmlns:p14="http://schemas.microsoft.com/office/powerpoint/2010/main" val="16744073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35</a:t>
            </a:fld>
            <a:endParaRPr lang="en-US"/>
          </a:p>
        </p:txBody>
      </p:sp>
    </p:spTree>
    <p:extLst>
      <p:ext uri="{BB962C8B-B14F-4D97-AF65-F5344CB8AC3E}">
        <p14:creationId xmlns:p14="http://schemas.microsoft.com/office/powerpoint/2010/main" val="21681764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5FDB04-5B51-478A-A894-EE4CBA93FE69}" type="slidenum">
              <a:rPr lang="en-US" smtClean="0"/>
              <a:pPr/>
              <a:t>36</a:t>
            </a:fld>
            <a:endParaRPr lang="en-US"/>
          </a:p>
        </p:txBody>
      </p:sp>
    </p:spTree>
    <p:extLst>
      <p:ext uri="{BB962C8B-B14F-4D97-AF65-F5344CB8AC3E}">
        <p14:creationId xmlns:p14="http://schemas.microsoft.com/office/powerpoint/2010/main" val="25937498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5FDB04-5B51-478A-A894-EE4CBA93FE69}" type="slidenum">
              <a:rPr lang="en-US" smtClean="0"/>
              <a:pPr/>
              <a:t>37</a:t>
            </a:fld>
            <a:endParaRPr lang="en-US"/>
          </a:p>
        </p:txBody>
      </p:sp>
    </p:spTree>
    <p:extLst>
      <p:ext uri="{BB962C8B-B14F-4D97-AF65-F5344CB8AC3E}">
        <p14:creationId xmlns:p14="http://schemas.microsoft.com/office/powerpoint/2010/main" val="6584190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38</a:t>
            </a:fld>
            <a:endParaRPr lang="en-US"/>
          </a:p>
        </p:txBody>
      </p:sp>
    </p:spTree>
    <p:extLst>
      <p:ext uri="{BB962C8B-B14F-4D97-AF65-F5344CB8AC3E}">
        <p14:creationId xmlns:p14="http://schemas.microsoft.com/office/powerpoint/2010/main" val="8152982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86438" y="4473893"/>
            <a:ext cx="6290632" cy="5915013"/>
          </a:xfrm>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39</a:t>
            </a:fld>
            <a:endParaRPr lang="en-US" dirty="0"/>
          </a:p>
        </p:txBody>
      </p:sp>
    </p:spTree>
    <p:extLst>
      <p:ext uri="{BB962C8B-B14F-4D97-AF65-F5344CB8AC3E}">
        <p14:creationId xmlns:p14="http://schemas.microsoft.com/office/powerpoint/2010/main" val="33489827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0505" y="4473891"/>
            <a:ext cx="6213513" cy="5903997"/>
          </a:xfrm>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40</a:t>
            </a:fld>
            <a:endParaRPr lang="en-US" dirty="0"/>
          </a:p>
        </p:txBody>
      </p:sp>
    </p:spTree>
    <p:extLst>
      <p:ext uri="{BB962C8B-B14F-4D97-AF65-F5344CB8AC3E}">
        <p14:creationId xmlns:p14="http://schemas.microsoft.com/office/powerpoint/2010/main" val="3156482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3388" y="4473891"/>
            <a:ext cx="5918812" cy="4053163"/>
          </a:xfrm>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4</a:t>
            </a:fld>
            <a:endParaRPr lang="en-US"/>
          </a:p>
        </p:txBody>
      </p:sp>
    </p:spTree>
    <p:extLst>
      <p:ext uri="{BB962C8B-B14F-4D97-AF65-F5344CB8AC3E}">
        <p14:creationId xmlns:p14="http://schemas.microsoft.com/office/powerpoint/2010/main" val="2590957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4236" y="4473893"/>
            <a:ext cx="6378766" cy="6256536"/>
          </a:xfrm>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41</a:t>
            </a:fld>
            <a:endParaRPr lang="en-US" dirty="0"/>
          </a:p>
        </p:txBody>
      </p:sp>
    </p:spTree>
    <p:extLst>
      <p:ext uri="{BB962C8B-B14F-4D97-AF65-F5344CB8AC3E}">
        <p14:creationId xmlns:p14="http://schemas.microsoft.com/office/powerpoint/2010/main" val="38803311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42</a:t>
            </a:fld>
            <a:endParaRPr lang="en-US"/>
          </a:p>
        </p:txBody>
      </p:sp>
    </p:spTree>
    <p:extLst>
      <p:ext uri="{BB962C8B-B14F-4D97-AF65-F5344CB8AC3E}">
        <p14:creationId xmlns:p14="http://schemas.microsoft.com/office/powerpoint/2010/main" val="644749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73892"/>
            <a:ext cx="5486400" cy="4258084"/>
          </a:xfrm>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43</a:t>
            </a:fld>
            <a:endParaRPr lang="en-US"/>
          </a:p>
        </p:txBody>
      </p:sp>
    </p:spTree>
    <p:extLst>
      <p:ext uri="{BB962C8B-B14F-4D97-AF65-F5344CB8AC3E}">
        <p14:creationId xmlns:p14="http://schemas.microsoft.com/office/powerpoint/2010/main" val="37228559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73892"/>
            <a:ext cx="5486400" cy="4822508"/>
          </a:xfrm>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44</a:t>
            </a:fld>
            <a:endParaRPr lang="en-US"/>
          </a:p>
        </p:txBody>
      </p:sp>
    </p:spTree>
    <p:extLst>
      <p:ext uri="{BB962C8B-B14F-4D97-AF65-F5344CB8AC3E}">
        <p14:creationId xmlns:p14="http://schemas.microsoft.com/office/powerpoint/2010/main" val="23686523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45</a:t>
            </a:fld>
            <a:endParaRPr lang="en-US"/>
          </a:p>
        </p:txBody>
      </p:sp>
    </p:spTree>
    <p:extLst>
      <p:ext uri="{BB962C8B-B14F-4D97-AF65-F5344CB8AC3E}">
        <p14:creationId xmlns:p14="http://schemas.microsoft.com/office/powerpoint/2010/main" val="40735278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46</a:t>
            </a:fld>
            <a:endParaRPr lang="en-US"/>
          </a:p>
        </p:txBody>
      </p:sp>
    </p:spTree>
    <p:extLst>
      <p:ext uri="{BB962C8B-B14F-4D97-AF65-F5344CB8AC3E}">
        <p14:creationId xmlns:p14="http://schemas.microsoft.com/office/powerpoint/2010/main" val="14900773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73892"/>
            <a:ext cx="5486400" cy="4394686"/>
          </a:xfrm>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47</a:t>
            </a:fld>
            <a:endParaRPr lang="en-US" dirty="0"/>
          </a:p>
        </p:txBody>
      </p:sp>
    </p:spTree>
    <p:extLst>
      <p:ext uri="{BB962C8B-B14F-4D97-AF65-F5344CB8AC3E}">
        <p14:creationId xmlns:p14="http://schemas.microsoft.com/office/powerpoint/2010/main" val="10810372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48</a:t>
            </a:fld>
            <a:endParaRPr lang="en-US"/>
          </a:p>
        </p:txBody>
      </p:sp>
    </p:spTree>
    <p:extLst>
      <p:ext uri="{BB962C8B-B14F-4D97-AF65-F5344CB8AC3E}">
        <p14:creationId xmlns:p14="http://schemas.microsoft.com/office/powerpoint/2010/main" val="2520800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5</a:t>
            </a:fld>
            <a:endParaRPr lang="en-US"/>
          </a:p>
        </p:txBody>
      </p:sp>
    </p:spTree>
    <p:extLst>
      <p:ext uri="{BB962C8B-B14F-4D97-AF65-F5344CB8AC3E}">
        <p14:creationId xmlns:p14="http://schemas.microsoft.com/office/powerpoint/2010/main" val="2714300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2202" y="4473892"/>
            <a:ext cx="6680078" cy="4681125"/>
          </a:xfrm>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6</a:t>
            </a:fld>
            <a:endParaRPr lang="en-US" dirty="0"/>
          </a:p>
        </p:txBody>
      </p:sp>
    </p:spTree>
    <p:extLst>
      <p:ext uri="{BB962C8B-B14F-4D97-AF65-F5344CB8AC3E}">
        <p14:creationId xmlns:p14="http://schemas.microsoft.com/office/powerpoint/2010/main" val="3675262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3388" y="4473891"/>
            <a:ext cx="5918812" cy="4053163"/>
          </a:xfrm>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7</a:t>
            </a:fld>
            <a:endParaRPr lang="en-US"/>
          </a:p>
        </p:txBody>
      </p:sp>
    </p:spTree>
    <p:extLst>
      <p:ext uri="{BB962C8B-B14F-4D97-AF65-F5344CB8AC3E}">
        <p14:creationId xmlns:p14="http://schemas.microsoft.com/office/powerpoint/2010/main" val="2279168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8</a:t>
            </a:fld>
            <a:endParaRPr lang="en-US" dirty="0"/>
          </a:p>
        </p:txBody>
      </p:sp>
    </p:spTree>
    <p:extLst>
      <p:ext uri="{BB962C8B-B14F-4D97-AF65-F5344CB8AC3E}">
        <p14:creationId xmlns:p14="http://schemas.microsoft.com/office/powerpoint/2010/main" val="3763419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9</a:t>
            </a:fld>
            <a:endParaRPr lang="en-US" dirty="0"/>
          </a:p>
        </p:txBody>
      </p:sp>
    </p:spTree>
    <p:extLst>
      <p:ext uri="{BB962C8B-B14F-4D97-AF65-F5344CB8AC3E}">
        <p14:creationId xmlns:p14="http://schemas.microsoft.com/office/powerpoint/2010/main" val="21952455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5120640"/>
            <a:ext cx="9144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228598" y="5486400"/>
            <a:ext cx="8686800" cy="677108"/>
          </a:xfrm>
        </p:spPr>
        <p:txBody>
          <a:bodyPr wrap="square" tIns="0" bIns="0" anchor="b">
            <a:normAutofit/>
          </a:bodyPr>
          <a:lstStyle>
            <a:lvl1pPr algn="l">
              <a:lnSpc>
                <a:spcPct val="100000"/>
              </a:lnSpc>
              <a:defRPr sz="4400" b="1" spc="-150" baseline="0">
                <a:solidFill>
                  <a:schemeClr val="tx2"/>
                </a:solidFill>
                <a:latin typeface="+mj-lt"/>
              </a:defRPr>
            </a:lvl1pPr>
          </a:lstStyle>
          <a:p>
            <a:r>
              <a:rPr lang="en-US" dirty="0"/>
              <a:t>SHORT TITLE HERE</a:t>
            </a:r>
          </a:p>
        </p:txBody>
      </p:sp>
      <p:sp>
        <p:nvSpPr>
          <p:cNvPr id="12" name="Subtitle 2"/>
          <p:cNvSpPr>
            <a:spLocks noGrp="1"/>
          </p:cNvSpPr>
          <p:nvPr>
            <p:ph type="subTitle" idx="1"/>
          </p:nvPr>
        </p:nvSpPr>
        <p:spPr>
          <a:xfrm>
            <a:off x="228600" y="6151419"/>
            <a:ext cx="8686798"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FD5CEDFC-0573-4B11-9176-F2EFAF964F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1800" y="1144886"/>
            <a:ext cx="3200400" cy="2275380"/>
          </a:xfrm>
          <a:prstGeom prst="rect">
            <a:avLst/>
          </a:prstGeom>
        </p:spPr>
      </p:pic>
    </p:spTree>
    <p:extLst>
      <p:ext uri="{BB962C8B-B14F-4D97-AF65-F5344CB8AC3E}">
        <p14:creationId xmlns:p14="http://schemas.microsoft.com/office/powerpoint/2010/main" val="203870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dirty="0"/>
              <a:t>CLICK TO EDIT MASTER TITLE STYLE</a:t>
            </a:r>
          </a:p>
        </p:txBody>
      </p:sp>
      <p:sp>
        <p:nvSpPr>
          <p:cNvPr id="5" name="Date Placeholder 4"/>
          <p:cNvSpPr>
            <a:spLocks noGrp="1"/>
          </p:cNvSpPr>
          <p:nvPr>
            <p:ph type="dt" sz="half" idx="10"/>
          </p:nvPr>
        </p:nvSpPr>
        <p:spPr/>
        <p:txBody>
          <a:bodyPr/>
          <a:lstStyle/>
          <a:p>
            <a:fld id="{9239D14D-A7D8-427F-8D62-8808716C1DB9}" type="datetimeFigureOut">
              <a:rPr lang="en-US" smtClean="0"/>
              <a:t>7/9/2019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CF7050-A8E5-428C-81D9-F84418705036}" type="slidenum">
              <a:rPr lang="en-US" smtClean="0"/>
              <a:t>‹#›</a:t>
            </a:fld>
            <a:endParaRPr lang="en-US"/>
          </a:p>
        </p:txBody>
      </p:sp>
      <p:sp>
        <p:nvSpPr>
          <p:cNvPr id="9" name="Content Placeholder 2"/>
          <p:cNvSpPr>
            <a:spLocks noGrp="1"/>
          </p:cNvSpPr>
          <p:nvPr>
            <p:ph idx="13" hasCustomPrompt="1"/>
          </p:nvPr>
        </p:nvSpPr>
        <p:spPr>
          <a:xfrm>
            <a:off x="228600" y="1371600"/>
            <a:ext cx="3931920" cy="327580"/>
          </a:xfrm>
        </p:spPr>
        <p:txBody>
          <a:bodyPr lIns="0" rIns="0" anchor="b" anchorCtr="0"/>
          <a:lstStyle>
            <a:lvl1pPr marL="0" indent="0">
              <a:buNone/>
              <a:defRPr sz="2400" b="1" cap="all" baseline="0">
                <a:solidFill>
                  <a:schemeClr val="tx2"/>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10" name="Content Placeholder 2"/>
          <p:cNvSpPr>
            <a:spLocks noGrp="1"/>
          </p:cNvSpPr>
          <p:nvPr>
            <p:ph idx="14" hasCustomPrompt="1"/>
          </p:nvPr>
        </p:nvSpPr>
        <p:spPr>
          <a:xfrm>
            <a:off x="228600" y="1828800"/>
            <a:ext cx="3931920" cy="4389120"/>
          </a:xfrm>
        </p:spPr>
        <p:txBody>
          <a:bodyPr lIns="0" rIns="0"/>
          <a:lstStyle>
            <a:lvl1pPr marL="0" indent="0">
              <a:buFont typeface="Arial" panose="020B0604020202020204" pitchFamily="34" charse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11" name="Content Placeholder 2"/>
          <p:cNvSpPr>
            <a:spLocks noGrp="1"/>
          </p:cNvSpPr>
          <p:nvPr>
            <p:ph idx="15" hasCustomPrompt="1"/>
          </p:nvPr>
        </p:nvSpPr>
        <p:spPr>
          <a:xfrm>
            <a:off x="4604657" y="1371600"/>
            <a:ext cx="3931920" cy="327580"/>
          </a:xfrm>
        </p:spPr>
        <p:txBody>
          <a:bodyPr lIns="0" rIns="0" anchor="b" anchorCtr="0"/>
          <a:lstStyle>
            <a:lvl1pPr marL="0" indent="0">
              <a:buNone/>
              <a:defRPr sz="2400" b="1" cap="all" baseline="0">
                <a:solidFill>
                  <a:schemeClr val="tx2"/>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12" name="Content Placeholder 2"/>
          <p:cNvSpPr>
            <a:spLocks noGrp="1"/>
          </p:cNvSpPr>
          <p:nvPr>
            <p:ph idx="16" hasCustomPrompt="1"/>
          </p:nvPr>
        </p:nvSpPr>
        <p:spPr>
          <a:xfrm>
            <a:off x="4604657" y="1828800"/>
            <a:ext cx="3931920" cy="4389120"/>
          </a:xfrm>
        </p:spPr>
        <p:txBody>
          <a:bodyPr lIns="0" rIns="0"/>
          <a:lstStyle>
            <a:lvl1pPr marL="0" indent="0">
              <a:buFont typeface="Arial" panose="020B0604020202020204" pitchFamily="34" charse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Tree>
    <p:extLst>
      <p:ext uri="{BB962C8B-B14F-4D97-AF65-F5344CB8AC3E}">
        <p14:creationId xmlns:p14="http://schemas.microsoft.com/office/powerpoint/2010/main" val="349636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Numbered Content">
    <p:spTree>
      <p:nvGrpSpPr>
        <p:cNvPr id="1" name=""/>
        <p:cNvGrpSpPr/>
        <p:nvPr/>
      </p:nvGrpSpPr>
      <p:grpSpPr>
        <a:xfrm>
          <a:off x="0" y="0"/>
          <a:ext cx="0" cy="0"/>
          <a:chOff x="0" y="0"/>
          <a:chExt cx="0" cy="0"/>
        </a:xfrm>
      </p:grpSpPr>
      <p:sp>
        <p:nvSpPr>
          <p:cNvPr id="18" name="Content Placeholder 2"/>
          <p:cNvSpPr>
            <a:spLocks noGrp="1"/>
          </p:cNvSpPr>
          <p:nvPr>
            <p:ph idx="1" hasCustomPrompt="1"/>
          </p:nvPr>
        </p:nvSpPr>
        <p:spPr>
          <a:xfrm>
            <a:off x="731520" y="656489"/>
            <a:ext cx="8001000" cy="327580"/>
          </a:xfrm>
        </p:spPr>
        <p:txBody>
          <a:bodyPr lIns="0" rIns="0"/>
          <a:lstStyle>
            <a:lvl1pPr marL="0" indent="0">
              <a:buNone/>
              <a:defRPr sz="2400" b="1" cap="all" baseline="0">
                <a:solidFill>
                  <a:schemeClr val="tx2"/>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19" name="Rectangle 18"/>
          <p:cNvSpPr/>
          <p:nvPr userDrawn="1"/>
        </p:nvSpPr>
        <p:spPr>
          <a:xfrm>
            <a:off x="0" y="0"/>
            <a:ext cx="9144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p:cNvSpPr>
            <a:spLocks noGrp="1"/>
          </p:cNvSpPr>
          <p:nvPr>
            <p:ph idx="13" hasCustomPrompt="1"/>
          </p:nvPr>
        </p:nvSpPr>
        <p:spPr>
          <a:xfrm>
            <a:off x="731520" y="1026918"/>
            <a:ext cx="800100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5" name="Content Placeholder 2"/>
          <p:cNvSpPr>
            <a:spLocks noGrp="1"/>
          </p:cNvSpPr>
          <p:nvPr>
            <p:ph idx="14" hasCustomPrompt="1"/>
          </p:nvPr>
        </p:nvSpPr>
        <p:spPr>
          <a:xfrm>
            <a:off x="731520" y="2244970"/>
            <a:ext cx="8001000" cy="327580"/>
          </a:xfrm>
        </p:spPr>
        <p:txBody>
          <a:bodyPr lIns="0" rIns="0"/>
          <a:lstStyle>
            <a:lvl1pPr marL="0" indent="0">
              <a:buNone/>
              <a:defRPr sz="2400" b="1" cap="all" baseline="0">
                <a:solidFill>
                  <a:schemeClr val="tx2"/>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6" name="Content Placeholder 2"/>
          <p:cNvSpPr>
            <a:spLocks noGrp="1"/>
          </p:cNvSpPr>
          <p:nvPr>
            <p:ph idx="15" hasCustomPrompt="1"/>
          </p:nvPr>
        </p:nvSpPr>
        <p:spPr>
          <a:xfrm>
            <a:off x="731520" y="2615399"/>
            <a:ext cx="800100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7" name="Content Placeholder 2"/>
          <p:cNvSpPr>
            <a:spLocks noGrp="1"/>
          </p:cNvSpPr>
          <p:nvPr>
            <p:ph idx="16" hasCustomPrompt="1"/>
          </p:nvPr>
        </p:nvSpPr>
        <p:spPr>
          <a:xfrm>
            <a:off x="731520" y="3846805"/>
            <a:ext cx="8001000" cy="327580"/>
          </a:xfrm>
        </p:spPr>
        <p:txBody>
          <a:bodyPr lIns="0" rIns="0"/>
          <a:lstStyle>
            <a:lvl1pPr marL="0" indent="0">
              <a:buNone/>
              <a:defRPr sz="2400" b="1" cap="all" baseline="0">
                <a:solidFill>
                  <a:schemeClr val="tx2"/>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8" name="Content Placeholder 2"/>
          <p:cNvSpPr>
            <a:spLocks noGrp="1"/>
          </p:cNvSpPr>
          <p:nvPr>
            <p:ph idx="17" hasCustomPrompt="1"/>
          </p:nvPr>
        </p:nvSpPr>
        <p:spPr>
          <a:xfrm>
            <a:off x="731520" y="4217234"/>
            <a:ext cx="800100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9" name="Content Placeholder 2"/>
          <p:cNvSpPr>
            <a:spLocks noGrp="1"/>
          </p:cNvSpPr>
          <p:nvPr>
            <p:ph idx="18" hasCustomPrompt="1"/>
          </p:nvPr>
        </p:nvSpPr>
        <p:spPr>
          <a:xfrm>
            <a:off x="731520" y="5328189"/>
            <a:ext cx="8001000" cy="327580"/>
          </a:xfrm>
        </p:spPr>
        <p:txBody>
          <a:bodyPr lIns="0" rIns="0"/>
          <a:lstStyle>
            <a:lvl1pPr marL="0" indent="0">
              <a:buNone/>
              <a:defRPr sz="2400" b="1" cap="all" baseline="0">
                <a:solidFill>
                  <a:schemeClr val="tx2"/>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30" name="Content Placeholder 2"/>
          <p:cNvSpPr>
            <a:spLocks noGrp="1"/>
          </p:cNvSpPr>
          <p:nvPr>
            <p:ph idx="19" hasCustomPrompt="1"/>
          </p:nvPr>
        </p:nvSpPr>
        <p:spPr>
          <a:xfrm>
            <a:off x="731520" y="5698618"/>
            <a:ext cx="800100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11" name="Date Placeholder 1"/>
          <p:cNvSpPr>
            <a:spLocks noGrp="1"/>
          </p:cNvSpPr>
          <p:nvPr>
            <p:ph type="dt" sz="half" idx="10"/>
          </p:nvPr>
        </p:nvSpPr>
        <p:spPr>
          <a:xfrm>
            <a:off x="228600" y="6629400"/>
            <a:ext cx="914400" cy="182880"/>
          </a:xfrm>
        </p:spPr>
        <p:txBody>
          <a:bodyPr/>
          <a:lstStyle/>
          <a:p>
            <a:fld id="{9239D14D-A7D8-427F-8D62-8808716C1DB9}" type="datetimeFigureOut">
              <a:rPr lang="en-US" smtClean="0"/>
              <a:t>7/9/2019</a:t>
            </a:fld>
            <a:endParaRPr lang="en-US"/>
          </a:p>
        </p:txBody>
      </p:sp>
      <p:sp>
        <p:nvSpPr>
          <p:cNvPr id="12" name="Footer Placeholder 2"/>
          <p:cNvSpPr>
            <a:spLocks noGrp="1"/>
          </p:cNvSpPr>
          <p:nvPr>
            <p:ph type="ftr" sz="quarter" idx="11"/>
          </p:nvPr>
        </p:nvSpPr>
        <p:spPr>
          <a:xfrm>
            <a:off x="1828799" y="6629400"/>
            <a:ext cx="5486400" cy="182880"/>
          </a:xfrm>
        </p:spPr>
        <p:txBody>
          <a:bodyPr/>
          <a:lstStyle/>
          <a:p>
            <a:endParaRPr lang="en-US"/>
          </a:p>
        </p:txBody>
      </p:sp>
      <p:sp>
        <p:nvSpPr>
          <p:cNvPr id="13" name="Slide Number Placeholder 3"/>
          <p:cNvSpPr>
            <a:spLocks noGrp="1"/>
          </p:cNvSpPr>
          <p:nvPr>
            <p:ph type="sldNum" sz="quarter" idx="12"/>
          </p:nvPr>
        </p:nvSpPr>
        <p:spPr>
          <a:xfrm>
            <a:off x="8229600" y="6629400"/>
            <a:ext cx="685800" cy="182880"/>
          </a:xfrm>
        </p:spPr>
        <p:txBody>
          <a:bodyPr/>
          <a:lstStyle/>
          <a:p>
            <a:fld id="{18CF7050-A8E5-428C-81D9-F84418705036}" type="slidenum">
              <a:rPr lang="en-US" smtClean="0"/>
              <a:t>‹#›</a:t>
            </a:fld>
            <a:endParaRPr lang="en-US"/>
          </a:p>
        </p:txBody>
      </p:sp>
    </p:spTree>
    <p:extLst>
      <p:ext uri="{BB962C8B-B14F-4D97-AF65-F5344CB8AC3E}">
        <p14:creationId xmlns:p14="http://schemas.microsoft.com/office/powerpoint/2010/main" val="3345218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239D14D-A7D8-427F-8D62-8808716C1DB9}" type="datetimeFigureOut">
              <a:rPr lang="en-US" smtClean="0"/>
              <a:t>7/9/2019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CF7050-A8E5-428C-81D9-F84418705036}" type="slidenum">
              <a:rPr lang="en-US" smtClean="0"/>
              <a:t>‹#›</a:t>
            </a:fld>
            <a:endParaRPr lang="en-US"/>
          </a:p>
        </p:txBody>
      </p:sp>
    </p:spTree>
    <p:extLst>
      <p:ext uri="{BB962C8B-B14F-4D97-AF65-F5344CB8AC3E}">
        <p14:creationId xmlns:p14="http://schemas.microsoft.com/office/powerpoint/2010/main" val="3182071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657600"/>
            <a:ext cx="8229600" cy="914400"/>
          </a:xfrm>
        </p:spPr>
        <p:txBody>
          <a:bodyPr wrap="square" tIns="0" bIns="0" anchor="t" anchorCtr="0">
            <a:noAutofit/>
          </a:bodyPr>
          <a:lstStyle>
            <a:lvl1pPr algn="ctr">
              <a:lnSpc>
                <a:spcPct val="100000"/>
              </a:lnSpc>
              <a:defRPr sz="7200" b="1" spc="-150" baseline="0">
                <a:solidFill>
                  <a:schemeClr val="tx2"/>
                </a:solidFill>
                <a:latin typeface="+mn-lt"/>
              </a:defRPr>
            </a:lvl1pPr>
          </a:lstStyle>
          <a:p>
            <a:r>
              <a:rPr lang="en-US" dirty="0"/>
              <a:t>QUESTIONS?</a:t>
            </a:r>
          </a:p>
        </p:txBody>
      </p:sp>
      <p:sp>
        <p:nvSpPr>
          <p:cNvPr id="5" name="TextBox 4"/>
          <p:cNvSpPr txBox="1"/>
          <p:nvPr userDrawn="1"/>
        </p:nvSpPr>
        <p:spPr>
          <a:xfrm>
            <a:off x="457200" y="5715000"/>
            <a:ext cx="8229600" cy="9130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baseline="30000" dirty="0">
                <a:solidFill>
                  <a:srgbClr val="64666A"/>
                </a:solidFill>
                <a:latin typeface="Tw Cen MT" panose="020B0602020104020603" pitchFamily="34" charset="0"/>
              </a:rPr>
              <a:t>This presentation is presented with the understanding that the information contained does not constitute legal, accounting or other professional advice. It is not intended to be responsive to any individual situation or concerns, as the contents of this presentation are intended for general information purposes only. Viewers are urged not to act upon the information contained in this presentation without first consulting competent legal, accounting or other professional advice regarding implications of a particular factual situation. Questions and additional information can be submitted to your Eide Bailly representative, or to the presenter of this session. </a:t>
            </a:r>
          </a:p>
        </p:txBody>
      </p:sp>
      <p:sp>
        <p:nvSpPr>
          <p:cNvPr id="6" name="Rectangle 5"/>
          <p:cNvSpPr/>
          <p:nvPr userDrawn="1"/>
        </p:nvSpPr>
        <p:spPr>
          <a:xfrm>
            <a:off x="0" y="5120640"/>
            <a:ext cx="9144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981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6" name="Rectangle 5"/>
          <p:cNvSpPr/>
          <p:nvPr userDrawn="1"/>
        </p:nvSpPr>
        <p:spPr>
          <a:xfrm>
            <a:off x="0" y="4114800"/>
            <a:ext cx="9144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457200" y="2743200"/>
            <a:ext cx="8229600" cy="914400"/>
          </a:xfrm>
        </p:spPr>
        <p:txBody>
          <a:bodyPr wrap="square" tIns="0" bIns="0" anchor="t" anchorCtr="0">
            <a:noAutofit/>
          </a:bodyPr>
          <a:lstStyle>
            <a:lvl1pPr algn="ctr">
              <a:lnSpc>
                <a:spcPct val="100000"/>
              </a:lnSpc>
              <a:defRPr sz="7200" b="1" spc="-150" baseline="0">
                <a:solidFill>
                  <a:schemeClr val="tx2"/>
                </a:solidFill>
                <a:latin typeface="+mn-lt"/>
              </a:defRPr>
            </a:lvl1pPr>
          </a:lstStyle>
          <a:p>
            <a:r>
              <a:rPr lang="en-US" dirty="0"/>
              <a:t>THANK YOU</a:t>
            </a:r>
          </a:p>
        </p:txBody>
      </p:sp>
      <p:sp>
        <p:nvSpPr>
          <p:cNvPr id="9" name="TextBox 8"/>
          <p:cNvSpPr txBox="1"/>
          <p:nvPr userDrawn="1"/>
        </p:nvSpPr>
        <p:spPr>
          <a:xfrm>
            <a:off x="457200" y="6375862"/>
            <a:ext cx="8229600" cy="5027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i="0" u="none" strike="noStrike" baseline="30000" dirty="0">
                <a:solidFill>
                  <a:schemeClr val="tx2"/>
                </a:solidFill>
                <a:latin typeface="+mn-lt"/>
              </a:rPr>
              <a:t>eidebailly.com</a:t>
            </a:r>
          </a:p>
        </p:txBody>
      </p:sp>
      <p:sp>
        <p:nvSpPr>
          <p:cNvPr id="11" name="Subtitle 3"/>
          <p:cNvSpPr>
            <a:spLocks noGrp="1"/>
          </p:cNvSpPr>
          <p:nvPr>
            <p:ph type="subTitle" idx="1"/>
          </p:nvPr>
        </p:nvSpPr>
        <p:spPr>
          <a:xfrm>
            <a:off x="457200" y="4572000"/>
            <a:ext cx="8229600" cy="1446415"/>
          </a:xfrm>
        </p:spPr>
        <p:txBody>
          <a:bodyPr>
            <a:noAutofit/>
          </a:bodyPr>
          <a:lstStyle>
            <a:lvl1pPr algn="ctr">
              <a:defRPr sz="1600" b="0">
                <a:latin typeface="+mn-lt"/>
              </a:defRPr>
            </a:lvl1pPr>
          </a:lstStyle>
          <a:p>
            <a:r>
              <a:rPr lang="en-US" sz="2000"/>
              <a:t>Click to edit Master subtitle style</a:t>
            </a:r>
            <a:endParaRPr lang="en-US" sz="2000" dirty="0"/>
          </a:p>
        </p:txBody>
      </p:sp>
    </p:spTree>
    <p:extLst>
      <p:ext uri="{BB962C8B-B14F-4D97-AF65-F5344CB8AC3E}">
        <p14:creationId xmlns:p14="http://schemas.microsoft.com/office/powerpoint/2010/main" val="2876192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 - Blue">
    <p:spTree>
      <p:nvGrpSpPr>
        <p:cNvPr id="1" name=""/>
        <p:cNvGrpSpPr/>
        <p:nvPr/>
      </p:nvGrpSpPr>
      <p:grpSpPr>
        <a:xfrm>
          <a:off x="0" y="0"/>
          <a:ext cx="0" cy="0"/>
          <a:chOff x="0" y="0"/>
          <a:chExt cx="0" cy="0"/>
        </a:xfrm>
      </p:grpSpPr>
      <p:sp>
        <p:nvSpPr>
          <p:cNvPr id="7" name="Rectangle 6"/>
          <p:cNvSpPr/>
          <p:nvPr userDrawn="1"/>
        </p:nvSpPr>
        <p:spPr>
          <a:xfrm>
            <a:off x="0" y="0"/>
            <a:ext cx="9144000"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457200" y="544484"/>
            <a:ext cx="8229600" cy="914400"/>
          </a:xfrm>
        </p:spPr>
        <p:txBody>
          <a:bodyPr wrap="square" tIns="0" bIns="0" anchor="t" anchorCtr="0">
            <a:noAutofit/>
          </a:bodyPr>
          <a:lstStyle>
            <a:lvl1pPr algn="ctr">
              <a:lnSpc>
                <a:spcPct val="100000"/>
              </a:lnSpc>
              <a:defRPr sz="7200" b="1" spc="-150" baseline="0">
                <a:solidFill>
                  <a:schemeClr val="bg1"/>
                </a:solidFill>
                <a:latin typeface="+mn-lt"/>
              </a:defRPr>
            </a:lvl1pPr>
          </a:lstStyle>
          <a:p>
            <a:r>
              <a:rPr lang="en-US" dirty="0"/>
              <a:t>THANK YOU</a:t>
            </a:r>
          </a:p>
        </p:txBody>
      </p:sp>
      <p:sp>
        <p:nvSpPr>
          <p:cNvPr id="11" name="Subtitle 3"/>
          <p:cNvSpPr>
            <a:spLocks noGrp="1"/>
          </p:cNvSpPr>
          <p:nvPr>
            <p:ph type="subTitle" idx="1"/>
          </p:nvPr>
        </p:nvSpPr>
        <p:spPr>
          <a:xfrm>
            <a:off x="457200" y="2743200"/>
            <a:ext cx="8229600" cy="1554480"/>
          </a:xfrm>
        </p:spPr>
        <p:txBody>
          <a:bodyPr>
            <a:noAutofit/>
          </a:bodyPr>
          <a:lstStyle>
            <a:lvl1pPr algn="ctr">
              <a:defRPr sz="1600" b="0">
                <a:latin typeface="+mn-lt"/>
              </a:defRPr>
            </a:lvl1pPr>
          </a:lstStyle>
          <a:p>
            <a:r>
              <a:rPr lang="en-US" sz="2000"/>
              <a:t>Click to edit Master subtitle style</a:t>
            </a:r>
            <a:endParaRPr lang="en-US" sz="2000" dirty="0"/>
          </a:p>
        </p:txBody>
      </p:sp>
      <p:pic>
        <p:nvPicPr>
          <p:cNvPr id="6" name="Picture 5">
            <a:extLst>
              <a:ext uri="{FF2B5EF4-FFF2-40B4-BE49-F238E27FC236}">
                <a16:creationId xmlns:a16="http://schemas.microsoft.com/office/drawing/2014/main" id="{8E842C5A-12A6-43B7-A275-1BF6792903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4801948"/>
            <a:ext cx="2286000" cy="1625271"/>
          </a:xfrm>
          <a:prstGeom prst="rect">
            <a:avLst/>
          </a:prstGeom>
        </p:spPr>
      </p:pic>
    </p:spTree>
    <p:extLst>
      <p:ext uri="{BB962C8B-B14F-4D97-AF65-F5344CB8AC3E}">
        <p14:creationId xmlns:p14="http://schemas.microsoft.com/office/powerpoint/2010/main" val="3926560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F87FDB-DE0C-47F7-82CB-A62160804D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9993" y="2126502"/>
            <a:ext cx="3664014" cy="2604995"/>
          </a:xfrm>
          <a:prstGeom prst="rect">
            <a:avLst/>
          </a:prstGeom>
        </p:spPr>
      </p:pic>
    </p:spTree>
    <p:extLst>
      <p:ext uri="{BB962C8B-B14F-4D97-AF65-F5344CB8AC3E}">
        <p14:creationId xmlns:p14="http://schemas.microsoft.com/office/powerpoint/2010/main" val="1303168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5120640"/>
            <a:ext cx="9144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228598" y="5486400"/>
            <a:ext cx="8686800" cy="677108"/>
          </a:xfrm>
        </p:spPr>
        <p:txBody>
          <a:bodyPr wrap="square" tIns="0" bIns="0" anchor="b">
            <a:normAutofit/>
          </a:bodyPr>
          <a:lstStyle>
            <a:lvl1pPr algn="l">
              <a:lnSpc>
                <a:spcPct val="100000"/>
              </a:lnSpc>
              <a:defRPr sz="4400" b="1" spc="-150" baseline="0">
                <a:solidFill>
                  <a:schemeClr val="tx2"/>
                </a:solidFill>
                <a:latin typeface="+mj-lt"/>
              </a:defRPr>
            </a:lvl1pPr>
          </a:lstStyle>
          <a:p>
            <a:r>
              <a:rPr lang="en-US" dirty="0"/>
              <a:t>SHORT TITLE HERE</a:t>
            </a:r>
          </a:p>
        </p:txBody>
      </p:sp>
      <p:sp>
        <p:nvSpPr>
          <p:cNvPr id="12" name="Subtitle 2"/>
          <p:cNvSpPr>
            <a:spLocks noGrp="1"/>
          </p:cNvSpPr>
          <p:nvPr>
            <p:ph type="subTitle" idx="1"/>
          </p:nvPr>
        </p:nvSpPr>
        <p:spPr>
          <a:xfrm>
            <a:off x="228600" y="6151419"/>
            <a:ext cx="8686798"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FD5CEDFC-0573-4B11-9176-F2EFAF964F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5292" y="1144886"/>
            <a:ext cx="3093416" cy="2275380"/>
          </a:xfrm>
          <a:prstGeom prst="rect">
            <a:avLst/>
          </a:prstGeom>
        </p:spPr>
      </p:pic>
    </p:spTree>
    <p:extLst>
      <p:ext uri="{BB962C8B-B14F-4D97-AF65-F5344CB8AC3E}">
        <p14:creationId xmlns:p14="http://schemas.microsoft.com/office/powerpoint/2010/main" val="3385154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spTree>
      <p:nvGrpSpPr>
        <p:cNvPr id="1" name=""/>
        <p:cNvGrpSpPr/>
        <p:nvPr/>
      </p:nvGrpSpPr>
      <p:grpSpPr>
        <a:xfrm>
          <a:off x="0" y="0"/>
          <a:ext cx="0" cy="0"/>
          <a:chOff x="0" y="0"/>
          <a:chExt cx="0" cy="0"/>
        </a:xfrm>
      </p:grpSpPr>
      <p:sp>
        <p:nvSpPr>
          <p:cNvPr id="4" name="Rectangle 3"/>
          <p:cNvSpPr/>
          <p:nvPr userDrawn="1"/>
        </p:nvSpPr>
        <p:spPr>
          <a:xfrm>
            <a:off x="0" y="5120640"/>
            <a:ext cx="9144000" cy="1737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228598" y="5486400"/>
            <a:ext cx="8686800" cy="677108"/>
          </a:xfrm>
        </p:spPr>
        <p:txBody>
          <a:bodyPr wrap="square" tIns="0" bIns="0" anchor="b">
            <a:normAutofit/>
          </a:bodyPr>
          <a:lstStyle>
            <a:lvl1pPr algn="l">
              <a:lnSpc>
                <a:spcPct val="100000"/>
              </a:lnSpc>
              <a:defRPr sz="4400" b="1" spc="-150" baseline="0">
                <a:solidFill>
                  <a:schemeClr val="bg2"/>
                </a:solidFill>
                <a:latin typeface="+mj-lt"/>
              </a:defRPr>
            </a:lvl1pPr>
          </a:lstStyle>
          <a:p>
            <a:r>
              <a:rPr lang="en-US" dirty="0"/>
              <a:t>SHORT TITLE HERE</a:t>
            </a:r>
          </a:p>
        </p:txBody>
      </p:sp>
      <p:sp>
        <p:nvSpPr>
          <p:cNvPr id="9" name="Subtitle 2"/>
          <p:cNvSpPr>
            <a:spLocks noGrp="1"/>
          </p:cNvSpPr>
          <p:nvPr>
            <p:ph type="subTitle" idx="1"/>
          </p:nvPr>
        </p:nvSpPr>
        <p:spPr>
          <a:xfrm>
            <a:off x="228600" y="6151419"/>
            <a:ext cx="8686798" cy="604233"/>
          </a:xfrm>
        </p:spPr>
        <p:txBody>
          <a:bodyPr lIns="0" rIns="0">
            <a:noAutofit/>
          </a:bodyPr>
          <a:lstStyle>
            <a:lvl1pPr marL="0" indent="0" algn="l">
              <a:lnSpc>
                <a:spcPct val="100000"/>
              </a:lnSpc>
              <a:spcBef>
                <a:spcPts val="0"/>
              </a:spcBef>
              <a:buNone/>
              <a:defRPr sz="20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BBD1CBC1-1FDA-45F9-96A7-3CC84A73ED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5292" y="1144886"/>
            <a:ext cx="3093416" cy="2275380"/>
          </a:xfrm>
          <a:prstGeom prst="rect">
            <a:avLst/>
          </a:prstGeom>
        </p:spPr>
      </p:pic>
    </p:spTree>
    <p:extLst>
      <p:ext uri="{BB962C8B-B14F-4D97-AF65-F5344CB8AC3E}">
        <p14:creationId xmlns:p14="http://schemas.microsoft.com/office/powerpoint/2010/main" val="939304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ank You - Blue">
    <p:spTree>
      <p:nvGrpSpPr>
        <p:cNvPr id="1" name=""/>
        <p:cNvGrpSpPr/>
        <p:nvPr/>
      </p:nvGrpSpPr>
      <p:grpSpPr>
        <a:xfrm>
          <a:off x="0" y="0"/>
          <a:ext cx="0" cy="0"/>
          <a:chOff x="0" y="0"/>
          <a:chExt cx="0" cy="0"/>
        </a:xfrm>
      </p:grpSpPr>
      <p:sp>
        <p:nvSpPr>
          <p:cNvPr id="7" name="Rectangle 6"/>
          <p:cNvSpPr/>
          <p:nvPr userDrawn="1"/>
        </p:nvSpPr>
        <p:spPr>
          <a:xfrm>
            <a:off x="0" y="0"/>
            <a:ext cx="9144000"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457200" y="544484"/>
            <a:ext cx="8229600" cy="914400"/>
          </a:xfrm>
        </p:spPr>
        <p:txBody>
          <a:bodyPr wrap="square" tIns="0" bIns="0" anchor="t" anchorCtr="0">
            <a:noAutofit/>
          </a:bodyPr>
          <a:lstStyle>
            <a:lvl1pPr algn="ctr">
              <a:lnSpc>
                <a:spcPct val="100000"/>
              </a:lnSpc>
              <a:defRPr sz="7200" b="1" spc="-150" baseline="0">
                <a:solidFill>
                  <a:schemeClr val="bg1"/>
                </a:solidFill>
                <a:latin typeface="+mn-lt"/>
              </a:defRPr>
            </a:lvl1pPr>
          </a:lstStyle>
          <a:p>
            <a:r>
              <a:rPr lang="en-US" dirty="0"/>
              <a:t>THANK YOU</a:t>
            </a:r>
          </a:p>
        </p:txBody>
      </p:sp>
      <p:sp>
        <p:nvSpPr>
          <p:cNvPr id="11" name="Subtitle 3"/>
          <p:cNvSpPr>
            <a:spLocks noGrp="1"/>
          </p:cNvSpPr>
          <p:nvPr>
            <p:ph type="subTitle" idx="1"/>
          </p:nvPr>
        </p:nvSpPr>
        <p:spPr>
          <a:xfrm>
            <a:off x="457200" y="2743200"/>
            <a:ext cx="8229600" cy="1554480"/>
          </a:xfrm>
        </p:spPr>
        <p:txBody>
          <a:bodyPr>
            <a:noAutofit/>
          </a:bodyPr>
          <a:lstStyle>
            <a:lvl1pPr algn="ctr">
              <a:defRPr sz="1600" b="0">
                <a:latin typeface="+mn-lt"/>
              </a:defRPr>
            </a:lvl1pPr>
          </a:lstStyle>
          <a:p>
            <a:r>
              <a:rPr lang="en-US" sz="2000"/>
              <a:t>Click to edit Master subtitle style</a:t>
            </a:r>
            <a:endParaRPr lang="en-US" sz="2000" dirty="0"/>
          </a:p>
        </p:txBody>
      </p:sp>
      <p:pic>
        <p:nvPicPr>
          <p:cNvPr id="6" name="Picture 5">
            <a:extLst>
              <a:ext uri="{FF2B5EF4-FFF2-40B4-BE49-F238E27FC236}">
                <a16:creationId xmlns:a16="http://schemas.microsoft.com/office/drawing/2014/main" id="{8E842C5A-12A6-43B7-A275-1BF6792903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67209" y="4801948"/>
            <a:ext cx="2209582" cy="1625271"/>
          </a:xfrm>
          <a:prstGeom prst="rect">
            <a:avLst/>
          </a:prstGeom>
        </p:spPr>
      </p:pic>
    </p:spTree>
    <p:extLst>
      <p:ext uri="{BB962C8B-B14F-4D97-AF65-F5344CB8AC3E}">
        <p14:creationId xmlns:p14="http://schemas.microsoft.com/office/powerpoint/2010/main" val="566880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spTree>
      <p:nvGrpSpPr>
        <p:cNvPr id="1" name=""/>
        <p:cNvGrpSpPr/>
        <p:nvPr/>
      </p:nvGrpSpPr>
      <p:grpSpPr>
        <a:xfrm>
          <a:off x="0" y="0"/>
          <a:ext cx="0" cy="0"/>
          <a:chOff x="0" y="0"/>
          <a:chExt cx="0" cy="0"/>
        </a:xfrm>
      </p:grpSpPr>
      <p:sp>
        <p:nvSpPr>
          <p:cNvPr id="4" name="Rectangle 3"/>
          <p:cNvSpPr/>
          <p:nvPr userDrawn="1"/>
        </p:nvSpPr>
        <p:spPr>
          <a:xfrm>
            <a:off x="0" y="5120640"/>
            <a:ext cx="9144000" cy="1737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228598" y="5486400"/>
            <a:ext cx="8686800" cy="677108"/>
          </a:xfrm>
        </p:spPr>
        <p:txBody>
          <a:bodyPr wrap="square" tIns="0" bIns="0" anchor="b">
            <a:normAutofit/>
          </a:bodyPr>
          <a:lstStyle>
            <a:lvl1pPr algn="l">
              <a:lnSpc>
                <a:spcPct val="100000"/>
              </a:lnSpc>
              <a:defRPr sz="4400" b="1" spc="-150" baseline="0">
                <a:solidFill>
                  <a:schemeClr val="bg2"/>
                </a:solidFill>
                <a:latin typeface="+mj-lt"/>
              </a:defRPr>
            </a:lvl1pPr>
          </a:lstStyle>
          <a:p>
            <a:r>
              <a:rPr lang="en-US" dirty="0"/>
              <a:t>SHORT TITLE HERE</a:t>
            </a:r>
          </a:p>
        </p:txBody>
      </p:sp>
      <p:sp>
        <p:nvSpPr>
          <p:cNvPr id="9" name="Subtitle 2"/>
          <p:cNvSpPr>
            <a:spLocks noGrp="1"/>
          </p:cNvSpPr>
          <p:nvPr>
            <p:ph type="subTitle" idx="1"/>
          </p:nvPr>
        </p:nvSpPr>
        <p:spPr>
          <a:xfrm>
            <a:off x="228600" y="6151419"/>
            <a:ext cx="8686798" cy="604233"/>
          </a:xfrm>
        </p:spPr>
        <p:txBody>
          <a:bodyPr lIns="0" rIns="0">
            <a:noAutofit/>
          </a:bodyPr>
          <a:lstStyle>
            <a:lvl1pPr marL="0" indent="0" algn="l">
              <a:lnSpc>
                <a:spcPct val="100000"/>
              </a:lnSpc>
              <a:spcBef>
                <a:spcPts val="0"/>
              </a:spcBef>
              <a:buNone/>
              <a:defRPr sz="20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BBD1CBC1-1FDA-45F9-96A7-3CC84A73ED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1800" y="1144886"/>
            <a:ext cx="3200400" cy="2275380"/>
          </a:xfrm>
          <a:prstGeom prst="rect">
            <a:avLst/>
          </a:prstGeom>
        </p:spPr>
      </p:pic>
    </p:spTree>
    <p:extLst>
      <p:ext uri="{BB962C8B-B14F-4D97-AF65-F5344CB8AC3E}">
        <p14:creationId xmlns:p14="http://schemas.microsoft.com/office/powerpoint/2010/main" val="3864200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F87FDB-DE0C-47F7-82CB-A62160804D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1233" y="2126502"/>
            <a:ext cx="3541533" cy="2604995"/>
          </a:xfrm>
          <a:prstGeom prst="rect">
            <a:avLst/>
          </a:prstGeom>
        </p:spPr>
      </p:pic>
      <p:sp>
        <p:nvSpPr>
          <p:cNvPr id="4" name="TextBox 3">
            <a:extLst>
              <a:ext uri="{FF2B5EF4-FFF2-40B4-BE49-F238E27FC236}">
                <a16:creationId xmlns:a16="http://schemas.microsoft.com/office/drawing/2014/main" id="{FB487C71-6587-49E5-880B-02ED9FB039BD}"/>
              </a:ext>
            </a:extLst>
          </p:cNvPr>
          <p:cNvSpPr txBox="1"/>
          <p:nvPr userDrawn="1"/>
        </p:nvSpPr>
        <p:spPr>
          <a:xfrm>
            <a:off x="457200" y="5715000"/>
            <a:ext cx="8229600" cy="646331"/>
          </a:xfrm>
          <a:prstGeom prst="rect">
            <a:avLst/>
          </a:prstGeom>
          <a:noFill/>
        </p:spPr>
        <p:txBody>
          <a:bodyPr wrap="square" rtlCol="0">
            <a:spAutoFit/>
          </a:bodyPr>
          <a:lstStyle/>
          <a:p>
            <a:pPr rtl="0"/>
            <a:r>
              <a:rPr lang="en-US" sz="1200" b="0" i="0" u="none" strike="noStrike" kern="1200" baseline="0" dirty="0">
                <a:solidFill>
                  <a:schemeClr val="accent1"/>
                </a:solidFill>
                <a:latin typeface="+mn-lt"/>
                <a:ea typeface="+mn-ea"/>
                <a:cs typeface="+mn-cs"/>
              </a:rPr>
              <a:t>Financial Advisor offers Investment Advisory Services through Eide Bailly Advisors LLC, a Registered Investment Advisor. Securities offered through United Planners Financial Services, Member of FINRA and SIPC. Eide Bailly Financial Services, LLC is the holding company for Eide Bailly Advisors, LLC. Eide Bailly Financial Services and its subsidiaries are not affiliated with United Planners.</a:t>
            </a:r>
          </a:p>
        </p:txBody>
      </p:sp>
    </p:spTree>
    <p:extLst>
      <p:ext uri="{BB962C8B-B14F-4D97-AF65-F5344CB8AC3E}">
        <p14:creationId xmlns:p14="http://schemas.microsoft.com/office/powerpoint/2010/main" val="663368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Client">
    <p:spTree>
      <p:nvGrpSpPr>
        <p:cNvPr id="1" name=""/>
        <p:cNvGrpSpPr/>
        <p:nvPr/>
      </p:nvGrpSpPr>
      <p:grpSpPr>
        <a:xfrm>
          <a:off x="0" y="0"/>
          <a:ext cx="0" cy="0"/>
          <a:chOff x="0" y="0"/>
          <a:chExt cx="0" cy="0"/>
        </a:xfrm>
      </p:grpSpPr>
      <p:sp>
        <p:nvSpPr>
          <p:cNvPr id="4" name="Rectangle 3"/>
          <p:cNvSpPr/>
          <p:nvPr userDrawn="1"/>
        </p:nvSpPr>
        <p:spPr>
          <a:xfrm>
            <a:off x="0" y="5120640"/>
            <a:ext cx="9144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228598" y="5486400"/>
            <a:ext cx="8686800" cy="677108"/>
          </a:xfrm>
        </p:spPr>
        <p:txBody>
          <a:bodyPr wrap="square" tIns="0" bIns="0" anchor="b">
            <a:normAutofit/>
          </a:bodyPr>
          <a:lstStyle>
            <a:lvl1pPr algn="l">
              <a:lnSpc>
                <a:spcPct val="100000"/>
              </a:lnSpc>
              <a:defRPr sz="4400" b="1" spc="-150" baseline="0">
                <a:solidFill>
                  <a:schemeClr val="tx2"/>
                </a:solidFill>
                <a:latin typeface="+mj-lt"/>
              </a:defRPr>
            </a:lvl1pPr>
          </a:lstStyle>
          <a:p>
            <a:r>
              <a:rPr lang="en-US" dirty="0"/>
              <a:t>SHORT TITLE HERE</a:t>
            </a:r>
          </a:p>
        </p:txBody>
      </p:sp>
      <p:sp>
        <p:nvSpPr>
          <p:cNvPr id="12" name="Subtitle 2"/>
          <p:cNvSpPr>
            <a:spLocks noGrp="1"/>
          </p:cNvSpPr>
          <p:nvPr>
            <p:ph type="subTitle" idx="1"/>
          </p:nvPr>
        </p:nvSpPr>
        <p:spPr>
          <a:xfrm>
            <a:off x="228600" y="6151419"/>
            <a:ext cx="8686800"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896628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a:xfrm>
            <a:off x="228600" y="0"/>
            <a:ext cx="8686800" cy="914400"/>
          </a:xfrm>
          <a:prstGeom prst="rect">
            <a:avLst/>
          </a:prstGeom>
        </p:spPr>
        <p:txBody>
          <a:bodyPr vert="horz" lIns="0" tIns="45720" rIns="0" bIns="45720" rtlCol="0" anchor="b" anchorCtr="0">
            <a:normAutofit/>
          </a:bodyPr>
          <a:lstStyle>
            <a:lvl1pPr>
              <a:defRPr baseline="0"/>
            </a:lvl1pPr>
          </a:lstStyle>
          <a:p>
            <a:r>
              <a:rPr lang="en-US" dirty="0"/>
              <a:t>CLICK TO EDIT MASTER TITLE STYLE</a:t>
            </a:r>
          </a:p>
        </p:txBody>
      </p:sp>
      <p:sp>
        <p:nvSpPr>
          <p:cNvPr id="13" name="Text Placeholder 2"/>
          <p:cNvSpPr>
            <a:spLocks noGrp="1"/>
          </p:cNvSpPr>
          <p:nvPr>
            <p:ph idx="1"/>
          </p:nvPr>
        </p:nvSpPr>
        <p:spPr>
          <a:xfrm>
            <a:off x="228600" y="1280160"/>
            <a:ext cx="8686800" cy="5212080"/>
          </a:xfrm>
          <a:prstGeom prst="rect">
            <a:avLst/>
          </a:prstGeom>
        </p:spPr>
        <p:txBody>
          <a:bodyPr vert="horz" lIns="91440" tIns="45720" rIns="91440" bIns="45720" rtlCol="0">
            <a:normAutofit/>
          </a:bodyPr>
          <a:lstStyle>
            <a:lvl1pPr marL="0" indent="0">
              <a:spcBef>
                <a:spcPts val="0"/>
              </a:spcBef>
              <a:buFont typeface="Arial" panose="020B0604020202020204" pitchFamily="34" charset="0"/>
              <a:buNone/>
              <a:defRPr/>
            </a:lvl1pPr>
            <a:lvl2pPr marL="342900" indent="0">
              <a:spcBef>
                <a:spcPts val="0"/>
              </a:spcBef>
              <a:buFont typeface="Arial" panose="020B0604020202020204" pitchFamily="34" charset="0"/>
              <a:buNone/>
              <a:defRPr/>
            </a:lvl2pPr>
            <a:lvl3pPr marL="685800" indent="0">
              <a:spcBef>
                <a:spcPts val="0"/>
              </a:spcBef>
              <a:buFont typeface="Arial" panose="020B0604020202020204" pitchFamily="34" charset="0"/>
              <a:buNone/>
              <a:defRPr/>
            </a:lvl3pPr>
            <a:lvl4pPr marL="1028700" indent="0">
              <a:spcBef>
                <a:spcPts val="0"/>
              </a:spcBef>
              <a:buFont typeface="Arial" panose="020B0604020202020204" pitchFamily="34" charset="0"/>
              <a:buNone/>
              <a:defRPr/>
            </a:lvl4pPr>
            <a:lvl5pPr marL="1371600" indent="0">
              <a:spcBef>
                <a:spcPts val="0"/>
              </a:spcBef>
              <a:buFont typeface="Arial" panose="020B0604020202020204" pitchFamily="34" charse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3"/>
          <p:cNvSpPr>
            <a:spLocks noGrp="1"/>
          </p:cNvSpPr>
          <p:nvPr>
            <p:ph type="dt" sz="half" idx="2"/>
          </p:nvPr>
        </p:nvSpPr>
        <p:spPr>
          <a:xfrm>
            <a:off x="228600" y="6629400"/>
            <a:ext cx="914400" cy="182880"/>
          </a:xfrm>
          <a:prstGeom prst="rect">
            <a:avLst/>
          </a:prstGeom>
        </p:spPr>
        <p:txBody>
          <a:bodyPr vert="horz" lIns="91440" tIns="45720" rIns="91440" bIns="45720" rtlCol="0" anchor="ctr"/>
          <a:lstStyle>
            <a:lvl1pPr algn="l">
              <a:defRPr sz="900">
                <a:solidFill>
                  <a:schemeClr val="accent1"/>
                </a:solidFill>
                <a:latin typeface="Tw Cen MT" panose="020B0602020104020603" pitchFamily="34" charset="0"/>
              </a:defRPr>
            </a:lvl1pPr>
          </a:lstStyle>
          <a:p>
            <a:fld id="{9239D14D-A7D8-427F-8D62-8808716C1DB9}" type="datetimeFigureOut">
              <a:rPr lang="en-US" smtClean="0"/>
              <a:pPr/>
              <a:t>7/9/2019</a:t>
            </a:fld>
            <a:endParaRPr lang="en-US" dirty="0"/>
          </a:p>
        </p:txBody>
      </p:sp>
      <p:sp>
        <p:nvSpPr>
          <p:cNvPr id="15" name="Footer Placeholder 4"/>
          <p:cNvSpPr>
            <a:spLocks noGrp="1"/>
          </p:cNvSpPr>
          <p:nvPr>
            <p:ph type="ftr" sz="quarter" idx="3"/>
          </p:nvPr>
        </p:nvSpPr>
        <p:spPr>
          <a:xfrm>
            <a:off x="1828799" y="6629400"/>
            <a:ext cx="5486400" cy="182880"/>
          </a:xfrm>
          <a:prstGeom prst="rect">
            <a:avLst/>
          </a:prstGeom>
        </p:spPr>
        <p:txBody>
          <a:bodyPr vert="horz" lIns="91440" tIns="45720" rIns="91440" bIns="45720" rtlCol="0" anchor="ctr"/>
          <a:lstStyle>
            <a:lvl1pPr algn="ctr">
              <a:defRPr sz="900">
                <a:solidFill>
                  <a:schemeClr val="accent1"/>
                </a:solidFill>
                <a:latin typeface="Tw Cen MT" panose="020B0602020104020603" pitchFamily="34" charset="0"/>
              </a:defRPr>
            </a:lvl1pPr>
          </a:lstStyle>
          <a:p>
            <a:endParaRPr lang="en-US" dirty="0"/>
          </a:p>
        </p:txBody>
      </p:sp>
      <p:sp>
        <p:nvSpPr>
          <p:cNvPr id="16" name="Slide Number Placeholder 5"/>
          <p:cNvSpPr>
            <a:spLocks noGrp="1"/>
          </p:cNvSpPr>
          <p:nvPr>
            <p:ph type="sldNum" sz="quarter" idx="4"/>
          </p:nvPr>
        </p:nvSpPr>
        <p:spPr>
          <a:xfrm>
            <a:off x="8229600" y="6629400"/>
            <a:ext cx="685800" cy="182880"/>
          </a:xfrm>
          <a:prstGeom prst="rect">
            <a:avLst/>
          </a:prstGeom>
        </p:spPr>
        <p:txBody>
          <a:bodyPr vert="horz" lIns="91440" tIns="45720" rIns="91440" bIns="45720" rtlCol="0" anchor="ctr"/>
          <a:lstStyle>
            <a:lvl1pPr algn="r">
              <a:defRPr sz="900">
                <a:solidFill>
                  <a:schemeClr val="accent1"/>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3551381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mp; Content with Call 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599" y="457200"/>
            <a:ext cx="5715000" cy="1033271"/>
          </a:xfrm>
        </p:spPr>
        <p:txBody>
          <a:bodyPr lIns="91440" rIns="91440">
            <a:noAutofit/>
          </a:bodyPr>
          <a:lstStyle>
            <a:lvl1pPr>
              <a:defRPr sz="4000" spc="-150" baseline="0">
                <a:solidFill>
                  <a:schemeClr val="bg2"/>
                </a:solidFill>
              </a:defRPr>
            </a:lvl1pPr>
          </a:lstStyle>
          <a:p>
            <a:r>
              <a:rPr lang="en-US" dirty="0"/>
              <a:t>CLICK TO EDIT MASTER</a:t>
            </a:r>
          </a:p>
        </p:txBody>
      </p:sp>
      <p:sp>
        <p:nvSpPr>
          <p:cNvPr id="3" name="Content Placeholder 2"/>
          <p:cNvSpPr>
            <a:spLocks noGrp="1"/>
          </p:cNvSpPr>
          <p:nvPr>
            <p:ph idx="1"/>
          </p:nvPr>
        </p:nvSpPr>
        <p:spPr>
          <a:xfrm>
            <a:off x="228598" y="1490471"/>
            <a:ext cx="5715000" cy="4993455"/>
          </a:xfrm>
        </p:spPr>
        <p:txBody>
          <a:bodyPr/>
          <a:lstStyle>
            <a:lvl1pPr marL="0" indent="0">
              <a:buFont typeface="Arial" panose="020B0604020202020204" pitchFamily="34" charset="0"/>
              <a:buNone/>
              <a:defRPr>
                <a:solidFill>
                  <a:schemeClr val="tx2"/>
                </a:solidFill>
                <a:latin typeface="Tw Cen MT" panose="020B0602020104020603" pitchFamily="34" charset="0"/>
              </a:defRPr>
            </a:lvl1pPr>
            <a:lvl2pPr marL="342900" indent="0">
              <a:buFont typeface="Arial" panose="020B0604020202020204" pitchFamily="34" charset="0"/>
              <a:buNone/>
              <a:defRPr>
                <a:solidFill>
                  <a:schemeClr val="accent1"/>
                </a:solidFill>
                <a:latin typeface="Tw Cen MT" panose="020B0602020104020603" pitchFamily="34" charset="0"/>
              </a:defRPr>
            </a:lvl2pPr>
            <a:lvl3pPr marL="685800" indent="0">
              <a:buFont typeface="Arial" panose="020B0604020202020204" pitchFamily="34" charset="0"/>
              <a:buNone/>
              <a:defRPr>
                <a:solidFill>
                  <a:schemeClr val="accent1"/>
                </a:solidFill>
                <a:latin typeface="Tw Cen MT" panose="020B0602020104020603" pitchFamily="34" charset="0"/>
              </a:defRPr>
            </a:lvl3pPr>
            <a:lvl4pPr marL="1028700" indent="0">
              <a:buFont typeface="Arial" panose="020B0604020202020204" pitchFamily="34" charset="0"/>
              <a:buNone/>
              <a:defRPr>
                <a:solidFill>
                  <a:schemeClr val="accent1"/>
                </a:solidFill>
                <a:latin typeface="Tw Cen MT" panose="020B0602020104020603" pitchFamily="34" charset="0"/>
              </a:defRPr>
            </a:lvl4pPr>
            <a:lvl5pPr marL="1371600" indent="0">
              <a:buFont typeface="Arial" panose="020B0604020202020204" pitchFamily="34" charset="0"/>
              <a:buNone/>
              <a:defRPr>
                <a:solidFill>
                  <a:schemeClr val="accent1"/>
                </a:solidFill>
                <a:latin typeface="Tw Cen MT" panose="020B06020201040206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6400800" y="0"/>
            <a:ext cx="2743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2"/>
          </p:nvPr>
        </p:nvSpPr>
        <p:spPr>
          <a:xfrm>
            <a:off x="228600" y="6629400"/>
            <a:ext cx="914400" cy="182880"/>
          </a:xfrm>
          <a:prstGeom prst="rect">
            <a:avLst/>
          </a:prstGeom>
        </p:spPr>
        <p:txBody>
          <a:bodyPr vert="horz" lIns="91440" tIns="45720" rIns="91440" bIns="45720" rtlCol="0" anchor="ctr"/>
          <a:lstStyle>
            <a:lvl1pPr algn="l">
              <a:defRPr sz="900">
                <a:solidFill>
                  <a:schemeClr val="accent1"/>
                </a:solidFill>
                <a:latin typeface="Tw Cen MT" panose="020B0602020104020603" pitchFamily="34" charset="0"/>
              </a:defRPr>
            </a:lvl1pPr>
          </a:lstStyle>
          <a:p>
            <a:fld id="{9239D14D-A7D8-427F-8D62-8808716C1DB9}" type="datetimeFigureOut">
              <a:rPr lang="en-US" smtClean="0"/>
              <a:pPr/>
              <a:t>7/9/2019</a:t>
            </a:fld>
            <a:endParaRPr lang="en-US" dirty="0"/>
          </a:p>
        </p:txBody>
      </p:sp>
      <p:sp>
        <p:nvSpPr>
          <p:cNvPr id="12" name="Footer Placeholder 4"/>
          <p:cNvSpPr>
            <a:spLocks noGrp="1"/>
          </p:cNvSpPr>
          <p:nvPr>
            <p:ph type="ftr" sz="quarter" idx="3"/>
          </p:nvPr>
        </p:nvSpPr>
        <p:spPr>
          <a:xfrm>
            <a:off x="1366684" y="6629400"/>
            <a:ext cx="3618271" cy="182880"/>
          </a:xfrm>
          <a:prstGeom prst="rect">
            <a:avLst/>
          </a:prstGeom>
        </p:spPr>
        <p:txBody>
          <a:bodyPr vert="horz" lIns="91440" tIns="45720" rIns="91440" bIns="45720" rtlCol="0" anchor="ctr"/>
          <a:lstStyle>
            <a:lvl1pPr algn="ctr">
              <a:defRPr sz="900">
                <a:solidFill>
                  <a:schemeClr val="accent1"/>
                </a:solidFill>
                <a:latin typeface="Tw Cen MT" panose="020B0602020104020603" pitchFamily="34" charset="0"/>
              </a:defRPr>
            </a:lvl1pPr>
          </a:lstStyle>
          <a:p>
            <a:endParaRPr lang="en-US" dirty="0"/>
          </a:p>
        </p:txBody>
      </p:sp>
      <p:sp>
        <p:nvSpPr>
          <p:cNvPr id="13" name="Slide Number Placeholder 5"/>
          <p:cNvSpPr>
            <a:spLocks noGrp="1"/>
          </p:cNvSpPr>
          <p:nvPr>
            <p:ph type="sldNum" sz="quarter" idx="4"/>
          </p:nvPr>
        </p:nvSpPr>
        <p:spPr>
          <a:xfrm>
            <a:off x="5257798" y="6629400"/>
            <a:ext cx="685800" cy="182880"/>
          </a:xfrm>
          <a:prstGeom prst="rect">
            <a:avLst/>
          </a:prstGeom>
        </p:spPr>
        <p:txBody>
          <a:bodyPr vert="horz" lIns="91440" tIns="45720" rIns="91440" bIns="45720" rtlCol="0" anchor="ctr"/>
          <a:lstStyle>
            <a:lvl1pPr algn="r">
              <a:defRPr sz="900">
                <a:solidFill>
                  <a:schemeClr val="accent1"/>
                </a:solidFill>
                <a:latin typeface="Tw Cen MT" panose="020B0602020104020603" pitchFamily="34" charset="0"/>
              </a:defRPr>
            </a:lvl1pPr>
          </a:lstStyle>
          <a:p>
            <a:fld id="{18CF7050-A8E5-428C-81D9-F84418705036}" type="slidenum">
              <a:rPr lang="en-US" smtClean="0"/>
              <a:pPr/>
              <a:t>‹#›</a:t>
            </a:fld>
            <a:endParaRPr lang="en-US" dirty="0"/>
          </a:p>
        </p:txBody>
      </p:sp>
      <p:sp>
        <p:nvSpPr>
          <p:cNvPr id="15" name="Content Placeholder 2"/>
          <p:cNvSpPr>
            <a:spLocks noGrp="1"/>
          </p:cNvSpPr>
          <p:nvPr>
            <p:ph idx="10"/>
          </p:nvPr>
        </p:nvSpPr>
        <p:spPr>
          <a:xfrm>
            <a:off x="6629400" y="1920240"/>
            <a:ext cx="2286000" cy="2361219"/>
          </a:xfrm>
        </p:spPr>
        <p:txBody>
          <a:bodyPr lIns="0" tIns="0" rIns="0" bIns="0">
            <a:normAutofit/>
          </a:bodyPr>
          <a:lstStyle>
            <a:lvl1pPr marL="0" indent="0">
              <a:lnSpc>
                <a:spcPct val="100000"/>
              </a:lnSpc>
              <a:spcAft>
                <a:spcPts val="200"/>
              </a:spcAft>
              <a:buNone/>
              <a:defRPr sz="1800">
                <a:solidFill>
                  <a:schemeClr val="bg1"/>
                </a:solidFill>
                <a:latin typeface="+mj-lt"/>
              </a:defRPr>
            </a:lvl1pPr>
            <a:lvl2pPr marL="342900" indent="0">
              <a:buNone/>
              <a:defRPr sz="3000">
                <a:solidFill>
                  <a:schemeClr val="bg1"/>
                </a:solidFill>
                <a:latin typeface="+mj-lt"/>
              </a:defRPr>
            </a:lvl2pPr>
            <a:lvl3pPr marL="685800" indent="0">
              <a:buNone/>
              <a:defRPr sz="3000">
                <a:solidFill>
                  <a:schemeClr val="bg1"/>
                </a:solidFill>
                <a:latin typeface="+mj-lt"/>
              </a:defRPr>
            </a:lvl3pPr>
            <a:lvl4pPr marL="1028700" indent="0">
              <a:buNone/>
              <a:defRPr sz="3000">
                <a:solidFill>
                  <a:schemeClr val="bg1"/>
                </a:solidFill>
                <a:latin typeface="+mj-lt"/>
              </a:defRPr>
            </a:lvl4pPr>
            <a:lvl5pPr marL="1371600" indent="0">
              <a:buNone/>
              <a:defRPr sz="3000">
                <a:solidFill>
                  <a:schemeClr val="bg1"/>
                </a:solidFill>
                <a:latin typeface="+mj-lt"/>
              </a:defRPr>
            </a:lvl5pPr>
          </a:lstStyle>
          <a:p>
            <a:pPr lvl="0"/>
            <a:r>
              <a:rPr lang="en-US"/>
              <a:t>Edit Master text styles</a:t>
            </a:r>
          </a:p>
        </p:txBody>
      </p:sp>
      <p:pic>
        <p:nvPicPr>
          <p:cNvPr id="14" name="Picture 13">
            <a:extLst>
              <a:ext uri="{FF2B5EF4-FFF2-40B4-BE49-F238E27FC236}">
                <a16:creationId xmlns:a16="http://schemas.microsoft.com/office/drawing/2014/main" id="{878B2B54-88FA-4A50-93BF-21830E247B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3216" y="1490472"/>
            <a:ext cx="632447" cy="243990"/>
          </a:xfrm>
          <a:prstGeom prst="rect">
            <a:avLst/>
          </a:prstGeom>
        </p:spPr>
      </p:pic>
    </p:spTree>
    <p:extLst>
      <p:ext uri="{BB962C8B-B14F-4D97-AF65-F5344CB8AC3E}">
        <p14:creationId xmlns:p14="http://schemas.microsoft.com/office/powerpoint/2010/main" val="3020006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 Blu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371600" y="2057400"/>
            <a:ext cx="6400800" cy="4114800"/>
          </a:xfrm>
        </p:spPr>
        <p:txBody>
          <a:bodyPr anchor="t" anchorCtr="0">
            <a:normAutofit/>
          </a:bodyPr>
          <a:lstStyle>
            <a:lvl1pPr>
              <a:defRPr sz="6600" cap="all" baseline="0">
                <a:solidFill>
                  <a:schemeClr val="bg1"/>
                </a:solidFill>
              </a:defRPr>
            </a:lvl1pPr>
          </a:lstStyle>
          <a:p>
            <a:r>
              <a:rPr lang="en-US" dirty="0"/>
              <a:t>SECTION TITLE</a:t>
            </a:r>
          </a:p>
        </p:txBody>
      </p:sp>
      <p:pic>
        <p:nvPicPr>
          <p:cNvPr id="5" name="Picture 4">
            <a:extLst>
              <a:ext uri="{FF2B5EF4-FFF2-40B4-BE49-F238E27FC236}">
                <a16:creationId xmlns:a16="http://schemas.microsoft.com/office/drawing/2014/main" id="{3C4CA861-687E-4CB4-B18D-5E64A95357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7052" y="1600200"/>
            <a:ext cx="903496" cy="348557"/>
          </a:xfrm>
          <a:prstGeom prst="rect">
            <a:avLst/>
          </a:prstGeom>
        </p:spPr>
      </p:pic>
    </p:spTree>
    <p:extLst>
      <p:ext uri="{BB962C8B-B14F-4D97-AF65-F5344CB8AC3E}">
        <p14:creationId xmlns:p14="http://schemas.microsoft.com/office/powerpoint/2010/main" val="336181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lide - Gray">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371600" y="2057400"/>
            <a:ext cx="6400800" cy="4114800"/>
          </a:xfrm>
        </p:spPr>
        <p:txBody>
          <a:bodyPr anchor="t" anchorCtr="0">
            <a:normAutofit/>
          </a:bodyPr>
          <a:lstStyle>
            <a:lvl1pPr>
              <a:defRPr sz="6600" cap="all" baseline="0">
                <a:solidFill>
                  <a:schemeClr val="bg1"/>
                </a:solidFill>
              </a:defRPr>
            </a:lvl1pPr>
          </a:lstStyle>
          <a:p>
            <a:r>
              <a:rPr lang="en-US" dirty="0"/>
              <a:t>SECTION TITLE</a:t>
            </a:r>
          </a:p>
        </p:txBody>
      </p:sp>
      <p:pic>
        <p:nvPicPr>
          <p:cNvPr id="5" name="Picture 4">
            <a:extLst>
              <a:ext uri="{FF2B5EF4-FFF2-40B4-BE49-F238E27FC236}">
                <a16:creationId xmlns:a16="http://schemas.microsoft.com/office/drawing/2014/main" id="{43227E9E-CD79-4BE6-82A5-2EB6269E4F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7052" y="1600200"/>
            <a:ext cx="903496" cy="348557"/>
          </a:xfrm>
          <a:prstGeom prst="rect">
            <a:avLst/>
          </a:prstGeom>
        </p:spPr>
      </p:pic>
    </p:spTree>
    <p:extLst>
      <p:ext uri="{BB962C8B-B14F-4D97-AF65-F5344CB8AC3E}">
        <p14:creationId xmlns:p14="http://schemas.microsoft.com/office/powerpoint/2010/main" val="2948513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lide - Whit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371600" y="2057400"/>
            <a:ext cx="6400800" cy="4114800"/>
          </a:xfrm>
        </p:spPr>
        <p:txBody>
          <a:bodyPr anchor="t" anchorCtr="0">
            <a:normAutofit/>
          </a:bodyPr>
          <a:lstStyle>
            <a:lvl1pPr>
              <a:defRPr sz="6600" cap="all" baseline="0">
                <a:solidFill>
                  <a:schemeClr val="tx2"/>
                </a:solidFill>
              </a:defRPr>
            </a:lvl1pPr>
          </a:lstStyle>
          <a:p>
            <a:r>
              <a:rPr lang="en-US" dirty="0"/>
              <a:t>SECTION TITLE</a:t>
            </a:r>
          </a:p>
        </p:txBody>
      </p:sp>
      <p:pic>
        <p:nvPicPr>
          <p:cNvPr id="5" name="Picture 4">
            <a:extLst>
              <a:ext uri="{FF2B5EF4-FFF2-40B4-BE49-F238E27FC236}">
                <a16:creationId xmlns:a16="http://schemas.microsoft.com/office/drawing/2014/main" id="{6E9BE945-D159-4F5D-A837-7E3D924B0B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7052" y="1600200"/>
            <a:ext cx="903496" cy="348557"/>
          </a:xfrm>
          <a:prstGeom prst="rect">
            <a:avLst/>
          </a:prstGeom>
        </p:spPr>
      </p:pic>
    </p:spTree>
    <p:extLst>
      <p:ext uri="{BB962C8B-B14F-4D97-AF65-F5344CB8AC3E}">
        <p14:creationId xmlns:p14="http://schemas.microsoft.com/office/powerpoint/2010/main" val="2810875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Rectangle 1"/>
          <p:cNvSpPr/>
          <p:nvPr userDrawn="1"/>
        </p:nvSpPr>
        <p:spPr>
          <a:xfrm>
            <a:off x="0" y="0"/>
            <a:ext cx="9144000" cy="1005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1"/>
          <p:cNvSpPr>
            <a:spLocks noGrp="1"/>
          </p:cNvSpPr>
          <p:nvPr>
            <p:ph type="dt" sz="half" idx="10"/>
          </p:nvPr>
        </p:nvSpPr>
        <p:spPr>
          <a:xfrm>
            <a:off x="228600" y="6629400"/>
            <a:ext cx="914400" cy="182880"/>
          </a:xfrm>
        </p:spPr>
        <p:txBody>
          <a:bodyPr/>
          <a:lstStyle/>
          <a:p>
            <a:fld id="{9239D14D-A7D8-427F-8D62-8808716C1DB9}" type="datetimeFigureOut">
              <a:rPr lang="en-US" smtClean="0"/>
              <a:t>7/9/2019</a:t>
            </a:fld>
            <a:endParaRPr lang="en-US"/>
          </a:p>
        </p:txBody>
      </p:sp>
      <p:sp>
        <p:nvSpPr>
          <p:cNvPr id="5" name="Footer Placeholder 2"/>
          <p:cNvSpPr>
            <a:spLocks noGrp="1"/>
          </p:cNvSpPr>
          <p:nvPr>
            <p:ph type="ftr" sz="quarter" idx="11"/>
          </p:nvPr>
        </p:nvSpPr>
        <p:spPr>
          <a:xfrm>
            <a:off x="1828799" y="6629400"/>
            <a:ext cx="5486400" cy="182880"/>
          </a:xfrm>
        </p:spPr>
        <p:txBody>
          <a:bodyPr/>
          <a:lstStyle/>
          <a:p>
            <a:endParaRPr lang="en-US"/>
          </a:p>
        </p:txBody>
      </p:sp>
      <p:sp>
        <p:nvSpPr>
          <p:cNvPr id="6" name="Slide Number Placeholder 3"/>
          <p:cNvSpPr>
            <a:spLocks noGrp="1"/>
          </p:cNvSpPr>
          <p:nvPr>
            <p:ph type="sldNum" sz="quarter" idx="12"/>
          </p:nvPr>
        </p:nvSpPr>
        <p:spPr>
          <a:xfrm>
            <a:off x="8229600" y="6629400"/>
            <a:ext cx="685800" cy="182880"/>
          </a:xfrm>
        </p:spPr>
        <p:txBody>
          <a:bodyPr/>
          <a:lstStyle/>
          <a:p>
            <a:fld id="{18CF7050-A8E5-428C-81D9-F84418705036}" type="slidenum">
              <a:rPr lang="en-US" smtClean="0"/>
              <a:t>‹#›</a:t>
            </a:fld>
            <a:endParaRPr lang="en-US"/>
          </a:p>
        </p:txBody>
      </p:sp>
    </p:spTree>
    <p:extLst>
      <p:ext uri="{BB962C8B-B14F-4D97-AF65-F5344CB8AC3E}">
        <p14:creationId xmlns:p14="http://schemas.microsoft.com/office/powerpoint/2010/main" val="3891415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2.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0"/>
            <a:ext cx="8686800" cy="914400"/>
          </a:xfrm>
          <a:prstGeom prst="rect">
            <a:avLst/>
          </a:prstGeom>
        </p:spPr>
        <p:txBody>
          <a:bodyPr vert="horz" lIns="0" tIns="45720" rIns="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228600" y="1280160"/>
            <a:ext cx="8686800" cy="52120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28600" y="6629400"/>
            <a:ext cx="914400" cy="182880"/>
          </a:xfrm>
          <a:prstGeom prst="rect">
            <a:avLst/>
          </a:prstGeom>
        </p:spPr>
        <p:txBody>
          <a:bodyPr vert="horz" lIns="91440" tIns="45720" rIns="91440" bIns="45720" rtlCol="0" anchor="ctr"/>
          <a:lstStyle>
            <a:lvl1pPr algn="l">
              <a:defRPr sz="900">
                <a:solidFill>
                  <a:schemeClr val="accent1"/>
                </a:solidFill>
                <a:latin typeface="Tw Cen MT" panose="020B0602020104020603" pitchFamily="34" charset="0"/>
              </a:defRPr>
            </a:lvl1pPr>
          </a:lstStyle>
          <a:p>
            <a:fld id="{9239D14D-A7D8-427F-8D62-8808716C1DB9}" type="datetimeFigureOut">
              <a:rPr lang="en-US" smtClean="0"/>
              <a:pPr/>
              <a:t>7/9/2019</a:t>
            </a:fld>
            <a:endParaRPr lang="en-US" dirty="0"/>
          </a:p>
        </p:txBody>
      </p:sp>
      <p:sp>
        <p:nvSpPr>
          <p:cNvPr id="5" name="Footer Placeholder 4"/>
          <p:cNvSpPr>
            <a:spLocks noGrp="1"/>
          </p:cNvSpPr>
          <p:nvPr>
            <p:ph type="ftr" sz="quarter" idx="3"/>
          </p:nvPr>
        </p:nvSpPr>
        <p:spPr>
          <a:xfrm>
            <a:off x="1828799" y="6629400"/>
            <a:ext cx="5486400" cy="182880"/>
          </a:xfrm>
          <a:prstGeom prst="rect">
            <a:avLst/>
          </a:prstGeom>
        </p:spPr>
        <p:txBody>
          <a:bodyPr vert="horz" lIns="91440" tIns="45720" rIns="91440" bIns="45720" rtlCol="0" anchor="ctr"/>
          <a:lstStyle>
            <a:lvl1pPr algn="ctr">
              <a:defRPr sz="900">
                <a:solidFill>
                  <a:schemeClr val="accent1"/>
                </a:solidFill>
                <a:latin typeface="Tw Cen MT" panose="020B0602020104020603" pitchFamily="34" charset="0"/>
              </a:defRPr>
            </a:lvl1pPr>
          </a:lstStyle>
          <a:p>
            <a:endParaRPr lang="en-US" dirty="0"/>
          </a:p>
        </p:txBody>
      </p:sp>
      <p:sp>
        <p:nvSpPr>
          <p:cNvPr id="6" name="Slide Number Placeholder 5"/>
          <p:cNvSpPr>
            <a:spLocks noGrp="1"/>
          </p:cNvSpPr>
          <p:nvPr>
            <p:ph type="sldNum" sz="quarter" idx="4"/>
          </p:nvPr>
        </p:nvSpPr>
        <p:spPr>
          <a:xfrm>
            <a:off x="8229600" y="6629400"/>
            <a:ext cx="685800" cy="182880"/>
          </a:xfrm>
          <a:prstGeom prst="rect">
            <a:avLst/>
          </a:prstGeom>
        </p:spPr>
        <p:txBody>
          <a:bodyPr vert="horz" lIns="91440" tIns="45720" rIns="91440" bIns="45720" rtlCol="0" anchor="ctr"/>
          <a:lstStyle>
            <a:lvl1pPr algn="r">
              <a:defRPr sz="900">
                <a:solidFill>
                  <a:schemeClr val="accent1"/>
                </a:solidFill>
                <a:latin typeface="Tw Cen MT" panose="020B0602020104020603" pitchFamily="34" charset="0"/>
              </a:defRPr>
            </a:lvl1pPr>
          </a:lstStyle>
          <a:p>
            <a:fld id="{18CF7050-A8E5-428C-81D9-F84418705036}" type="slidenum">
              <a:rPr lang="en-US" smtClean="0"/>
              <a:pPr/>
              <a:t>‹#›</a:t>
            </a:fld>
            <a:endParaRPr lang="en-US" dirty="0"/>
          </a:p>
        </p:txBody>
      </p:sp>
      <p:sp>
        <p:nvSpPr>
          <p:cNvPr id="8" name="Rectangle 7"/>
          <p:cNvSpPr/>
          <p:nvPr userDrawn="1"/>
        </p:nvSpPr>
        <p:spPr>
          <a:xfrm>
            <a:off x="-1" y="914400"/>
            <a:ext cx="9144000" cy="1005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772121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78" r:id="rId3"/>
    <p:sldLayoutId id="2147483743" r:id="rId4"/>
    <p:sldLayoutId id="2147483758" r:id="rId5"/>
    <p:sldLayoutId id="2147483766" r:id="rId6"/>
    <p:sldLayoutId id="2147483765" r:id="rId7"/>
    <p:sldLayoutId id="2147483777" r:id="rId8"/>
    <p:sldLayoutId id="2147483767" r:id="rId9"/>
    <p:sldLayoutId id="2147483745" r:id="rId10"/>
    <p:sldLayoutId id="2147483764" r:id="rId11"/>
    <p:sldLayoutId id="2147483747" r:id="rId12"/>
    <p:sldLayoutId id="2147483772" r:id="rId13"/>
    <p:sldLayoutId id="2147483774" r:id="rId14"/>
    <p:sldLayoutId id="2147483775" r:id="rId15"/>
    <p:sldLayoutId id="2147483776" r:id="rId16"/>
  </p:sldLayoutIdLst>
  <p:txStyles>
    <p:titleStyle>
      <a:lvl1pPr algn="l" defTabSz="685800" rtl="0" eaLnBrk="1" latinLnBrk="0" hangingPunct="1">
        <a:lnSpc>
          <a:spcPct val="90000"/>
        </a:lnSpc>
        <a:spcBef>
          <a:spcPct val="0"/>
        </a:spcBef>
        <a:buNone/>
        <a:defRPr sz="4000" b="1" kern="1200" cap="all" baseline="0">
          <a:solidFill>
            <a:schemeClr val="tx2"/>
          </a:solidFill>
          <a:latin typeface="Tw Cen MT Condensed" panose="020B0606020104020203"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685800" rtl="0" eaLnBrk="1" latinLnBrk="0" hangingPunct="1">
        <a:lnSpc>
          <a:spcPct val="100000"/>
        </a:lnSpc>
        <a:spcBef>
          <a:spcPts val="0"/>
        </a:spcBef>
        <a:buFont typeface="Arial" panose="020B0604020202020204" pitchFamily="34" charset="0"/>
        <a:buNone/>
        <a:defRPr sz="2300" kern="1200" spc="0" baseline="0">
          <a:solidFill>
            <a:schemeClr val="tx2"/>
          </a:solidFill>
          <a:latin typeface="+mn-lt"/>
          <a:ea typeface="+mn-ea"/>
          <a:cs typeface="+mn-cs"/>
        </a:defRPr>
      </a:lvl1pPr>
      <a:lvl2pPr marL="342900" indent="0" algn="l" defTabSz="685800" rtl="0" eaLnBrk="1" latinLnBrk="0" hangingPunct="1">
        <a:lnSpc>
          <a:spcPct val="100000"/>
        </a:lnSpc>
        <a:spcBef>
          <a:spcPts val="0"/>
        </a:spcBef>
        <a:buFont typeface="Arial" panose="020B0604020202020204" pitchFamily="34" charset="0"/>
        <a:buNone/>
        <a:defRPr sz="2000" kern="1200" spc="0" baseline="0">
          <a:solidFill>
            <a:schemeClr val="accent1"/>
          </a:solidFill>
          <a:latin typeface="+mn-lt"/>
          <a:ea typeface="+mn-ea"/>
          <a:cs typeface="+mn-cs"/>
        </a:defRPr>
      </a:lvl2pPr>
      <a:lvl3pPr marL="685800" indent="0" algn="l" defTabSz="685800" rtl="0" eaLnBrk="1" latinLnBrk="0" hangingPunct="1">
        <a:lnSpc>
          <a:spcPct val="100000"/>
        </a:lnSpc>
        <a:spcBef>
          <a:spcPts val="0"/>
        </a:spcBef>
        <a:buFont typeface="Arial" panose="020B0604020202020204" pitchFamily="34" charset="0"/>
        <a:buNone/>
        <a:defRPr sz="1700" kern="1200" spc="0" baseline="0">
          <a:solidFill>
            <a:schemeClr val="accent1"/>
          </a:solidFill>
          <a:latin typeface="+mn-lt"/>
          <a:ea typeface="+mn-ea"/>
          <a:cs typeface="+mn-cs"/>
        </a:defRPr>
      </a:lvl3pPr>
      <a:lvl4pPr marL="1028700" indent="0" algn="l" defTabSz="685800" rtl="0" eaLnBrk="1" latinLnBrk="0" hangingPunct="1">
        <a:lnSpc>
          <a:spcPct val="100000"/>
        </a:lnSpc>
        <a:spcBef>
          <a:spcPts val="0"/>
        </a:spcBef>
        <a:buFont typeface="Arial" panose="020B0604020202020204" pitchFamily="34" charset="0"/>
        <a:buNone/>
        <a:defRPr sz="1550" kern="1200" spc="0" baseline="0">
          <a:solidFill>
            <a:schemeClr val="accent1"/>
          </a:solidFill>
          <a:latin typeface="+mn-lt"/>
          <a:ea typeface="+mn-ea"/>
          <a:cs typeface="+mn-cs"/>
        </a:defRPr>
      </a:lvl4pPr>
      <a:lvl5pPr marL="1371600" indent="0" algn="l" defTabSz="685800" rtl="0" eaLnBrk="1" latinLnBrk="0" hangingPunct="1">
        <a:lnSpc>
          <a:spcPct val="100000"/>
        </a:lnSpc>
        <a:spcBef>
          <a:spcPts val="0"/>
        </a:spcBef>
        <a:buFont typeface="Arial" panose="020B0604020202020204" pitchFamily="34" charset="0"/>
        <a:buNone/>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0"/>
            <a:ext cx="8686800" cy="914400"/>
          </a:xfrm>
          <a:prstGeom prst="rect">
            <a:avLst/>
          </a:prstGeom>
        </p:spPr>
        <p:txBody>
          <a:bodyPr vert="horz" lIns="0" tIns="45720" rIns="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228600" y="1280160"/>
            <a:ext cx="8686800" cy="52120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28600" y="6629400"/>
            <a:ext cx="914400" cy="182880"/>
          </a:xfrm>
          <a:prstGeom prst="rect">
            <a:avLst/>
          </a:prstGeom>
        </p:spPr>
        <p:txBody>
          <a:bodyPr vert="horz" lIns="91440" tIns="45720" rIns="91440" bIns="45720" rtlCol="0" anchor="ctr"/>
          <a:lstStyle>
            <a:lvl1pPr algn="l">
              <a:defRPr sz="900">
                <a:solidFill>
                  <a:schemeClr val="accent1"/>
                </a:solidFill>
                <a:latin typeface="Tw Cen MT" panose="020B0602020104020603" pitchFamily="34" charset="0"/>
              </a:defRPr>
            </a:lvl1pPr>
          </a:lstStyle>
          <a:p>
            <a:fld id="{9239D14D-A7D8-427F-8D62-8808716C1DB9}" type="datetimeFigureOut">
              <a:rPr lang="en-US" smtClean="0"/>
              <a:pPr/>
              <a:t>7/9/2019</a:t>
            </a:fld>
            <a:endParaRPr lang="en-US" dirty="0"/>
          </a:p>
        </p:txBody>
      </p:sp>
      <p:sp>
        <p:nvSpPr>
          <p:cNvPr id="5" name="Footer Placeholder 4"/>
          <p:cNvSpPr>
            <a:spLocks noGrp="1"/>
          </p:cNvSpPr>
          <p:nvPr>
            <p:ph type="ftr" sz="quarter" idx="3"/>
          </p:nvPr>
        </p:nvSpPr>
        <p:spPr>
          <a:xfrm>
            <a:off x="1828799" y="6629400"/>
            <a:ext cx="5486400" cy="182880"/>
          </a:xfrm>
          <a:prstGeom prst="rect">
            <a:avLst/>
          </a:prstGeom>
        </p:spPr>
        <p:txBody>
          <a:bodyPr vert="horz" lIns="91440" tIns="45720" rIns="91440" bIns="45720" rtlCol="0" anchor="ctr"/>
          <a:lstStyle>
            <a:lvl1pPr algn="ctr">
              <a:defRPr sz="900">
                <a:solidFill>
                  <a:schemeClr val="accent1"/>
                </a:solidFill>
                <a:latin typeface="Tw Cen MT" panose="020B0602020104020603" pitchFamily="34" charset="0"/>
              </a:defRPr>
            </a:lvl1pPr>
          </a:lstStyle>
          <a:p>
            <a:endParaRPr lang="en-US" dirty="0"/>
          </a:p>
        </p:txBody>
      </p:sp>
      <p:sp>
        <p:nvSpPr>
          <p:cNvPr id="6" name="Slide Number Placeholder 5"/>
          <p:cNvSpPr>
            <a:spLocks noGrp="1"/>
          </p:cNvSpPr>
          <p:nvPr>
            <p:ph type="sldNum" sz="quarter" idx="4"/>
          </p:nvPr>
        </p:nvSpPr>
        <p:spPr>
          <a:xfrm>
            <a:off x="8229600" y="6629400"/>
            <a:ext cx="685800" cy="182880"/>
          </a:xfrm>
          <a:prstGeom prst="rect">
            <a:avLst/>
          </a:prstGeom>
        </p:spPr>
        <p:txBody>
          <a:bodyPr vert="horz" lIns="91440" tIns="45720" rIns="91440" bIns="45720" rtlCol="0" anchor="ctr"/>
          <a:lstStyle>
            <a:lvl1pPr algn="r">
              <a:defRPr sz="900">
                <a:solidFill>
                  <a:schemeClr val="accent1"/>
                </a:solidFill>
                <a:latin typeface="Tw Cen MT" panose="020B0602020104020603" pitchFamily="34" charset="0"/>
              </a:defRPr>
            </a:lvl1pPr>
          </a:lstStyle>
          <a:p>
            <a:fld id="{18CF7050-A8E5-428C-81D9-F84418705036}" type="slidenum">
              <a:rPr lang="en-US" smtClean="0"/>
              <a:pPr/>
              <a:t>‹#›</a:t>
            </a:fld>
            <a:endParaRPr lang="en-US" dirty="0"/>
          </a:p>
        </p:txBody>
      </p:sp>
      <p:sp>
        <p:nvSpPr>
          <p:cNvPr id="8" name="Rectangle 7"/>
          <p:cNvSpPr/>
          <p:nvPr userDrawn="1"/>
        </p:nvSpPr>
        <p:spPr>
          <a:xfrm>
            <a:off x="-1" y="914400"/>
            <a:ext cx="9144000" cy="1005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3202773"/>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94" r:id="rId3"/>
    <p:sldLayoutId id="2147483795" r:id="rId4"/>
  </p:sldLayoutIdLst>
  <p:txStyles>
    <p:titleStyle>
      <a:lvl1pPr algn="l" defTabSz="685800" rtl="0" eaLnBrk="1" latinLnBrk="0" hangingPunct="1">
        <a:lnSpc>
          <a:spcPct val="90000"/>
        </a:lnSpc>
        <a:spcBef>
          <a:spcPct val="0"/>
        </a:spcBef>
        <a:buNone/>
        <a:defRPr sz="4000" b="1" kern="1200" cap="all" baseline="0">
          <a:solidFill>
            <a:schemeClr val="tx2"/>
          </a:solidFill>
          <a:latin typeface="Tw Cen MT Condensed" panose="020B0606020104020203"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685800" rtl="0" eaLnBrk="1" latinLnBrk="0" hangingPunct="1">
        <a:lnSpc>
          <a:spcPct val="100000"/>
        </a:lnSpc>
        <a:spcBef>
          <a:spcPts val="0"/>
        </a:spcBef>
        <a:buFont typeface="Arial" panose="020B0604020202020204" pitchFamily="34" charset="0"/>
        <a:buNone/>
        <a:defRPr sz="2300" kern="1200" spc="0" baseline="0">
          <a:solidFill>
            <a:schemeClr val="tx2"/>
          </a:solidFill>
          <a:latin typeface="+mn-lt"/>
          <a:ea typeface="+mn-ea"/>
          <a:cs typeface="+mn-cs"/>
        </a:defRPr>
      </a:lvl1pPr>
      <a:lvl2pPr marL="342900" indent="0" algn="l" defTabSz="685800" rtl="0" eaLnBrk="1" latinLnBrk="0" hangingPunct="1">
        <a:lnSpc>
          <a:spcPct val="100000"/>
        </a:lnSpc>
        <a:spcBef>
          <a:spcPts val="0"/>
        </a:spcBef>
        <a:buFont typeface="Arial" panose="020B0604020202020204" pitchFamily="34" charset="0"/>
        <a:buNone/>
        <a:defRPr sz="2000" kern="1200" spc="0" baseline="0">
          <a:solidFill>
            <a:schemeClr val="accent1"/>
          </a:solidFill>
          <a:latin typeface="+mn-lt"/>
          <a:ea typeface="+mn-ea"/>
          <a:cs typeface="+mn-cs"/>
        </a:defRPr>
      </a:lvl2pPr>
      <a:lvl3pPr marL="685800" indent="0" algn="l" defTabSz="685800" rtl="0" eaLnBrk="1" latinLnBrk="0" hangingPunct="1">
        <a:lnSpc>
          <a:spcPct val="100000"/>
        </a:lnSpc>
        <a:spcBef>
          <a:spcPts val="0"/>
        </a:spcBef>
        <a:buFont typeface="Arial" panose="020B0604020202020204" pitchFamily="34" charset="0"/>
        <a:buNone/>
        <a:defRPr sz="1700" kern="1200" spc="0" baseline="0">
          <a:solidFill>
            <a:schemeClr val="accent1"/>
          </a:solidFill>
          <a:latin typeface="+mn-lt"/>
          <a:ea typeface="+mn-ea"/>
          <a:cs typeface="+mn-cs"/>
        </a:defRPr>
      </a:lvl3pPr>
      <a:lvl4pPr marL="1028700" indent="0" algn="l" defTabSz="685800" rtl="0" eaLnBrk="1" latinLnBrk="0" hangingPunct="1">
        <a:lnSpc>
          <a:spcPct val="100000"/>
        </a:lnSpc>
        <a:spcBef>
          <a:spcPts val="0"/>
        </a:spcBef>
        <a:buFont typeface="Arial" panose="020B0604020202020204" pitchFamily="34" charset="0"/>
        <a:buNone/>
        <a:defRPr sz="1550" kern="1200" spc="0" baseline="0">
          <a:solidFill>
            <a:schemeClr val="accent1"/>
          </a:solidFill>
          <a:latin typeface="+mn-lt"/>
          <a:ea typeface="+mn-ea"/>
          <a:cs typeface="+mn-cs"/>
        </a:defRPr>
      </a:lvl4pPr>
      <a:lvl5pPr marL="1371600" indent="0" algn="l" defTabSz="685800" rtl="0" eaLnBrk="1" latinLnBrk="0" hangingPunct="1">
        <a:lnSpc>
          <a:spcPct val="100000"/>
        </a:lnSpc>
        <a:spcBef>
          <a:spcPts val="0"/>
        </a:spcBef>
        <a:buFont typeface="Arial" panose="020B0604020202020204" pitchFamily="34" charset="0"/>
        <a:buNone/>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6.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DFECD-DBAD-4983-BCC9-0DCA1CBE5568}"/>
              </a:ext>
            </a:extLst>
          </p:cNvPr>
          <p:cNvSpPr>
            <a:spLocks noGrp="1"/>
          </p:cNvSpPr>
          <p:nvPr>
            <p:ph type="ctrTitle"/>
          </p:nvPr>
        </p:nvSpPr>
        <p:spPr/>
        <p:txBody>
          <a:bodyPr/>
          <a:lstStyle/>
          <a:p>
            <a:r>
              <a:rPr lang="en-US" dirty="0"/>
              <a:t>The revenue cycle</a:t>
            </a:r>
          </a:p>
        </p:txBody>
      </p:sp>
      <p:sp>
        <p:nvSpPr>
          <p:cNvPr id="3" name="Subtitle 2">
            <a:extLst>
              <a:ext uri="{FF2B5EF4-FFF2-40B4-BE49-F238E27FC236}">
                <a16:creationId xmlns:a16="http://schemas.microsoft.com/office/drawing/2014/main" id="{7AE9AD84-6193-49F4-BBBA-CE9B3B68C1E3}"/>
              </a:ext>
            </a:extLst>
          </p:cNvPr>
          <p:cNvSpPr>
            <a:spLocks noGrp="1"/>
          </p:cNvSpPr>
          <p:nvPr>
            <p:ph type="subTitle" idx="1"/>
          </p:nvPr>
        </p:nvSpPr>
        <p:spPr/>
        <p:txBody>
          <a:bodyPr/>
          <a:lstStyle/>
          <a:p>
            <a:r>
              <a:rPr lang="en-US" dirty="0"/>
              <a:t>	</a:t>
            </a:r>
            <a:r>
              <a:rPr lang="en-US" sz="3200" i="1" dirty="0"/>
              <a:t>Ralph Llewellyn – rllewellyn@eidebailly.com</a:t>
            </a:r>
            <a:endParaRPr lang="en-US" i="1" dirty="0"/>
          </a:p>
        </p:txBody>
      </p:sp>
    </p:spTree>
    <p:extLst>
      <p:ext uri="{BB962C8B-B14F-4D97-AF65-F5344CB8AC3E}">
        <p14:creationId xmlns:p14="http://schemas.microsoft.com/office/powerpoint/2010/main" val="1168373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895CD-585F-4A7B-B48F-BF29F61F1626}"/>
              </a:ext>
            </a:extLst>
          </p:cNvPr>
          <p:cNvSpPr>
            <a:spLocks noGrp="1"/>
          </p:cNvSpPr>
          <p:nvPr>
            <p:ph type="title"/>
          </p:nvPr>
        </p:nvSpPr>
        <p:spPr/>
        <p:txBody>
          <a:bodyPr/>
          <a:lstStyle/>
          <a:p>
            <a:r>
              <a:rPr lang="en-US" dirty="0"/>
              <a:t>Revenue Cycle Benchmarks</a:t>
            </a:r>
          </a:p>
        </p:txBody>
      </p:sp>
      <p:graphicFrame>
        <p:nvGraphicFramePr>
          <p:cNvPr id="4" name="Table 3">
            <a:extLst>
              <a:ext uri="{FF2B5EF4-FFF2-40B4-BE49-F238E27FC236}">
                <a16:creationId xmlns:a16="http://schemas.microsoft.com/office/drawing/2014/main" id="{41B47587-8E2F-4678-B68F-8387C11A3780}"/>
              </a:ext>
            </a:extLst>
          </p:cNvPr>
          <p:cNvGraphicFramePr>
            <a:graphicFrameLocks noGrp="1"/>
          </p:cNvGraphicFramePr>
          <p:nvPr>
            <p:extLst>
              <p:ext uri="{D42A27DB-BD31-4B8C-83A1-F6EECF244321}">
                <p14:modId xmlns:p14="http://schemas.microsoft.com/office/powerpoint/2010/main" val="147880213"/>
              </p:ext>
            </p:extLst>
          </p:nvPr>
        </p:nvGraphicFramePr>
        <p:xfrm>
          <a:off x="228600" y="1289998"/>
          <a:ext cx="8686800" cy="5089527"/>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217742654"/>
                    </a:ext>
                  </a:extLst>
                </a:gridCol>
                <a:gridCol w="4343400">
                  <a:extLst>
                    <a:ext uri="{9D8B030D-6E8A-4147-A177-3AD203B41FA5}">
                      <a16:colId xmlns:a16="http://schemas.microsoft.com/office/drawing/2014/main" val="1456451350"/>
                    </a:ext>
                  </a:extLst>
                </a:gridCol>
              </a:tblGrid>
              <a:tr h="468464">
                <a:tc>
                  <a:txBody>
                    <a:bodyPr/>
                    <a:lstStyle/>
                    <a:p>
                      <a:r>
                        <a:rPr lang="en-US" sz="1800" dirty="0">
                          <a:solidFill>
                            <a:schemeClr val="tx2"/>
                          </a:solidFill>
                        </a:rPr>
                        <a:t>Days in A/R:</a:t>
                      </a:r>
                    </a:p>
                  </a:txBody>
                  <a:tcPr/>
                </a:tc>
                <a:tc>
                  <a:txBody>
                    <a:bodyPr/>
                    <a:lstStyle/>
                    <a:p>
                      <a:r>
                        <a:rPr lang="en-US" sz="1800" dirty="0">
                          <a:solidFill>
                            <a:schemeClr val="tx2"/>
                          </a:solidFill>
                        </a:rPr>
                        <a:t>&lt; 45 Days</a:t>
                      </a:r>
                    </a:p>
                  </a:txBody>
                  <a:tcPr/>
                </a:tc>
                <a:extLst>
                  <a:ext uri="{0D108BD9-81ED-4DB2-BD59-A6C34878D82A}">
                    <a16:rowId xmlns:a16="http://schemas.microsoft.com/office/drawing/2014/main" val="1136623203"/>
                  </a:ext>
                </a:extLst>
              </a:tr>
              <a:tr h="1443290">
                <a:tc>
                  <a:txBody>
                    <a:bodyPr/>
                    <a:lstStyle/>
                    <a:p>
                      <a:r>
                        <a:rPr lang="en-US" sz="1800" dirty="0">
                          <a:solidFill>
                            <a:schemeClr val="tx2"/>
                          </a:solidFill>
                        </a:rPr>
                        <a:t>Aged Insurance Pending A/R</a:t>
                      </a:r>
                    </a:p>
                    <a:p>
                      <a:r>
                        <a:rPr lang="en-US" sz="1800" dirty="0">
                          <a:solidFill>
                            <a:schemeClr val="tx2"/>
                          </a:solidFill>
                        </a:rPr>
                        <a:t>as a % of Total Ins Pending A/R</a:t>
                      </a:r>
                    </a:p>
                  </a:txBody>
                  <a:tcPr/>
                </a:tc>
                <a:tc>
                  <a:txBody>
                    <a:bodyPr/>
                    <a:lstStyle/>
                    <a:p>
                      <a:r>
                        <a:rPr lang="en-US" sz="1800" dirty="0">
                          <a:solidFill>
                            <a:schemeClr val="tx2"/>
                          </a:solidFill>
                        </a:rPr>
                        <a:t>Report by discharge date</a:t>
                      </a:r>
                    </a:p>
                    <a:p>
                      <a:r>
                        <a:rPr lang="en-US" sz="1800" dirty="0">
                          <a:solidFill>
                            <a:schemeClr val="tx2"/>
                          </a:solidFill>
                        </a:rPr>
                        <a:t>&lt; 20% over 90 days </a:t>
                      </a:r>
                    </a:p>
                    <a:p>
                      <a:r>
                        <a:rPr lang="en-US" sz="1800" dirty="0">
                          <a:solidFill>
                            <a:schemeClr val="tx2"/>
                          </a:solidFill>
                        </a:rPr>
                        <a:t>&lt; 5% over 180 days</a:t>
                      </a:r>
                    </a:p>
                    <a:p>
                      <a:r>
                        <a:rPr lang="en-US" sz="1400" dirty="0">
                          <a:solidFill>
                            <a:schemeClr val="tx2"/>
                          </a:solidFill>
                        </a:rPr>
                        <a:t>(By financial class and further into any carriers with  timely filing limits &lt; 180 days.  Remove credit balances)</a:t>
                      </a:r>
                    </a:p>
                  </a:txBody>
                  <a:tcPr/>
                </a:tc>
                <a:extLst>
                  <a:ext uri="{0D108BD9-81ED-4DB2-BD59-A6C34878D82A}">
                    <a16:rowId xmlns:a16="http://schemas.microsoft.com/office/drawing/2014/main" val="1195515840"/>
                  </a:ext>
                </a:extLst>
              </a:tr>
              <a:tr h="456694">
                <a:tc>
                  <a:txBody>
                    <a:bodyPr/>
                    <a:lstStyle/>
                    <a:p>
                      <a:r>
                        <a:rPr lang="en-US" sz="1800" dirty="0">
                          <a:solidFill>
                            <a:schemeClr val="tx2"/>
                          </a:solidFill>
                        </a:rPr>
                        <a:t>Discharged Not Final Billed-DNFB</a:t>
                      </a:r>
                    </a:p>
                  </a:txBody>
                  <a:tcPr/>
                </a:tc>
                <a:tc>
                  <a:txBody>
                    <a:bodyPr/>
                    <a:lstStyle/>
                    <a:p>
                      <a:r>
                        <a:rPr lang="en-US" sz="1800" dirty="0">
                          <a:solidFill>
                            <a:schemeClr val="tx2"/>
                          </a:solidFill>
                        </a:rPr>
                        <a:t>&lt; 5 days of average daily revenue</a:t>
                      </a:r>
                    </a:p>
                  </a:txBody>
                  <a:tcPr/>
                </a:tc>
                <a:extLst>
                  <a:ext uri="{0D108BD9-81ED-4DB2-BD59-A6C34878D82A}">
                    <a16:rowId xmlns:a16="http://schemas.microsoft.com/office/drawing/2014/main" val="3112593727"/>
                  </a:ext>
                </a:extLst>
              </a:tr>
              <a:tr h="437609">
                <a:tc>
                  <a:txBody>
                    <a:bodyPr/>
                    <a:lstStyle/>
                    <a:p>
                      <a:r>
                        <a:rPr lang="en-US" sz="1800" dirty="0">
                          <a:solidFill>
                            <a:schemeClr val="tx2"/>
                          </a:solidFill>
                        </a:rPr>
                        <a:t>Credit Balances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2"/>
                          </a:solidFill>
                        </a:rPr>
                        <a:t>&lt; 1 day of daily revenue</a:t>
                      </a:r>
                    </a:p>
                  </a:txBody>
                  <a:tcPr/>
                </a:tc>
                <a:extLst>
                  <a:ext uri="{0D108BD9-81ED-4DB2-BD59-A6C34878D82A}">
                    <a16:rowId xmlns:a16="http://schemas.microsoft.com/office/drawing/2014/main" val="774591479"/>
                  </a:ext>
                </a:extLst>
              </a:tr>
              <a:tr h="456694">
                <a:tc>
                  <a:txBody>
                    <a:bodyPr/>
                    <a:lstStyle/>
                    <a:p>
                      <a:r>
                        <a:rPr lang="en-US" sz="1800" dirty="0">
                          <a:solidFill>
                            <a:schemeClr val="tx2"/>
                          </a:solidFill>
                        </a:rPr>
                        <a:t>Denial Write-Offs</a:t>
                      </a:r>
                    </a:p>
                  </a:txBody>
                  <a:tcPr/>
                </a:tc>
                <a:tc>
                  <a:txBody>
                    <a:bodyPr/>
                    <a:lstStyle/>
                    <a:p>
                      <a:r>
                        <a:rPr lang="en-US" sz="1800" dirty="0">
                          <a:solidFill>
                            <a:schemeClr val="tx2"/>
                          </a:solidFill>
                        </a:rPr>
                        <a:t>&lt; 1% of monthly net revenue</a:t>
                      </a:r>
                    </a:p>
                  </a:txBody>
                  <a:tcPr/>
                </a:tc>
                <a:extLst>
                  <a:ext uri="{0D108BD9-81ED-4DB2-BD59-A6C34878D82A}">
                    <a16:rowId xmlns:a16="http://schemas.microsoft.com/office/drawing/2014/main" val="497853808"/>
                  </a:ext>
                </a:extLst>
              </a:tr>
              <a:tr h="456694">
                <a:tc>
                  <a:txBody>
                    <a:bodyPr/>
                    <a:lstStyle/>
                    <a:p>
                      <a:r>
                        <a:rPr lang="en-US" sz="1800" dirty="0">
                          <a:solidFill>
                            <a:schemeClr val="tx2"/>
                          </a:solidFill>
                        </a:rPr>
                        <a:t>Point of Service Collections</a:t>
                      </a:r>
                    </a:p>
                  </a:txBody>
                  <a:tcPr/>
                </a:tc>
                <a:tc>
                  <a:txBody>
                    <a:bodyPr/>
                    <a:lstStyle/>
                    <a:p>
                      <a:r>
                        <a:rPr lang="en-US" sz="1800" dirty="0">
                          <a:solidFill>
                            <a:schemeClr val="tx2"/>
                          </a:solidFill>
                        </a:rPr>
                        <a:t>&gt; 3% of monthly net revenue</a:t>
                      </a:r>
                    </a:p>
                  </a:txBody>
                  <a:tcPr/>
                </a:tc>
                <a:extLst>
                  <a:ext uri="{0D108BD9-81ED-4DB2-BD59-A6C34878D82A}">
                    <a16:rowId xmlns:a16="http://schemas.microsoft.com/office/drawing/2014/main" val="4239980059"/>
                  </a:ext>
                </a:extLst>
              </a:tr>
              <a:tr h="456694">
                <a:tc>
                  <a:txBody>
                    <a:bodyPr/>
                    <a:lstStyle/>
                    <a:p>
                      <a:r>
                        <a:rPr lang="en-US" sz="1800" dirty="0">
                          <a:solidFill>
                            <a:schemeClr val="tx2"/>
                          </a:solidFill>
                        </a:rPr>
                        <a:t>Registration Error Rate</a:t>
                      </a:r>
                    </a:p>
                  </a:txBody>
                  <a:tcPr/>
                </a:tc>
                <a:tc>
                  <a:txBody>
                    <a:bodyPr/>
                    <a:lstStyle/>
                    <a:p>
                      <a:r>
                        <a:rPr lang="en-US" sz="1800" dirty="0">
                          <a:solidFill>
                            <a:schemeClr val="tx2"/>
                          </a:solidFill>
                        </a:rPr>
                        <a:t>&lt; 5% of daily registered patients</a:t>
                      </a:r>
                    </a:p>
                  </a:txBody>
                  <a:tcPr/>
                </a:tc>
                <a:extLst>
                  <a:ext uri="{0D108BD9-81ED-4DB2-BD59-A6C34878D82A}">
                    <a16:rowId xmlns:a16="http://schemas.microsoft.com/office/drawing/2014/main" val="4048122603"/>
                  </a:ext>
                </a:extLst>
              </a:tr>
              <a:tr h="456694">
                <a:tc>
                  <a:txBody>
                    <a:bodyPr/>
                    <a:lstStyle/>
                    <a:p>
                      <a:r>
                        <a:rPr lang="en-US" sz="1800" dirty="0">
                          <a:solidFill>
                            <a:schemeClr val="tx2"/>
                          </a:solidFill>
                        </a:rPr>
                        <a:t>Mail Return</a:t>
                      </a:r>
                    </a:p>
                  </a:txBody>
                  <a:tcPr/>
                </a:tc>
                <a:tc>
                  <a:txBody>
                    <a:bodyPr/>
                    <a:lstStyle/>
                    <a:p>
                      <a:r>
                        <a:rPr lang="en-US" sz="1800" dirty="0">
                          <a:solidFill>
                            <a:schemeClr val="tx2"/>
                          </a:solidFill>
                        </a:rPr>
                        <a:t>&lt; 5% of mailed items</a:t>
                      </a:r>
                    </a:p>
                  </a:txBody>
                  <a:tcPr/>
                </a:tc>
                <a:extLst>
                  <a:ext uri="{0D108BD9-81ED-4DB2-BD59-A6C34878D82A}">
                    <a16:rowId xmlns:a16="http://schemas.microsoft.com/office/drawing/2014/main" val="1916826311"/>
                  </a:ext>
                </a:extLst>
              </a:tr>
              <a:tr h="456694">
                <a:tc>
                  <a:txBody>
                    <a:bodyPr/>
                    <a:lstStyle/>
                    <a:p>
                      <a:r>
                        <a:rPr lang="en-US" sz="1800" dirty="0">
                          <a:solidFill>
                            <a:schemeClr val="tx2"/>
                          </a:solidFill>
                        </a:rPr>
                        <a:t>Claim Hold Days</a:t>
                      </a:r>
                    </a:p>
                  </a:txBody>
                  <a:tcPr/>
                </a:tc>
                <a:tc>
                  <a:txBody>
                    <a:bodyPr/>
                    <a:lstStyle/>
                    <a:p>
                      <a:r>
                        <a:rPr lang="en-US" sz="1800" dirty="0">
                          <a:solidFill>
                            <a:schemeClr val="tx2"/>
                          </a:solidFill>
                        </a:rPr>
                        <a:t>2-3 business days</a:t>
                      </a:r>
                    </a:p>
                  </a:txBody>
                  <a:tcPr/>
                </a:tc>
                <a:extLst>
                  <a:ext uri="{0D108BD9-81ED-4DB2-BD59-A6C34878D82A}">
                    <a16:rowId xmlns:a16="http://schemas.microsoft.com/office/drawing/2014/main" val="1138015014"/>
                  </a:ext>
                </a:extLst>
              </a:tr>
            </a:tbl>
          </a:graphicData>
        </a:graphic>
      </p:graphicFrame>
    </p:spTree>
    <p:extLst>
      <p:ext uri="{BB962C8B-B14F-4D97-AF65-F5344CB8AC3E}">
        <p14:creationId xmlns:p14="http://schemas.microsoft.com/office/powerpoint/2010/main" val="1330890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BD2C2DA-8831-40AC-8EF2-D6DD61C04F24}"/>
              </a:ext>
            </a:extLst>
          </p:cNvPr>
          <p:cNvGraphicFramePr>
            <a:graphicFrameLocks noGrp="1"/>
          </p:cNvGraphicFramePr>
          <p:nvPr>
            <p:ph idx="4294967295"/>
            <p:extLst>
              <p:ext uri="{D42A27DB-BD31-4B8C-83A1-F6EECF244321}">
                <p14:modId xmlns:p14="http://schemas.microsoft.com/office/powerpoint/2010/main" val="3385831581"/>
              </p:ext>
            </p:extLst>
          </p:nvPr>
        </p:nvGraphicFramePr>
        <p:xfrm>
          <a:off x="1527367" y="273050"/>
          <a:ext cx="7285037" cy="631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4">
            <a:extLst>
              <a:ext uri="{FF2B5EF4-FFF2-40B4-BE49-F238E27FC236}">
                <a16:creationId xmlns:a16="http://schemas.microsoft.com/office/drawing/2014/main" id="{7F4B4210-D87A-4E9B-939D-FC0F0EBAF369}"/>
              </a:ext>
            </a:extLst>
          </p:cNvPr>
          <p:cNvSpPr/>
          <p:nvPr/>
        </p:nvSpPr>
        <p:spPr>
          <a:xfrm>
            <a:off x="331596" y="502418"/>
            <a:ext cx="3014506" cy="150725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latin typeface="+mj-lt"/>
              </a:rPr>
              <a:t>A/R ANALYSIS</a:t>
            </a:r>
          </a:p>
        </p:txBody>
      </p:sp>
    </p:spTree>
    <p:extLst>
      <p:ext uri="{BB962C8B-B14F-4D97-AF65-F5344CB8AC3E}">
        <p14:creationId xmlns:p14="http://schemas.microsoft.com/office/powerpoint/2010/main" val="2448083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1E09E-B010-48E1-892F-20E92A9775A6}"/>
              </a:ext>
            </a:extLst>
          </p:cNvPr>
          <p:cNvSpPr>
            <a:spLocks noGrp="1"/>
          </p:cNvSpPr>
          <p:nvPr>
            <p:ph type="title"/>
          </p:nvPr>
        </p:nvSpPr>
        <p:spPr/>
        <p:txBody>
          <a:bodyPr/>
          <a:lstStyle/>
          <a:p>
            <a:r>
              <a:rPr lang="en-US" dirty="0"/>
              <a:t>National averages</a:t>
            </a:r>
          </a:p>
        </p:txBody>
      </p:sp>
      <p:pic>
        <p:nvPicPr>
          <p:cNvPr id="5" name="Content Placeholder 4" descr="A screenshot of a cell phone&#10;&#10;Description generated with high confidence">
            <a:extLst>
              <a:ext uri="{FF2B5EF4-FFF2-40B4-BE49-F238E27FC236}">
                <a16:creationId xmlns:a16="http://schemas.microsoft.com/office/drawing/2014/main" id="{A478E995-AC0D-427D-AA07-17D01BC4731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1987" y="1279525"/>
            <a:ext cx="7820025" cy="5213350"/>
          </a:xfrm>
        </p:spPr>
      </p:pic>
      <p:sp>
        <p:nvSpPr>
          <p:cNvPr id="11" name="TextBox 10">
            <a:extLst>
              <a:ext uri="{FF2B5EF4-FFF2-40B4-BE49-F238E27FC236}">
                <a16:creationId xmlns:a16="http://schemas.microsoft.com/office/drawing/2014/main" id="{F67AA25D-3683-4454-B7FC-32AF4197FC62}"/>
              </a:ext>
            </a:extLst>
          </p:cNvPr>
          <p:cNvSpPr txBox="1"/>
          <p:nvPr/>
        </p:nvSpPr>
        <p:spPr>
          <a:xfrm>
            <a:off x="4064557" y="1758462"/>
            <a:ext cx="1014884" cy="369332"/>
          </a:xfrm>
          <a:prstGeom prst="rect">
            <a:avLst/>
          </a:prstGeom>
          <a:solidFill>
            <a:srgbClr val="FFC000"/>
          </a:solidFill>
        </p:spPr>
        <p:txBody>
          <a:bodyPr wrap="square" rtlCol="0">
            <a:spAutoFit/>
          </a:bodyPr>
          <a:lstStyle/>
          <a:p>
            <a:r>
              <a:rPr lang="en-US" dirty="0"/>
              <a:t>Hospital</a:t>
            </a:r>
          </a:p>
        </p:txBody>
      </p:sp>
      <p:pic>
        <p:nvPicPr>
          <p:cNvPr id="14" name="Picture 13">
            <a:extLst>
              <a:ext uri="{FF2B5EF4-FFF2-40B4-BE49-F238E27FC236}">
                <a16:creationId xmlns:a16="http://schemas.microsoft.com/office/drawing/2014/main" id="{D186DED4-88A7-43B1-944A-ABD8869EB089}"/>
              </a:ext>
            </a:extLst>
          </p:cNvPr>
          <p:cNvPicPr>
            <a:picLocks noChangeAspect="1"/>
          </p:cNvPicPr>
          <p:nvPr/>
        </p:nvPicPr>
        <p:blipFill>
          <a:blip r:embed="rId4"/>
          <a:stretch>
            <a:fillRect/>
          </a:stretch>
        </p:blipFill>
        <p:spPr>
          <a:xfrm>
            <a:off x="223192" y="6451042"/>
            <a:ext cx="2462858" cy="238649"/>
          </a:xfrm>
          <a:prstGeom prst="rect">
            <a:avLst/>
          </a:prstGeom>
        </p:spPr>
      </p:pic>
    </p:spTree>
    <p:extLst>
      <p:ext uri="{BB962C8B-B14F-4D97-AF65-F5344CB8AC3E}">
        <p14:creationId xmlns:p14="http://schemas.microsoft.com/office/powerpoint/2010/main" val="3984639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23973D4-1045-4D0B-9479-AE10EB386422}"/>
              </a:ext>
            </a:extLst>
          </p:cNvPr>
          <p:cNvSpPr/>
          <p:nvPr/>
        </p:nvSpPr>
        <p:spPr>
          <a:xfrm>
            <a:off x="3597310" y="0"/>
            <a:ext cx="554669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584877-2BB9-4F17-8771-21B89E48A53F}"/>
              </a:ext>
            </a:extLst>
          </p:cNvPr>
          <p:cNvSpPr>
            <a:spLocks noGrp="1"/>
          </p:cNvSpPr>
          <p:nvPr>
            <p:ph type="title"/>
          </p:nvPr>
        </p:nvSpPr>
        <p:spPr>
          <a:xfrm>
            <a:off x="3812094" y="148217"/>
            <a:ext cx="5117122" cy="904349"/>
          </a:xfrm>
        </p:spPr>
        <p:txBody>
          <a:bodyPr>
            <a:normAutofit/>
          </a:bodyPr>
          <a:lstStyle/>
          <a:p>
            <a:pPr algn="ctr"/>
            <a:r>
              <a:rPr lang="en-US" sz="5400" dirty="0">
                <a:solidFill>
                  <a:schemeClr val="bg1"/>
                </a:solidFill>
              </a:rPr>
              <a:t>Adjustments</a:t>
            </a:r>
          </a:p>
        </p:txBody>
      </p:sp>
      <p:sp>
        <p:nvSpPr>
          <p:cNvPr id="3" name="Content Placeholder 2">
            <a:extLst>
              <a:ext uri="{FF2B5EF4-FFF2-40B4-BE49-F238E27FC236}">
                <a16:creationId xmlns:a16="http://schemas.microsoft.com/office/drawing/2014/main" id="{762E7674-CF8F-42A4-BC28-69A4FC86010D}"/>
              </a:ext>
            </a:extLst>
          </p:cNvPr>
          <p:cNvSpPr>
            <a:spLocks noGrp="1"/>
          </p:cNvSpPr>
          <p:nvPr>
            <p:ph idx="1"/>
          </p:nvPr>
        </p:nvSpPr>
        <p:spPr>
          <a:xfrm>
            <a:off x="3898761" y="1308798"/>
            <a:ext cx="5117122" cy="5292969"/>
          </a:xfrm>
        </p:spPr>
        <p:txBody>
          <a:bodyPr>
            <a:normAutofit fontScale="92500" lnSpcReduction="20000"/>
          </a:bodyPr>
          <a:lstStyle/>
          <a:p>
            <a:r>
              <a:rPr lang="en-US" sz="2600" dirty="0">
                <a:solidFill>
                  <a:schemeClr val="bg1"/>
                </a:solidFill>
              </a:rPr>
              <a:t>Contractual </a:t>
            </a:r>
            <a:r>
              <a:rPr lang="en-US" sz="2600" dirty="0">
                <a:solidFill>
                  <a:schemeClr val="bg1"/>
                </a:solidFill>
                <a:sym typeface="Wingdings" panose="05000000000000000000" pitchFamily="2" charset="2"/>
              </a:rPr>
              <a:t> Post </a:t>
            </a:r>
            <a:r>
              <a:rPr lang="en-US" sz="2600" dirty="0">
                <a:solidFill>
                  <a:schemeClr val="bg1"/>
                </a:solidFill>
              </a:rPr>
              <a:t>only as reported on remittance advice.</a:t>
            </a:r>
          </a:p>
          <a:p>
            <a:endParaRPr lang="en-US" sz="1900" dirty="0">
              <a:solidFill>
                <a:schemeClr val="bg1"/>
              </a:solidFill>
            </a:endParaRPr>
          </a:p>
          <a:p>
            <a:r>
              <a:rPr lang="en-US" sz="2600" dirty="0">
                <a:solidFill>
                  <a:schemeClr val="bg1"/>
                </a:solidFill>
              </a:rPr>
              <a:t>Denied charges that can be appealed.</a:t>
            </a:r>
          </a:p>
          <a:p>
            <a:endParaRPr lang="en-US" sz="1900" dirty="0">
              <a:solidFill>
                <a:schemeClr val="bg1"/>
              </a:solidFill>
            </a:endParaRPr>
          </a:p>
          <a:p>
            <a:r>
              <a:rPr lang="en-US" sz="2600" dirty="0">
                <a:solidFill>
                  <a:schemeClr val="bg1"/>
                </a:solidFill>
              </a:rPr>
              <a:t>Administrative adjustments based on organizational policies and procedures:</a:t>
            </a:r>
          </a:p>
          <a:p>
            <a:pPr marL="685800" lvl="1" indent="-342900">
              <a:buFont typeface="Arial" panose="020B0604020202020204" pitchFamily="34" charset="0"/>
              <a:buChar char="•"/>
            </a:pPr>
            <a:r>
              <a:rPr lang="en-US" sz="2200" dirty="0">
                <a:solidFill>
                  <a:schemeClr val="bg1"/>
                </a:solidFill>
              </a:rPr>
              <a:t>Small balance write-off</a:t>
            </a:r>
          </a:p>
          <a:p>
            <a:pPr marL="685800" lvl="1" indent="-342900">
              <a:buFont typeface="Arial" panose="020B0604020202020204" pitchFamily="34" charset="0"/>
              <a:buChar char="•"/>
            </a:pPr>
            <a:r>
              <a:rPr lang="en-US" sz="2200" dirty="0">
                <a:solidFill>
                  <a:schemeClr val="bg1"/>
                </a:solidFill>
              </a:rPr>
              <a:t>Untimely filing</a:t>
            </a:r>
          </a:p>
          <a:p>
            <a:pPr marL="685800" lvl="1" indent="-342900">
              <a:buFont typeface="Arial" panose="020B0604020202020204" pitchFamily="34" charset="0"/>
              <a:buChar char="•"/>
            </a:pPr>
            <a:r>
              <a:rPr lang="en-US" sz="2200" dirty="0">
                <a:solidFill>
                  <a:schemeClr val="bg1"/>
                </a:solidFill>
              </a:rPr>
              <a:t>Provider not enrolled</a:t>
            </a:r>
          </a:p>
          <a:p>
            <a:pPr marL="685800" lvl="1" indent="-342900">
              <a:buFont typeface="Arial" panose="020B0604020202020204" pitchFamily="34" charset="0"/>
              <a:buChar char="•"/>
            </a:pPr>
            <a:r>
              <a:rPr lang="en-US" sz="2200" dirty="0">
                <a:solidFill>
                  <a:schemeClr val="bg1"/>
                </a:solidFill>
              </a:rPr>
              <a:t>Medical necessity</a:t>
            </a:r>
          </a:p>
          <a:p>
            <a:pPr marL="685800" lvl="1" indent="-342900">
              <a:buFont typeface="Arial" panose="020B0604020202020204" pitchFamily="34" charset="0"/>
              <a:buChar char="•"/>
            </a:pPr>
            <a:r>
              <a:rPr lang="en-US" sz="2200" dirty="0">
                <a:solidFill>
                  <a:schemeClr val="bg1"/>
                </a:solidFill>
              </a:rPr>
              <a:t>Late Charge</a:t>
            </a:r>
          </a:p>
          <a:p>
            <a:pPr marL="685800" lvl="1" indent="-342900">
              <a:buFont typeface="Arial" panose="020B0604020202020204" pitchFamily="34" charset="0"/>
              <a:buChar char="•"/>
            </a:pPr>
            <a:r>
              <a:rPr lang="en-US" sz="2200" dirty="0">
                <a:solidFill>
                  <a:schemeClr val="bg1"/>
                </a:solidFill>
              </a:rPr>
              <a:t>Medicare Bad Debt (ability to run report)</a:t>
            </a:r>
          </a:p>
          <a:p>
            <a:pPr marL="342900" indent="-342900">
              <a:buFont typeface="Arial" panose="020B0604020202020204" pitchFamily="34" charset="0"/>
              <a:buChar char="•"/>
            </a:pPr>
            <a:endParaRPr lang="en-US" sz="1900" dirty="0">
              <a:solidFill>
                <a:schemeClr val="bg1"/>
              </a:solidFill>
            </a:endParaRPr>
          </a:p>
          <a:p>
            <a:r>
              <a:rPr lang="en-US" sz="2600" dirty="0">
                <a:solidFill>
                  <a:schemeClr val="bg1"/>
                </a:solidFill>
              </a:rPr>
              <a:t>Segregation of duties:</a:t>
            </a:r>
          </a:p>
          <a:p>
            <a:pPr marL="685800" lvl="1" indent="-342900">
              <a:buFont typeface="Arial" panose="020B0604020202020204" pitchFamily="34" charset="0"/>
              <a:buChar char="•"/>
            </a:pPr>
            <a:r>
              <a:rPr lang="en-US" sz="2200" dirty="0">
                <a:solidFill>
                  <a:schemeClr val="bg1"/>
                </a:solidFill>
              </a:rPr>
              <a:t>Biller completes log for review by coworker</a:t>
            </a:r>
          </a:p>
          <a:p>
            <a:pPr marL="685800" lvl="1" indent="-342900">
              <a:buFont typeface="Arial" panose="020B0604020202020204" pitchFamily="34" charset="0"/>
              <a:buChar char="•"/>
            </a:pPr>
            <a:r>
              <a:rPr lang="en-US" sz="2200" dirty="0">
                <a:solidFill>
                  <a:schemeClr val="bg1"/>
                </a:solidFill>
              </a:rPr>
              <a:t>Manager approves</a:t>
            </a:r>
          </a:p>
          <a:p>
            <a:pPr marL="685800" lvl="1" indent="-342900">
              <a:buFont typeface="Arial" panose="020B0604020202020204" pitchFamily="34" charset="0"/>
              <a:buChar char="•"/>
            </a:pPr>
            <a:r>
              <a:rPr lang="en-US" sz="2200" dirty="0">
                <a:solidFill>
                  <a:schemeClr val="bg1"/>
                </a:solidFill>
              </a:rPr>
              <a:t>Posted by data entry clerk or payment posting staff</a:t>
            </a:r>
          </a:p>
        </p:txBody>
      </p:sp>
      <p:pic>
        <p:nvPicPr>
          <p:cNvPr id="5" name="Picture 4">
            <a:extLst>
              <a:ext uri="{FF2B5EF4-FFF2-40B4-BE49-F238E27FC236}">
                <a16:creationId xmlns:a16="http://schemas.microsoft.com/office/drawing/2014/main" id="{C0533296-A8B2-440F-AC7D-3D3208BD6C32}"/>
              </a:ext>
            </a:extLst>
          </p:cNvPr>
          <p:cNvPicPr>
            <a:picLocks noChangeAspect="1"/>
          </p:cNvPicPr>
          <p:nvPr/>
        </p:nvPicPr>
        <p:blipFill rotWithShape="1">
          <a:blip r:embed="rId3">
            <a:extLst>
              <a:ext uri="{28A0092B-C50C-407E-A947-70E740481C1C}">
                <a14:useLocalDpi xmlns:a14="http://schemas.microsoft.com/office/drawing/2010/main" val="0"/>
              </a:ext>
            </a:extLst>
          </a:blip>
          <a:srcRect r="25113"/>
          <a:stretch/>
        </p:blipFill>
        <p:spPr>
          <a:xfrm>
            <a:off x="0" y="0"/>
            <a:ext cx="3597310" cy="6858000"/>
          </a:xfrm>
          <a:prstGeom prst="rect">
            <a:avLst/>
          </a:prstGeom>
        </p:spPr>
      </p:pic>
      <p:grpSp>
        <p:nvGrpSpPr>
          <p:cNvPr id="7" name="Group 6">
            <a:extLst>
              <a:ext uri="{FF2B5EF4-FFF2-40B4-BE49-F238E27FC236}">
                <a16:creationId xmlns:a16="http://schemas.microsoft.com/office/drawing/2014/main" id="{CF8711B5-945F-4CE9-92A4-270B8F1F7231}"/>
              </a:ext>
            </a:extLst>
          </p:cNvPr>
          <p:cNvGrpSpPr/>
          <p:nvPr/>
        </p:nvGrpSpPr>
        <p:grpSpPr>
          <a:xfrm>
            <a:off x="3597310" y="1046464"/>
            <a:ext cx="5546690" cy="76439"/>
            <a:chOff x="0" y="0"/>
            <a:chExt cx="9144000" cy="45719"/>
          </a:xfrm>
        </p:grpSpPr>
        <p:sp>
          <p:nvSpPr>
            <p:cNvPr id="8" name="Rectangle 7">
              <a:extLst>
                <a:ext uri="{FF2B5EF4-FFF2-40B4-BE49-F238E27FC236}">
                  <a16:creationId xmlns:a16="http://schemas.microsoft.com/office/drawing/2014/main" id="{748B1D4D-5C54-4FF9-BAF3-36291B54E2A6}"/>
                </a:ext>
              </a:extLst>
            </p:cNvPr>
            <p:cNvSpPr/>
            <p:nvPr/>
          </p:nvSpPr>
          <p:spPr>
            <a:xfrm>
              <a:off x="0" y="0"/>
              <a:ext cx="1828800" cy="45719"/>
            </a:xfrm>
            <a:prstGeom prst="rect">
              <a:avLst/>
            </a:prstGeom>
            <a:solidFill>
              <a:srgbClr val="FEB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dirty="0"/>
            </a:p>
          </p:txBody>
        </p:sp>
        <p:sp>
          <p:nvSpPr>
            <p:cNvPr id="9" name="Rectangle 8">
              <a:extLst>
                <a:ext uri="{FF2B5EF4-FFF2-40B4-BE49-F238E27FC236}">
                  <a16:creationId xmlns:a16="http://schemas.microsoft.com/office/drawing/2014/main" id="{FA929084-C358-46F9-AEDD-07EB675CC8AD}"/>
                </a:ext>
              </a:extLst>
            </p:cNvPr>
            <p:cNvSpPr/>
            <p:nvPr/>
          </p:nvSpPr>
          <p:spPr>
            <a:xfrm>
              <a:off x="1859280" y="0"/>
              <a:ext cx="1143000" cy="45719"/>
            </a:xfrm>
            <a:prstGeom prst="rect">
              <a:avLst/>
            </a:prstGeom>
            <a:solidFill>
              <a:srgbClr val="65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dirty="0"/>
            </a:p>
          </p:txBody>
        </p:sp>
        <p:sp>
          <p:nvSpPr>
            <p:cNvPr id="10" name="Rectangle 9">
              <a:extLst>
                <a:ext uri="{FF2B5EF4-FFF2-40B4-BE49-F238E27FC236}">
                  <a16:creationId xmlns:a16="http://schemas.microsoft.com/office/drawing/2014/main" id="{79B6098F-BE5F-4526-B309-27B79D659ADE}"/>
                </a:ext>
              </a:extLst>
            </p:cNvPr>
            <p:cNvSpPr/>
            <p:nvPr/>
          </p:nvSpPr>
          <p:spPr>
            <a:xfrm>
              <a:off x="3040380" y="0"/>
              <a:ext cx="2971800" cy="45719"/>
            </a:xfrm>
            <a:prstGeom prst="rect">
              <a:avLst/>
            </a:prstGeom>
            <a:solidFill>
              <a:srgbClr val="0A5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dirty="0"/>
            </a:p>
          </p:txBody>
        </p:sp>
        <p:sp>
          <p:nvSpPr>
            <p:cNvPr id="11" name="Rectangle 10">
              <a:extLst>
                <a:ext uri="{FF2B5EF4-FFF2-40B4-BE49-F238E27FC236}">
                  <a16:creationId xmlns:a16="http://schemas.microsoft.com/office/drawing/2014/main" id="{6C0DE415-9146-4518-8272-0F2995206878}"/>
                </a:ext>
              </a:extLst>
            </p:cNvPr>
            <p:cNvSpPr/>
            <p:nvPr/>
          </p:nvSpPr>
          <p:spPr>
            <a:xfrm>
              <a:off x="6050280" y="0"/>
              <a:ext cx="1234440" cy="45719"/>
            </a:xfrm>
            <a:prstGeom prst="rect">
              <a:avLst/>
            </a:prstGeom>
            <a:solidFill>
              <a:srgbClr val="BDB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dirty="0"/>
            </a:p>
          </p:txBody>
        </p:sp>
        <p:sp>
          <p:nvSpPr>
            <p:cNvPr id="12" name="Rectangle 11">
              <a:extLst>
                <a:ext uri="{FF2B5EF4-FFF2-40B4-BE49-F238E27FC236}">
                  <a16:creationId xmlns:a16="http://schemas.microsoft.com/office/drawing/2014/main" id="{E6CD2352-E946-4A09-BF51-FB04CE2C6589}"/>
                </a:ext>
              </a:extLst>
            </p:cNvPr>
            <p:cNvSpPr/>
            <p:nvPr/>
          </p:nvSpPr>
          <p:spPr>
            <a:xfrm>
              <a:off x="7315200" y="0"/>
              <a:ext cx="1828800" cy="45719"/>
            </a:xfrm>
            <a:prstGeom prst="rect">
              <a:avLst/>
            </a:prstGeom>
            <a:solidFill>
              <a:srgbClr val="621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dirty="0"/>
            </a:p>
          </p:txBody>
        </p:sp>
      </p:grpSp>
    </p:spTree>
    <p:extLst>
      <p:ext uri="{BB962C8B-B14F-4D97-AF65-F5344CB8AC3E}">
        <p14:creationId xmlns:p14="http://schemas.microsoft.com/office/powerpoint/2010/main" val="2532525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A9028-82D5-4436-A2AC-87B7A1DDA39C}"/>
              </a:ext>
            </a:extLst>
          </p:cNvPr>
          <p:cNvSpPr>
            <a:spLocks noGrp="1"/>
          </p:cNvSpPr>
          <p:nvPr>
            <p:ph type="title"/>
          </p:nvPr>
        </p:nvSpPr>
        <p:spPr/>
        <p:txBody>
          <a:bodyPr/>
          <a:lstStyle/>
          <a:p>
            <a:pPr algn="ctr"/>
            <a:br>
              <a:rPr lang="en-US" dirty="0"/>
            </a:br>
            <a:r>
              <a:rPr lang="en-US" dirty="0"/>
              <a:t>PATIENT </a:t>
            </a:r>
            <a:br>
              <a:rPr lang="en-US" dirty="0"/>
            </a:br>
            <a:r>
              <a:rPr lang="en-US" dirty="0"/>
              <a:t>ACCESS</a:t>
            </a:r>
          </a:p>
        </p:txBody>
      </p:sp>
    </p:spTree>
    <p:extLst>
      <p:ext uri="{BB962C8B-B14F-4D97-AF65-F5344CB8AC3E}">
        <p14:creationId xmlns:p14="http://schemas.microsoft.com/office/powerpoint/2010/main" val="245871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787CD-8900-4781-B56F-0E4327E55DD7}"/>
              </a:ext>
            </a:extLst>
          </p:cNvPr>
          <p:cNvSpPr>
            <a:spLocks noGrp="1"/>
          </p:cNvSpPr>
          <p:nvPr>
            <p:ph type="title"/>
          </p:nvPr>
        </p:nvSpPr>
        <p:spPr/>
        <p:txBody>
          <a:bodyPr/>
          <a:lstStyle/>
          <a:p>
            <a:r>
              <a:rPr lang="en-US" dirty="0"/>
              <a:t>First impressions</a:t>
            </a:r>
          </a:p>
        </p:txBody>
      </p:sp>
      <p:sp>
        <p:nvSpPr>
          <p:cNvPr id="3" name="Content Placeholder 2">
            <a:extLst>
              <a:ext uri="{FF2B5EF4-FFF2-40B4-BE49-F238E27FC236}">
                <a16:creationId xmlns:a16="http://schemas.microsoft.com/office/drawing/2014/main" id="{65D028F3-19BC-47CB-B689-1739C1D716F0}"/>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en-US" dirty="0"/>
              <a:t>Can “make or break” the patient experience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Frontline of the organization’s customer service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Keep registrars informed of changes </a:t>
            </a:r>
          </a:p>
          <a:p>
            <a:pPr marL="685800" lvl="1" indent="-342900">
              <a:buFont typeface="Courier New" panose="02070309020205020404" pitchFamily="49" charset="0"/>
              <a:buChar char="o"/>
            </a:pPr>
            <a:r>
              <a:rPr lang="en-US" dirty="0"/>
              <a:t>New service being provided</a:t>
            </a:r>
          </a:p>
          <a:p>
            <a:pPr marL="685800" lvl="1" indent="-342900">
              <a:buFont typeface="Courier New" panose="02070309020205020404" pitchFamily="49" charset="0"/>
              <a:buChar char="o"/>
            </a:pPr>
            <a:r>
              <a:rPr lang="en-US" dirty="0"/>
              <a:t>Provider joining organization</a:t>
            </a:r>
          </a:p>
          <a:p>
            <a:pPr marL="685800" lvl="1" indent="-342900">
              <a:buFont typeface="Courier New" panose="02070309020205020404" pitchFamily="49" charset="0"/>
              <a:buChar char="o"/>
            </a:pPr>
            <a:r>
              <a:rPr lang="en-US" dirty="0"/>
              <a:t>Media release</a:t>
            </a:r>
          </a:p>
          <a:p>
            <a:pPr marL="685800" lvl="1"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When faced with a new challenge, who can assist with resolution?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Grievance process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Phone etiquette </a:t>
            </a:r>
            <a:r>
              <a:rPr lang="en-US" dirty="0">
                <a:sym typeface="Wingdings" panose="05000000000000000000" pitchFamily="2" charset="2"/>
              </a:rPr>
              <a:t></a:t>
            </a:r>
            <a:r>
              <a:rPr lang="en-US" dirty="0"/>
              <a:t> Patient focus vs. answering incoming calls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Knowledge of billing system </a:t>
            </a:r>
            <a:r>
              <a:rPr lang="en-US" dirty="0">
                <a:sym typeface="Wingdings" panose="05000000000000000000" pitchFamily="2" charset="2"/>
              </a:rPr>
              <a:t> current </a:t>
            </a:r>
            <a:r>
              <a:rPr lang="en-US" dirty="0"/>
              <a:t>balance/payment verification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525472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3743876-F666-44D7-91CF-12D10549710B}"/>
              </a:ext>
            </a:extLst>
          </p:cNvPr>
          <p:cNvSpPr/>
          <p:nvPr/>
        </p:nvSpPr>
        <p:spPr>
          <a:xfrm>
            <a:off x="3818374" y="0"/>
            <a:ext cx="5325626"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4E2928C-6BD7-4CBE-9B1A-08DF13EEE1CF}"/>
              </a:ext>
            </a:extLst>
          </p:cNvPr>
          <p:cNvSpPr>
            <a:spLocks noGrp="1"/>
          </p:cNvSpPr>
          <p:nvPr>
            <p:ph type="title"/>
          </p:nvPr>
        </p:nvSpPr>
        <p:spPr>
          <a:xfrm>
            <a:off x="3932674" y="165799"/>
            <a:ext cx="5097025" cy="1296237"/>
          </a:xfrm>
        </p:spPr>
        <p:txBody>
          <a:bodyPr>
            <a:normAutofit/>
          </a:bodyPr>
          <a:lstStyle/>
          <a:p>
            <a:pPr algn="ctr"/>
            <a:r>
              <a:rPr lang="en-US" dirty="0">
                <a:solidFill>
                  <a:schemeClr val="bg1"/>
                </a:solidFill>
              </a:rPr>
              <a:t>Data </a:t>
            </a:r>
            <a:br>
              <a:rPr lang="en-US" dirty="0">
                <a:solidFill>
                  <a:schemeClr val="bg1"/>
                </a:solidFill>
              </a:rPr>
            </a:br>
            <a:r>
              <a:rPr lang="en-US" dirty="0">
                <a:solidFill>
                  <a:schemeClr val="bg1"/>
                </a:solidFill>
              </a:rPr>
              <a:t>collection</a:t>
            </a:r>
          </a:p>
        </p:txBody>
      </p:sp>
      <p:sp>
        <p:nvSpPr>
          <p:cNvPr id="3" name="Content Placeholder 2">
            <a:extLst>
              <a:ext uri="{FF2B5EF4-FFF2-40B4-BE49-F238E27FC236}">
                <a16:creationId xmlns:a16="http://schemas.microsoft.com/office/drawing/2014/main" id="{B643593A-84F5-426C-86C7-E32B14740AF3}"/>
              </a:ext>
            </a:extLst>
          </p:cNvPr>
          <p:cNvSpPr>
            <a:spLocks noGrp="1"/>
          </p:cNvSpPr>
          <p:nvPr>
            <p:ph idx="1"/>
          </p:nvPr>
        </p:nvSpPr>
        <p:spPr>
          <a:xfrm>
            <a:off x="4102238" y="1577591"/>
            <a:ext cx="4813161" cy="5114610"/>
          </a:xfrm>
        </p:spPr>
        <p:txBody>
          <a:bodyPr>
            <a:normAutofit/>
          </a:bodyPr>
          <a:lstStyle/>
          <a:p>
            <a:pPr marL="342900" indent="-342900">
              <a:buFont typeface="Arial" panose="020B0604020202020204" pitchFamily="34" charset="0"/>
              <a:buChar char="•"/>
            </a:pPr>
            <a:endParaRPr lang="en-US" sz="2100" dirty="0">
              <a:solidFill>
                <a:schemeClr val="bg1"/>
              </a:solidFill>
            </a:endParaRPr>
          </a:p>
          <a:p>
            <a:pPr marL="342900" indent="-342900">
              <a:buFont typeface="Arial" panose="020B0604020202020204" pitchFamily="34" charset="0"/>
              <a:buChar char="•"/>
            </a:pPr>
            <a:r>
              <a:rPr lang="en-US" sz="2100" dirty="0">
                <a:solidFill>
                  <a:schemeClr val="bg1"/>
                </a:solidFill>
              </a:rPr>
              <a:t>50% of claim data originates with the Registration Staff</a:t>
            </a:r>
          </a:p>
          <a:p>
            <a:pPr marL="342900" indent="-342900">
              <a:buFont typeface="Arial" panose="020B0604020202020204" pitchFamily="34" charset="0"/>
              <a:buChar char="•"/>
            </a:pPr>
            <a:endParaRPr lang="en-US" sz="2100" dirty="0">
              <a:solidFill>
                <a:schemeClr val="bg1"/>
              </a:solidFill>
            </a:endParaRPr>
          </a:p>
          <a:p>
            <a:pPr marL="342900" indent="-342900">
              <a:buFont typeface="Arial" panose="020B0604020202020204" pitchFamily="34" charset="0"/>
              <a:buChar char="•"/>
            </a:pPr>
            <a:r>
              <a:rPr lang="en-US" sz="2100" dirty="0">
                <a:solidFill>
                  <a:schemeClr val="bg1"/>
                </a:solidFill>
              </a:rPr>
              <a:t>Patient demographic information</a:t>
            </a:r>
          </a:p>
          <a:p>
            <a:pPr marL="342900" indent="-342900">
              <a:buFont typeface="Arial" panose="020B0604020202020204" pitchFamily="34" charset="0"/>
              <a:buChar char="•"/>
            </a:pPr>
            <a:endParaRPr lang="en-US" sz="2100" dirty="0">
              <a:solidFill>
                <a:schemeClr val="bg1"/>
              </a:solidFill>
            </a:endParaRPr>
          </a:p>
          <a:p>
            <a:pPr marL="342900" indent="-342900">
              <a:buFont typeface="Arial" panose="020B0604020202020204" pitchFamily="34" charset="0"/>
              <a:buChar char="•"/>
            </a:pPr>
            <a:r>
              <a:rPr lang="en-US" sz="2100" dirty="0">
                <a:solidFill>
                  <a:schemeClr val="bg1"/>
                </a:solidFill>
              </a:rPr>
              <a:t>Encounter specific information</a:t>
            </a:r>
          </a:p>
          <a:p>
            <a:pPr marL="342900" indent="-342900">
              <a:buFont typeface="Arial" panose="020B0604020202020204" pitchFamily="34" charset="0"/>
              <a:buChar char="•"/>
            </a:pPr>
            <a:endParaRPr lang="en-US" sz="2100" dirty="0">
              <a:solidFill>
                <a:schemeClr val="bg1"/>
              </a:solidFill>
            </a:endParaRPr>
          </a:p>
          <a:p>
            <a:pPr marL="342900" indent="-342900">
              <a:buFont typeface="Arial" panose="020B0604020202020204" pitchFamily="34" charset="0"/>
              <a:buChar char="•"/>
            </a:pPr>
            <a:r>
              <a:rPr lang="en-US" sz="2100" dirty="0">
                <a:solidFill>
                  <a:schemeClr val="bg1"/>
                </a:solidFill>
              </a:rPr>
              <a:t>Insurance coverage</a:t>
            </a:r>
          </a:p>
          <a:p>
            <a:pPr marL="685800" lvl="1" indent="-342900">
              <a:buFont typeface="Arial" panose="020B0604020202020204" pitchFamily="34" charset="0"/>
              <a:buChar char="•"/>
            </a:pPr>
            <a:r>
              <a:rPr lang="en-US" sz="1800" dirty="0">
                <a:solidFill>
                  <a:schemeClr val="bg1"/>
                </a:solidFill>
              </a:rPr>
              <a:t>Primary vs. secondary or tertiary</a:t>
            </a:r>
          </a:p>
          <a:p>
            <a:pPr marL="685800" lvl="1" indent="-342900">
              <a:buFont typeface="Arial" panose="020B0604020202020204" pitchFamily="34" charset="0"/>
              <a:buChar char="•"/>
            </a:pPr>
            <a:r>
              <a:rPr lang="en-US" sz="1800" dirty="0">
                <a:solidFill>
                  <a:schemeClr val="bg1"/>
                </a:solidFill>
              </a:rPr>
              <a:t>Insured</a:t>
            </a:r>
          </a:p>
          <a:p>
            <a:pPr marL="685800" lvl="1" indent="-342900">
              <a:buFont typeface="Arial" panose="020B0604020202020204" pitchFamily="34" charset="0"/>
              <a:buChar char="•"/>
            </a:pPr>
            <a:r>
              <a:rPr lang="en-US" sz="1800" dirty="0">
                <a:solidFill>
                  <a:schemeClr val="bg1"/>
                </a:solidFill>
              </a:rPr>
              <a:t>Relationship to insured</a:t>
            </a:r>
          </a:p>
          <a:p>
            <a:pPr marL="685800" lvl="1" indent="-342900">
              <a:buFont typeface="Arial" panose="020B0604020202020204" pitchFamily="34" charset="0"/>
              <a:buChar char="•"/>
            </a:pPr>
            <a:r>
              <a:rPr lang="en-US" sz="1800" dirty="0">
                <a:solidFill>
                  <a:schemeClr val="bg1"/>
                </a:solidFill>
              </a:rPr>
              <a:t>Group number</a:t>
            </a:r>
          </a:p>
          <a:p>
            <a:pPr marL="685800" lvl="1" indent="-342900">
              <a:buFont typeface="Arial" panose="020B0604020202020204" pitchFamily="34" charset="0"/>
              <a:buChar char="•"/>
            </a:pPr>
            <a:endParaRPr lang="en-US" sz="1800" dirty="0">
              <a:solidFill>
                <a:schemeClr val="bg1"/>
              </a:solidFill>
            </a:endParaRPr>
          </a:p>
          <a:p>
            <a:pPr lvl="1"/>
            <a:r>
              <a:rPr lang="en-US" sz="1800" i="1" dirty="0">
                <a:solidFill>
                  <a:schemeClr val="bg1"/>
                </a:solidFill>
              </a:rPr>
              <a:t>Remaining 50% is comprised of Coding, Charge Entry and Billing required data.</a:t>
            </a:r>
          </a:p>
          <a:p>
            <a:pPr marL="685800" lvl="1" indent="-342900">
              <a:buFont typeface="Arial" panose="020B0604020202020204" pitchFamily="34" charset="0"/>
              <a:buChar char="•"/>
            </a:pPr>
            <a:endParaRPr lang="en-US" sz="1800" dirty="0">
              <a:solidFill>
                <a:schemeClr val="bg1"/>
              </a:solidFill>
            </a:endParaRPr>
          </a:p>
        </p:txBody>
      </p:sp>
      <p:pic>
        <p:nvPicPr>
          <p:cNvPr id="5" name="Picture 4">
            <a:extLst>
              <a:ext uri="{FF2B5EF4-FFF2-40B4-BE49-F238E27FC236}">
                <a16:creationId xmlns:a16="http://schemas.microsoft.com/office/drawing/2014/main" id="{CFA6DA43-609A-47DF-904B-0B9F58B7E289}"/>
              </a:ext>
            </a:extLst>
          </p:cNvPr>
          <p:cNvPicPr>
            <a:picLocks noChangeAspect="1"/>
          </p:cNvPicPr>
          <p:nvPr/>
        </p:nvPicPr>
        <p:blipFill rotWithShape="1">
          <a:blip r:embed="rId3">
            <a:extLst>
              <a:ext uri="{28A0092B-C50C-407E-A947-70E740481C1C}">
                <a14:useLocalDpi xmlns:a14="http://schemas.microsoft.com/office/drawing/2010/main" val="0"/>
              </a:ext>
            </a:extLst>
          </a:blip>
          <a:srcRect l="6809" r="9728"/>
          <a:stretch/>
        </p:blipFill>
        <p:spPr>
          <a:xfrm>
            <a:off x="0" y="0"/>
            <a:ext cx="3818374" cy="6858000"/>
          </a:xfrm>
          <a:prstGeom prst="rect">
            <a:avLst/>
          </a:prstGeom>
        </p:spPr>
      </p:pic>
    </p:spTree>
    <p:extLst>
      <p:ext uri="{BB962C8B-B14F-4D97-AF65-F5344CB8AC3E}">
        <p14:creationId xmlns:p14="http://schemas.microsoft.com/office/powerpoint/2010/main" val="2677967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DC954-9CD3-4A9C-A864-34B61539C556}"/>
              </a:ext>
            </a:extLst>
          </p:cNvPr>
          <p:cNvSpPr>
            <a:spLocks noGrp="1"/>
          </p:cNvSpPr>
          <p:nvPr>
            <p:ph type="title"/>
          </p:nvPr>
        </p:nvSpPr>
        <p:spPr/>
        <p:txBody>
          <a:bodyPr/>
          <a:lstStyle/>
          <a:p>
            <a:r>
              <a:rPr lang="en-US" dirty="0"/>
              <a:t>Patient Access Responsibilities</a:t>
            </a:r>
          </a:p>
        </p:txBody>
      </p:sp>
      <p:sp>
        <p:nvSpPr>
          <p:cNvPr id="3" name="Content Placeholder 2">
            <a:extLst>
              <a:ext uri="{FF2B5EF4-FFF2-40B4-BE49-F238E27FC236}">
                <a16:creationId xmlns:a16="http://schemas.microsoft.com/office/drawing/2014/main" id="{7B24B8B9-3E19-4B7E-8696-1887F8162C77}"/>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Identify patient </a:t>
            </a:r>
          </a:p>
          <a:p>
            <a:pPr marL="342900" indent="-342900">
              <a:buFont typeface="Arial" panose="020B0604020202020204" pitchFamily="34" charset="0"/>
              <a:buChar char="•"/>
            </a:pPr>
            <a:r>
              <a:rPr lang="en-US" dirty="0"/>
              <a:t>Choose patient type based on services to be provided</a:t>
            </a:r>
          </a:p>
          <a:p>
            <a:pPr marL="342900" indent="-342900">
              <a:buFont typeface="Arial" panose="020B0604020202020204" pitchFamily="34" charset="0"/>
              <a:buChar char="•"/>
            </a:pPr>
            <a:r>
              <a:rPr lang="en-US" dirty="0"/>
              <a:t>Verify insurance eligibility</a:t>
            </a:r>
          </a:p>
          <a:p>
            <a:pPr marL="685800" lvl="1" indent="-342900">
              <a:buFont typeface="Arial" panose="020B0604020202020204" pitchFamily="34" charset="0"/>
              <a:buChar char="•"/>
            </a:pPr>
            <a:r>
              <a:rPr lang="en-US" dirty="0"/>
              <a:t>PCP referrals</a:t>
            </a:r>
          </a:p>
          <a:p>
            <a:pPr marL="342900" indent="-342900">
              <a:buFont typeface="Arial" panose="020B0604020202020204" pitchFamily="34" charset="0"/>
              <a:buChar char="•"/>
            </a:pPr>
            <a:r>
              <a:rPr lang="en-US" dirty="0"/>
              <a:t>Determine pre-authorization status</a:t>
            </a:r>
          </a:p>
          <a:p>
            <a:pPr marL="342900" indent="-342900">
              <a:buFont typeface="Arial" panose="020B0604020202020204" pitchFamily="34" charset="0"/>
              <a:buChar char="•"/>
            </a:pPr>
            <a:r>
              <a:rPr lang="en-US" dirty="0"/>
              <a:t>Complete required registration document</a:t>
            </a:r>
          </a:p>
          <a:p>
            <a:pPr marL="342900" indent="-342900">
              <a:buFont typeface="Arial" panose="020B0604020202020204" pitchFamily="34" charset="0"/>
              <a:buChar char="•"/>
            </a:pPr>
            <a:r>
              <a:rPr lang="en-US" dirty="0"/>
              <a:t>Obtain/explain signature requirements</a:t>
            </a:r>
          </a:p>
          <a:p>
            <a:pPr marL="685800" lvl="1" indent="-342900">
              <a:buFont typeface="Arial" panose="020B0604020202020204" pitchFamily="34" charset="0"/>
              <a:buChar char="•"/>
            </a:pPr>
            <a:r>
              <a:rPr lang="en-US" dirty="0"/>
              <a:t>HIPAA notice</a:t>
            </a:r>
          </a:p>
          <a:p>
            <a:pPr marL="685800" lvl="1" indent="-342900">
              <a:buFont typeface="Arial" panose="020B0604020202020204" pitchFamily="34" charset="0"/>
              <a:buChar char="•"/>
            </a:pPr>
            <a:r>
              <a:rPr lang="en-US" dirty="0"/>
              <a:t>Conditions of Admission/Consent for treatment</a:t>
            </a:r>
          </a:p>
          <a:p>
            <a:pPr marL="685800" lvl="1" indent="-342900">
              <a:buFont typeface="Arial" panose="020B0604020202020204" pitchFamily="34" charset="0"/>
              <a:buChar char="•"/>
            </a:pPr>
            <a:r>
              <a:rPr lang="en-US" dirty="0"/>
              <a:t>Patient Rights and Responsibilities</a:t>
            </a:r>
          </a:p>
          <a:p>
            <a:pPr marL="685800" lvl="1" indent="-342900">
              <a:buFont typeface="Arial" panose="020B0604020202020204" pitchFamily="34" charset="0"/>
              <a:buChar char="•"/>
            </a:pPr>
            <a:r>
              <a:rPr lang="en-US" dirty="0"/>
              <a:t>Medicare Secondary Payer Questionnaire </a:t>
            </a:r>
          </a:p>
          <a:p>
            <a:pPr marL="342900" indent="-342900">
              <a:buFont typeface="Arial" panose="020B0604020202020204" pitchFamily="34" charset="0"/>
              <a:buChar char="•"/>
            </a:pPr>
            <a:r>
              <a:rPr lang="en-US" dirty="0"/>
              <a:t>Collect copay or minimum balance </a:t>
            </a:r>
          </a:p>
          <a:p>
            <a:pPr marL="685800" lvl="1" indent="-342900">
              <a:buFont typeface="Arial" panose="020B0604020202020204" pitchFamily="34" charset="0"/>
              <a:buChar char="•"/>
            </a:pPr>
            <a:r>
              <a:rPr lang="en-US" dirty="0"/>
              <a:t>Substantial increase in patient deductibles </a:t>
            </a:r>
          </a:p>
          <a:p>
            <a:pPr marL="342900" indent="-342900">
              <a:buFont typeface="Arial" panose="020B0604020202020204" pitchFamily="34" charset="0"/>
              <a:buChar char="•"/>
            </a:pPr>
            <a:r>
              <a:rPr lang="en-US" dirty="0"/>
              <a:t>Scheduling</a:t>
            </a:r>
          </a:p>
          <a:p>
            <a:pPr marL="342900" indent="-342900">
              <a:buFont typeface="Arial" panose="020B0604020202020204" pitchFamily="34" charset="0"/>
              <a:buChar char="•"/>
            </a:pPr>
            <a:r>
              <a:rPr lang="en-US" dirty="0"/>
              <a:t>Patient Portal education</a:t>
            </a:r>
          </a:p>
        </p:txBody>
      </p:sp>
    </p:spTree>
    <p:extLst>
      <p:ext uri="{BB962C8B-B14F-4D97-AF65-F5344CB8AC3E}">
        <p14:creationId xmlns:p14="http://schemas.microsoft.com/office/powerpoint/2010/main" val="3970225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BC44D-22DF-4AA7-A738-76DBCF11B187}"/>
              </a:ext>
            </a:extLst>
          </p:cNvPr>
          <p:cNvSpPr>
            <a:spLocks noGrp="1"/>
          </p:cNvSpPr>
          <p:nvPr>
            <p:ph type="title"/>
          </p:nvPr>
        </p:nvSpPr>
        <p:spPr/>
        <p:txBody>
          <a:bodyPr/>
          <a:lstStyle/>
          <a:p>
            <a:r>
              <a:rPr lang="en-US" dirty="0"/>
              <a:t>Patient access tools</a:t>
            </a:r>
          </a:p>
        </p:txBody>
      </p:sp>
      <p:sp>
        <p:nvSpPr>
          <p:cNvPr id="3" name="Content Placeholder 2">
            <a:extLst>
              <a:ext uri="{FF2B5EF4-FFF2-40B4-BE49-F238E27FC236}">
                <a16:creationId xmlns:a16="http://schemas.microsoft.com/office/drawing/2014/main" id="{BFDE258B-924A-4725-B285-656143C1223A}"/>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en-US" sz="2800" dirty="0"/>
              <a:t>Verification of coverage</a:t>
            </a:r>
          </a:p>
          <a:p>
            <a:pPr marL="685800" lvl="1" indent="-342900">
              <a:buFont typeface="Courier New" panose="02070309020205020404" pitchFamily="49" charset="0"/>
              <a:buChar char="o"/>
            </a:pPr>
            <a:r>
              <a:rPr lang="en-US" dirty="0"/>
              <a:t>Phone call</a:t>
            </a:r>
          </a:p>
          <a:p>
            <a:pPr marL="685800" lvl="1" indent="-342900">
              <a:buFont typeface="Courier New" panose="02070309020205020404" pitchFamily="49" charset="0"/>
              <a:buChar char="o"/>
            </a:pPr>
            <a:r>
              <a:rPr lang="en-US" dirty="0"/>
              <a:t>Online payer portals </a:t>
            </a:r>
          </a:p>
          <a:p>
            <a:pPr marL="685800" lvl="1" indent="-342900">
              <a:buFont typeface="Courier New" panose="02070309020205020404" pitchFamily="49" charset="0"/>
              <a:buChar char="o"/>
            </a:pPr>
            <a:r>
              <a:rPr lang="en-US" dirty="0"/>
              <a:t>Vendor (billing system or clearinghouse)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sz="2800" dirty="0"/>
              <a:t>Price estimates</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Online credit card and receipt processing</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Insurance card scanner</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Payment options</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Scripting (essential for upfront collection success)</a:t>
            </a:r>
          </a:p>
        </p:txBody>
      </p:sp>
    </p:spTree>
    <p:extLst>
      <p:ext uri="{BB962C8B-B14F-4D97-AF65-F5344CB8AC3E}">
        <p14:creationId xmlns:p14="http://schemas.microsoft.com/office/powerpoint/2010/main" val="3712212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55E89-A3A8-4295-B797-0F550FA865AF}"/>
              </a:ext>
            </a:extLst>
          </p:cNvPr>
          <p:cNvSpPr>
            <a:spLocks noGrp="1"/>
          </p:cNvSpPr>
          <p:nvPr>
            <p:ph type="title"/>
          </p:nvPr>
        </p:nvSpPr>
        <p:spPr/>
        <p:txBody>
          <a:bodyPr/>
          <a:lstStyle/>
          <a:p>
            <a:r>
              <a:rPr lang="en-US" dirty="0"/>
              <a:t>Do these duties belong in Patient Access?</a:t>
            </a:r>
          </a:p>
        </p:txBody>
      </p:sp>
      <p:sp>
        <p:nvSpPr>
          <p:cNvPr id="3" name="Content Placeholder 2">
            <a:extLst>
              <a:ext uri="{FF2B5EF4-FFF2-40B4-BE49-F238E27FC236}">
                <a16:creationId xmlns:a16="http://schemas.microsoft.com/office/drawing/2014/main" id="{D58D7210-0E72-4FDD-A8C8-A2EFD7A52706}"/>
              </a:ext>
            </a:extLst>
          </p:cNvPr>
          <p:cNvSpPr>
            <a:spLocks noGrp="1"/>
          </p:cNvSpPr>
          <p:nvPr>
            <p:ph idx="1"/>
          </p:nvPr>
        </p:nvSpPr>
        <p:spPr/>
        <p:txBody>
          <a:bodyPr>
            <a:normAutofit fontScale="92500" lnSpcReduction="10000"/>
          </a:bodyPr>
          <a:lstStyle/>
          <a:p>
            <a:r>
              <a:rPr lang="en-US" sz="3200" dirty="0"/>
              <a:t>How do we expect registration staff to perform these duties?</a:t>
            </a:r>
          </a:p>
          <a:p>
            <a:pPr marL="457200" indent="-457200">
              <a:buFont typeface="Arial" panose="020B0604020202020204" pitchFamily="34" charset="0"/>
              <a:buChar char="•"/>
            </a:pPr>
            <a:r>
              <a:rPr lang="en-US" sz="3200" dirty="0"/>
              <a:t>ABN – LCD/NCD should be built into order entry</a:t>
            </a:r>
          </a:p>
          <a:p>
            <a:pPr marL="457200" indent="-457200">
              <a:buFont typeface="Arial" panose="020B0604020202020204" pitchFamily="34" charset="0"/>
              <a:buChar char="•"/>
            </a:pPr>
            <a:r>
              <a:rPr lang="en-US" sz="3200" dirty="0"/>
              <a:t>Pre-authorization – Before services are performed</a:t>
            </a:r>
          </a:p>
          <a:p>
            <a:pPr marL="800100" lvl="1" indent="-457200">
              <a:buFont typeface="Arial" panose="020B0604020202020204" pitchFamily="34" charset="0"/>
              <a:buChar char="•"/>
            </a:pPr>
            <a:r>
              <a:rPr lang="en-US" sz="2900" dirty="0">
                <a:solidFill>
                  <a:schemeClr val="tx1"/>
                </a:solidFill>
              </a:rPr>
              <a:t>May not be aware until patient has presented</a:t>
            </a:r>
          </a:p>
          <a:p>
            <a:pPr marL="457200" indent="-457200">
              <a:buFont typeface="Arial" panose="020B0604020202020204" pitchFamily="34" charset="0"/>
              <a:buChar char="•"/>
            </a:pPr>
            <a:endParaRPr lang="en-US" sz="3200" dirty="0"/>
          </a:p>
          <a:p>
            <a:r>
              <a:rPr lang="en-US" sz="3200" dirty="0"/>
              <a:t>Often lack</a:t>
            </a:r>
          </a:p>
          <a:p>
            <a:pPr marL="457200" indent="-457200">
              <a:buFont typeface="Arial" panose="020B0604020202020204" pitchFamily="34" charset="0"/>
              <a:buChar char="•"/>
            </a:pPr>
            <a:r>
              <a:rPr lang="en-US" sz="3200" dirty="0"/>
              <a:t>Privacy to discuss diagnosis with patient</a:t>
            </a:r>
          </a:p>
          <a:p>
            <a:pPr marL="457200" indent="-457200">
              <a:buFont typeface="Arial" panose="020B0604020202020204" pitchFamily="34" charset="0"/>
              <a:buChar char="•"/>
            </a:pPr>
            <a:r>
              <a:rPr lang="en-US" sz="3200" dirty="0"/>
              <a:t>Medical terminology skill set to answer questions</a:t>
            </a:r>
          </a:p>
          <a:p>
            <a:pPr marL="457200" indent="-457200">
              <a:buFont typeface="Arial" panose="020B0604020202020204" pitchFamily="34" charset="0"/>
              <a:buChar char="•"/>
            </a:pPr>
            <a:r>
              <a:rPr lang="en-US" sz="3200" dirty="0"/>
              <a:t>Access to provider when issues arise</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Consideration for “need to know”.</a:t>
            </a:r>
          </a:p>
        </p:txBody>
      </p:sp>
    </p:spTree>
    <p:extLst>
      <p:ext uri="{BB962C8B-B14F-4D97-AF65-F5344CB8AC3E}">
        <p14:creationId xmlns:p14="http://schemas.microsoft.com/office/powerpoint/2010/main" val="1706867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A9028-82D5-4436-A2AC-87B7A1DDA39C}"/>
              </a:ext>
            </a:extLst>
          </p:cNvPr>
          <p:cNvSpPr>
            <a:spLocks noGrp="1"/>
          </p:cNvSpPr>
          <p:nvPr>
            <p:ph type="title"/>
          </p:nvPr>
        </p:nvSpPr>
        <p:spPr/>
        <p:txBody>
          <a:bodyPr/>
          <a:lstStyle/>
          <a:p>
            <a:pPr algn="ctr"/>
            <a:r>
              <a:rPr lang="en-US" dirty="0"/>
              <a:t>Why the Revenue Cycle</a:t>
            </a:r>
          </a:p>
        </p:txBody>
      </p:sp>
    </p:spTree>
    <p:extLst>
      <p:ext uri="{BB962C8B-B14F-4D97-AF65-F5344CB8AC3E}">
        <p14:creationId xmlns:p14="http://schemas.microsoft.com/office/powerpoint/2010/main" val="3814499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A9028-82D5-4436-A2AC-87B7A1DDA39C}"/>
              </a:ext>
            </a:extLst>
          </p:cNvPr>
          <p:cNvSpPr>
            <a:spLocks noGrp="1"/>
          </p:cNvSpPr>
          <p:nvPr>
            <p:ph type="title"/>
          </p:nvPr>
        </p:nvSpPr>
        <p:spPr/>
        <p:txBody>
          <a:bodyPr/>
          <a:lstStyle/>
          <a:p>
            <a:pPr algn="ctr"/>
            <a:r>
              <a:rPr lang="en-US" dirty="0"/>
              <a:t>Coding</a:t>
            </a:r>
            <a:br>
              <a:rPr lang="en-US" dirty="0"/>
            </a:br>
            <a:r>
              <a:rPr lang="en-US" dirty="0"/>
              <a:t> and</a:t>
            </a:r>
            <a:br>
              <a:rPr lang="en-US" dirty="0"/>
            </a:br>
            <a:r>
              <a:rPr lang="en-US" dirty="0"/>
              <a:t>charge capture</a:t>
            </a:r>
          </a:p>
        </p:txBody>
      </p:sp>
    </p:spTree>
    <p:extLst>
      <p:ext uri="{BB962C8B-B14F-4D97-AF65-F5344CB8AC3E}">
        <p14:creationId xmlns:p14="http://schemas.microsoft.com/office/powerpoint/2010/main" val="2007837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589DD-AE06-4384-AEB9-7811FFD04258}"/>
              </a:ext>
            </a:extLst>
          </p:cNvPr>
          <p:cNvSpPr>
            <a:spLocks noGrp="1"/>
          </p:cNvSpPr>
          <p:nvPr>
            <p:ph type="title"/>
          </p:nvPr>
        </p:nvSpPr>
        <p:spPr/>
        <p:txBody>
          <a:bodyPr/>
          <a:lstStyle/>
          <a:p>
            <a:r>
              <a:rPr lang="en-US" dirty="0"/>
              <a:t>Chargemaster Maintenance</a:t>
            </a:r>
          </a:p>
        </p:txBody>
      </p:sp>
      <p:graphicFrame>
        <p:nvGraphicFramePr>
          <p:cNvPr id="3" name="Content Placeholder 2">
            <a:extLst>
              <a:ext uri="{FF2B5EF4-FFF2-40B4-BE49-F238E27FC236}">
                <a16:creationId xmlns:a16="http://schemas.microsoft.com/office/drawing/2014/main" id="{8C3E6B32-4812-47DF-AB66-AEABE88FC639}"/>
              </a:ext>
            </a:extLst>
          </p:cNvPr>
          <p:cNvGraphicFramePr>
            <a:graphicFrameLocks noGrp="1"/>
          </p:cNvGraphicFramePr>
          <p:nvPr>
            <p:ph idx="1"/>
            <p:extLst>
              <p:ext uri="{D42A27DB-BD31-4B8C-83A1-F6EECF244321}">
                <p14:modId xmlns:p14="http://schemas.microsoft.com/office/powerpoint/2010/main" val="1120919407"/>
              </p:ext>
            </p:extLst>
          </p:nvPr>
        </p:nvGraphicFramePr>
        <p:xfrm>
          <a:off x="228600" y="1280160"/>
          <a:ext cx="8686800" cy="5212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2439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03BE7D9-3FEB-41C0-BDE4-565FBECDF8A2}"/>
              </a:ext>
            </a:extLst>
          </p:cNvPr>
          <p:cNvSpPr/>
          <p:nvPr/>
        </p:nvSpPr>
        <p:spPr>
          <a:xfrm>
            <a:off x="0" y="0"/>
            <a:ext cx="504176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CAEDA4-8001-49FA-B12B-F172EF649B84}"/>
              </a:ext>
            </a:extLst>
          </p:cNvPr>
          <p:cNvSpPr>
            <a:spLocks noGrp="1"/>
          </p:cNvSpPr>
          <p:nvPr>
            <p:ph type="title"/>
          </p:nvPr>
        </p:nvSpPr>
        <p:spPr>
          <a:xfrm>
            <a:off x="228599" y="271305"/>
            <a:ext cx="4594608" cy="914400"/>
          </a:xfrm>
        </p:spPr>
        <p:txBody>
          <a:bodyPr>
            <a:normAutofit/>
          </a:bodyPr>
          <a:lstStyle/>
          <a:p>
            <a:pPr algn="ctr"/>
            <a:r>
              <a:rPr lang="en-US" sz="4800" dirty="0">
                <a:solidFill>
                  <a:schemeClr val="bg1"/>
                </a:solidFill>
              </a:rPr>
              <a:t>Charge capture</a:t>
            </a:r>
          </a:p>
        </p:txBody>
      </p:sp>
      <p:sp>
        <p:nvSpPr>
          <p:cNvPr id="5" name="Content Placeholder 4">
            <a:extLst>
              <a:ext uri="{FF2B5EF4-FFF2-40B4-BE49-F238E27FC236}">
                <a16:creationId xmlns:a16="http://schemas.microsoft.com/office/drawing/2014/main" id="{3ABC8440-C1CE-4A9E-91B3-EEE110BCAA95}"/>
              </a:ext>
            </a:extLst>
          </p:cNvPr>
          <p:cNvSpPr>
            <a:spLocks noGrp="1"/>
          </p:cNvSpPr>
          <p:nvPr>
            <p:ph idx="1"/>
          </p:nvPr>
        </p:nvSpPr>
        <p:spPr>
          <a:xfrm>
            <a:off x="258741" y="1068225"/>
            <a:ext cx="4594609" cy="5631678"/>
          </a:xfrm>
        </p:spPr>
        <p:txBody>
          <a:bodyPr>
            <a:normAutofit fontScale="92500" lnSpcReduction="10000"/>
          </a:bodyPr>
          <a:lstStyle/>
          <a:p>
            <a:pPr marL="342900" lvl="0" indent="-342900">
              <a:buFont typeface="Arial" panose="020B0604020202020204" pitchFamily="34" charset="0"/>
              <a:buChar char="•"/>
            </a:pPr>
            <a:r>
              <a:rPr lang="en-US" sz="2400" baseline="0" dirty="0">
                <a:solidFill>
                  <a:schemeClr val="bg1"/>
                </a:solidFill>
              </a:rPr>
              <a:t>Missed charges results in missed revenue opportunity:</a:t>
            </a:r>
            <a:endParaRPr lang="en-US" sz="2400" dirty="0">
              <a:solidFill>
                <a:schemeClr val="bg1"/>
              </a:solidFill>
            </a:endParaRPr>
          </a:p>
          <a:p>
            <a:pPr marL="685800" lvl="1" indent="-342900">
              <a:buFont typeface="Arial" panose="020B0604020202020204" pitchFamily="34" charset="0"/>
              <a:buChar char="•"/>
            </a:pPr>
            <a:r>
              <a:rPr lang="en-US" baseline="0" dirty="0">
                <a:solidFill>
                  <a:schemeClr val="bg1"/>
                </a:solidFill>
              </a:rPr>
              <a:t>Revenue and usage report review</a:t>
            </a:r>
            <a:endParaRPr lang="en-US" dirty="0">
              <a:solidFill>
                <a:schemeClr val="bg1"/>
              </a:solidFill>
            </a:endParaRPr>
          </a:p>
          <a:p>
            <a:pPr marL="342900" lvl="0" indent="-342900">
              <a:buFont typeface="Arial" panose="020B0604020202020204" pitchFamily="34" charset="0"/>
              <a:buChar char="•"/>
            </a:pPr>
            <a:endParaRPr lang="en-US" sz="2000" baseline="0" dirty="0">
              <a:solidFill>
                <a:schemeClr val="bg1"/>
              </a:solidFill>
            </a:endParaRPr>
          </a:p>
          <a:p>
            <a:pPr marL="342900" lvl="0" indent="-342900">
              <a:buFont typeface="Arial" panose="020B0604020202020204" pitchFamily="34" charset="0"/>
              <a:buChar char="•"/>
            </a:pPr>
            <a:r>
              <a:rPr lang="en-US" sz="2400" baseline="0" dirty="0">
                <a:solidFill>
                  <a:schemeClr val="bg1"/>
                </a:solidFill>
              </a:rPr>
              <a:t>Charge capture process:</a:t>
            </a:r>
            <a:endParaRPr lang="en-US" sz="2400" dirty="0">
              <a:solidFill>
                <a:schemeClr val="bg1"/>
              </a:solidFill>
            </a:endParaRPr>
          </a:p>
          <a:p>
            <a:pPr marL="685800" lvl="1" indent="-342900">
              <a:buFont typeface="Arial" panose="020B0604020202020204" pitchFamily="34" charset="0"/>
              <a:buChar char="•"/>
            </a:pPr>
            <a:r>
              <a:rPr lang="en-US" baseline="0" dirty="0">
                <a:solidFill>
                  <a:schemeClr val="bg1"/>
                </a:solidFill>
              </a:rPr>
              <a:t>Documentation generated charges vs. manual entry </a:t>
            </a:r>
            <a:endParaRPr lang="en-US" dirty="0">
              <a:solidFill>
                <a:schemeClr val="bg1"/>
              </a:solidFill>
            </a:endParaRPr>
          </a:p>
          <a:p>
            <a:pPr marL="685800" lvl="1" indent="-342900">
              <a:buFont typeface="Arial" panose="020B0604020202020204" pitchFamily="34" charset="0"/>
              <a:buChar char="•"/>
            </a:pPr>
            <a:r>
              <a:rPr lang="en-US" baseline="0" dirty="0">
                <a:solidFill>
                  <a:schemeClr val="bg1"/>
                </a:solidFill>
              </a:rPr>
              <a:t>Paper charge tickets</a:t>
            </a:r>
            <a:endParaRPr lang="en-US" dirty="0">
              <a:solidFill>
                <a:schemeClr val="bg1"/>
              </a:solidFill>
            </a:endParaRPr>
          </a:p>
          <a:p>
            <a:pPr marL="685800" lvl="1" indent="-342900">
              <a:buFont typeface="Arial" panose="020B0604020202020204" pitchFamily="34" charset="0"/>
              <a:buChar char="•"/>
            </a:pPr>
            <a:r>
              <a:rPr lang="en-US" baseline="0" dirty="0">
                <a:solidFill>
                  <a:schemeClr val="bg1"/>
                </a:solidFill>
              </a:rPr>
              <a:t>System interface issues</a:t>
            </a:r>
            <a:endParaRPr lang="en-US" dirty="0">
              <a:solidFill>
                <a:schemeClr val="bg1"/>
              </a:solidFill>
            </a:endParaRPr>
          </a:p>
          <a:p>
            <a:pPr marL="342900" lvl="0" indent="-342900">
              <a:buFont typeface="Arial" panose="020B0604020202020204" pitchFamily="34" charset="0"/>
              <a:buChar char="•"/>
            </a:pPr>
            <a:endParaRPr lang="en-US" sz="2000" baseline="0" dirty="0">
              <a:solidFill>
                <a:schemeClr val="bg1"/>
              </a:solidFill>
            </a:endParaRPr>
          </a:p>
          <a:p>
            <a:pPr marL="342900" lvl="0" indent="-342900">
              <a:buFont typeface="Arial" panose="020B0604020202020204" pitchFamily="34" charset="0"/>
              <a:buChar char="•"/>
            </a:pPr>
            <a:r>
              <a:rPr lang="en-US" sz="2400" baseline="0" dirty="0">
                <a:solidFill>
                  <a:schemeClr val="bg1"/>
                </a:solidFill>
              </a:rPr>
              <a:t>Charge reconciliation </a:t>
            </a:r>
            <a:r>
              <a:rPr lang="en-US" sz="2400" baseline="0" dirty="0">
                <a:solidFill>
                  <a:schemeClr val="bg1"/>
                </a:solidFill>
                <a:sym typeface="Wingdings" panose="05000000000000000000" pitchFamily="2" charset="2"/>
              </a:rPr>
              <a:t></a:t>
            </a:r>
            <a:r>
              <a:rPr lang="en-US" sz="2400" baseline="0" dirty="0">
                <a:solidFill>
                  <a:schemeClr val="bg1"/>
                </a:solidFill>
              </a:rPr>
              <a:t> Assure all charges match patient record:</a:t>
            </a:r>
          </a:p>
          <a:p>
            <a:pPr marL="685800" lvl="1" indent="-342900">
              <a:buFont typeface="Arial" panose="020B0604020202020204" pitchFamily="34" charset="0"/>
              <a:buChar char="•"/>
            </a:pPr>
            <a:r>
              <a:rPr lang="en-US" dirty="0">
                <a:solidFill>
                  <a:schemeClr val="bg1"/>
                </a:solidFill>
              </a:rPr>
              <a:t>Facility fee identified as site of services</a:t>
            </a:r>
          </a:p>
          <a:p>
            <a:pPr marL="685800" lvl="1" indent="-342900">
              <a:buFont typeface="Arial" panose="020B0604020202020204" pitchFamily="34" charset="0"/>
              <a:buChar char="•"/>
            </a:pPr>
            <a:r>
              <a:rPr lang="en-US" baseline="0" dirty="0">
                <a:solidFill>
                  <a:schemeClr val="bg1"/>
                </a:solidFill>
              </a:rPr>
              <a:t>Drugs &amp; supplies</a:t>
            </a:r>
            <a:endParaRPr lang="en-US" dirty="0">
              <a:solidFill>
                <a:schemeClr val="bg1"/>
              </a:solidFill>
            </a:endParaRPr>
          </a:p>
          <a:p>
            <a:pPr marL="685800" lvl="1" indent="-342900">
              <a:buFont typeface="Arial" panose="020B0604020202020204" pitchFamily="34" charset="0"/>
              <a:buChar char="•"/>
            </a:pPr>
            <a:r>
              <a:rPr lang="en-US" baseline="0" dirty="0">
                <a:solidFill>
                  <a:schemeClr val="bg1"/>
                </a:solidFill>
              </a:rPr>
              <a:t>Infusion – Injection - Hydration</a:t>
            </a:r>
            <a:endParaRPr lang="en-US" dirty="0">
              <a:solidFill>
                <a:schemeClr val="bg1"/>
              </a:solidFill>
            </a:endParaRPr>
          </a:p>
          <a:p>
            <a:pPr marL="685800" lvl="1" indent="-342900">
              <a:buFont typeface="Arial" panose="020B0604020202020204" pitchFamily="34" charset="0"/>
              <a:buChar char="•"/>
            </a:pPr>
            <a:r>
              <a:rPr lang="en-US" baseline="0" dirty="0">
                <a:solidFill>
                  <a:schemeClr val="bg1"/>
                </a:solidFill>
              </a:rPr>
              <a:t>Lab and Radiology</a:t>
            </a:r>
          </a:p>
          <a:p>
            <a:pPr marL="685800" lvl="1" indent="-342900">
              <a:buFont typeface="Arial" panose="020B0604020202020204" pitchFamily="34" charset="0"/>
              <a:buChar char="•"/>
            </a:pPr>
            <a:r>
              <a:rPr lang="en-US" dirty="0">
                <a:solidFill>
                  <a:schemeClr val="bg1"/>
                </a:solidFill>
              </a:rPr>
              <a:t>Therapy services</a:t>
            </a:r>
            <a:endParaRPr lang="en-US" baseline="0" dirty="0">
              <a:solidFill>
                <a:schemeClr val="bg1"/>
              </a:solidFill>
            </a:endParaRPr>
          </a:p>
          <a:p>
            <a:pPr marL="685800" lvl="1" indent="-342900">
              <a:buFont typeface="Arial" panose="020B0604020202020204" pitchFamily="34" charset="0"/>
              <a:buChar char="•"/>
            </a:pPr>
            <a:r>
              <a:rPr lang="en-US" baseline="0" dirty="0">
                <a:solidFill>
                  <a:schemeClr val="bg1"/>
                </a:solidFill>
              </a:rPr>
              <a:t>Contracted services</a:t>
            </a:r>
          </a:p>
          <a:p>
            <a:pPr marL="685800" lvl="1" indent="-342900">
              <a:buFont typeface="Arial" panose="020B0604020202020204" pitchFamily="34" charset="0"/>
              <a:buChar char="•"/>
            </a:pPr>
            <a:r>
              <a:rPr lang="en-US" baseline="0" dirty="0">
                <a:solidFill>
                  <a:schemeClr val="bg1"/>
                </a:solidFill>
              </a:rPr>
              <a:t>Venipuncture</a:t>
            </a:r>
            <a:endParaRPr lang="en-US" dirty="0">
              <a:solidFill>
                <a:schemeClr val="bg1"/>
              </a:solidFill>
            </a:endParaRPr>
          </a:p>
        </p:txBody>
      </p:sp>
      <p:pic>
        <p:nvPicPr>
          <p:cNvPr id="7" name="Picture 6">
            <a:extLst>
              <a:ext uri="{FF2B5EF4-FFF2-40B4-BE49-F238E27FC236}">
                <a16:creationId xmlns:a16="http://schemas.microsoft.com/office/drawing/2014/main" id="{1F4C7CC3-ABFE-4756-B0E6-75A99218CBAA}"/>
              </a:ext>
            </a:extLst>
          </p:cNvPr>
          <p:cNvPicPr>
            <a:picLocks noChangeAspect="1"/>
          </p:cNvPicPr>
          <p:nvPr/>
        </p:nvPicPr>
        <p:blipFill rotWithShape="1">
          <a:blip r:embed="rId3">
            <a:extLst>
              <a:ext uri="{28A0092B-C50C-407E-A947-70E740481C1C}">
                <a14:useLocalDpi xmlns:a14="http://schemas.microsoft.com/office/drawing/2010/main" val="0"/>
              </a:ext>
            </a:extLst>
          </a:blip>
          <a:srcRect r="10275"/>
          <a:stretch/>
        </p:blipFill>
        <p:spPr>
          <a:xfrm>
            <a:off x="5041760" y="0"/>
            <a:ext cx="4102240" cy="6858000"/>
          </a:xfrm>
          <a:prstGeom prst="rect">
            <a:avLst/>
          </a:prstGeom>
        </p:spPr>
      </p:pic>
    </p:spTree>
    <p:extLst>
      <p:ext uri="{BB962C8B-B14F-4D97-AF65-F5344CB8AC3E}">
        <p14:creationId xmlns:p14="http://schemas.microsoft.com/office/powerpoint/2010/main" val="203435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FFEC6-D5D6-41F9-9BF1-5734DD655831}"/>
              </a:ext>
            </a:extLst>
          </p:cNvPr>
          <p:cNvSpPr>
            <a:spLocks noGrp="1"/>
          </p:cNvSpPr>
          <p:nvPr>
            <p:ph type="title"/>
          </p:nvPr>
        </p:nvSpPr>
        <p:spPr/>
        <p:txBody>
          <a:bodyPr/>
          <a:lstStyle/>
          <a:p>
            <a:r>
              <a:rPr lang="en-US" dirty="0"/>
              <a:t>Common areas of confusion/lost revenues</a:t>
            </a:r>
          </a:p>
        </p:txBody>
      </p:sp>
      <p:sp>
        <p:nvSpPr>
          <p:cNvPr id="3" name="Content Placeholder 2">
            <a:extLst>
              <a:ext uri="{FF2B5EF4-FFF2-40B4-BE49-F238E27FC236}">
                <a16:creationId xmlns:a16="http://schemas.microsoft.com/office/drawing/2014/main" id="{5BA88632-7767-4663-8C1F-508312687CF0}"/>
              </a:ext>
            </a:extLst>
          </p:cNvPr>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en-US" dirty="0"/>
              <a:t>How do CPT/HCPCS Codes get assigned </a:t>
            </a:r>
          </a:p>
          <a:p>
            <a:pPr marL="685800" lvl="1" indent="-342900">
              <a:buFont typeface="Arial" panose="020B0604020202020204" pitchFamily="34" charset="0"/>
              <a:buChar char="•"/>
            </a:pPr>
            <a:r>
              <a:rPr lang="en-US" dirty="0"/>
              <a:t>HIM adds to revenue code line during coding</a:t>
            </a:r>
          </a:p>
          <a:p>
            <a:pPr marL="685800" lvl="1" indent="-342900">
              <a:buFont typeface="Arial" panose="020B0604020202020204" pitchFamily="34" charset="0"/>
              <a:buChar char="•"/>
            </a:pPr>
            <a:r>
              <a:rPr lang="en-US" dirty="0"/>
              <a:t>Hard coded into the Chargemaster</a:t>
            </a:r>
          </a:p>
          <a:p>
            <a:pPr marL="685800" lvl="1"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Pharmacy</a:t>
            </a:r>
          </a:p>
          <a:p>
            <a:pPr marL="685800" lvl="1" indent="-342900">
              <a:buFont typeface="Courier New" panose="02070309020205020404" pitchFamily="49" charset="0"/>
              <a:buChar char="o"/>
            </a:pPr>
            <a:r>
              <a:rPr lang="en-US" dirty="0"/>
              <a:t>Unit mismatch with HCPCS code </a:t>
            </a:r>
          </a:p>
          <a:p>
            <a:pPr marL="1028700" lvl="2" indent="-342900">
              <a:buFont typeface="Arial" panose="020B0604020202020204" pitchFamily="34" charset="0"/>
              <a:buChar char="•"/>
            </a:pPr>
            <a:r>
              <a:rPr lang="en-US" dirty="0"/>
              <a:t>Amount administered doesn’t crosswalk exactly to HCPCS code definition</a:t>
            </a:r>
          </a:p>
          <a:p>
            <a:pPr marL="685800" lvl="1" indent="-342900">
              <a:buFont typeface="Courier New" panose="02070309020205020404" pitchFamily="49" charset="0"/>
              <a:buChar char="o"/>
            </a:pPr>
            <a:r>
              <a:rPr lang="en-US" dirty="0"/>
              <a:t>Missing JW modifier reporting for medication waste</a:t>
            </a:r>
          </a:p>
          <a:p>
            <a:pPr marL="685800" lvl="1"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Omission of outpatient nursing procedures</a:t>
            </a:r>
          </a:p>
          <a:p>
            <a:pPr marL="685800" lvl="1" indent="-342900">
              <a:buFont typeface="Courier New" panose="02070309020205020404" pitchFamily="49" charset="0"/>
              <a:buChar char="o"/>
            </a:pPr>
            <a:r>
              <a:rPr lang="en-US" dirty="0"/>
              <a:t>IV therapy, injections, blood administration</a:t>
            </a:r>
          </a:p>
          <a:p>
            <a:pPr marL="685800" lvl="1" indent="-342900">
              <a:buFont typeface="Courier New" panose="02070309020205020404" pitchFamily="49" charset="0"/>
              <a:buChar char="o"/>
            </a:pPr>
            <a:r>
              <a:rPr lang="en-US" dirty="0"/>
              <a:t>Unbillable due to missing nursing documentation</a:t>
            </a:r>
          </a:p>
          <a:p>
            <a:pPr marL="1028700" lvl="2" indent="-342900">
              <a:buFont typeface="Arial" panose="020B0604020202020204" pitchFamily="34" charset="0"/>
              <a:buChar char="•"/>
            </a:pPr>
            <a:r>
              <a:rPr lang="en-US" dirty="0"/>
              <a:t>Start and stop times</a:t>
            </a:r>
          </a:p>
          <a:p>
            <a:pPr marL="1028700" lvl="2" indent="-342900">
              <a:buFont typeface="Arial" panose="020B0604020202020204" pitchFamily="34" charset="0"/>
              <a:buChar char="•"/>
            </a:pPr>
            <a:r>
              <a:rPr lang="en-US" dirty="0"/>
              <a:t>Administration sites</a:t>
            </a:r>
          </a:p>
          <a:p>
            <a:pPr marL="1028700" lvl="2" indent="-342900">
              <a:buFont typeface="Arial" panose="020B0604020202020204" pitchFamily="34" charset="0"/>
              <a:buChar char="•"/>
            </a:pPr>
            <a:r>
              <a:rPr lang="en-US" dirty="0"/>
              <a:t>Drugs administered</a:t>
            </a:r>
          </a:p>
          <a:p>
            <a:pPr lvl="2"/>
            <a:endParaRPr lang="en-US" dirty="0"/>
          </a:p>
          <a:p>
            <a:pPr marL="342900" indent="-342900">
              <a:buFont typeface="Arial" panose="020B0604020202020204" pitchFamily="34" charset="0"/>
              <a:buChar char="•"/>
            </a:pPr>
            <a:r>
              <a:rPr lang="en-US" dirty="0"/>
              <a:t>Flu/Pneumo vaccinations administered during inpatient stay</a:t>
            </a:r>
          </a:p>
          <a:p>
            <a:pPr marL="685800" lvl="1" indent="-342900">
              <a:buFont typeface="Courier New" panose="02070309020205020404" pitchFamily="49" charset="0"/>
              <a:buChar char="o"/>
            </a:pPr>
            <a:r>
              <a:rPr lang="en-US" dirty="0"/>
              <a:t>Separately billable on the 012X type of bill to Medicare Part B</a:t>
            </a:r>
          </a:p>
          <a:p>
            <a:pPr marL="1028700" lvl="2" indent="-342900">
              <a:buFont typeface="Arial" panose="020B0604020202020204" pitchFamily="34" charset="0"/>
              <a:buChar char="•"/>
            </a:pPr>
            <a:r>
              <a:rPr lang="en-US" dirty="0"/>
              <a:t>Use discharge date regardless of date administered</a:t>
            </a:r>
          </a:p>
          <a:p>
            <a:pPr marL="685800" lvl="1" indent="-342900">
              <a:buFont typeface="Arial" panose="020B0604020202020204" pitchFamily="34" charset="0"/>
              <a:buChar char="•"/>
            </a:pPr>
            <a:endParaRPr lang="en-US" dirty="0"/>
          </a:p>
          <a:p>
            <a:pPr marL="1028700" lvl="2" indent="-342900">
              <a:buFont typeface="Arial" panose="020B0604020202020204" pitchFamily="34" charset="0"/>
              <a:buChar char="•"/>
            </a:pPr>
            <a:endParaRPr lang="en-US" dirty="0"/>
          </a:p>
        </p:txBody>
      </p:sp>
    </p:spTree>
    <p:extLst>
      <p:ext uri="{BB962C8B-B14F-4D97-AF65-F5344CB8AC3E}">
        <p14:creationId xmlns:p14="http://schemas.microsoft.com/office/powerpoint/2010/main" val="4026418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A9028-82D5-4436-A2AC-87B7A1DDA39C}"/>
              </a:ext>
            </a:extLst>
          </p:cNvPr>
          <p:cNvSpPr>
            <a:spLocks noGrp="1"/>
          </p:cNvSpPr>
          <p:nvPr>
            <p:ph type="title"/>
          </p:nvPr>
        </p:nvSpPr>
        <p:spPr/>
        <p:txBody>
          <a:bodyPr/>
          <a:lstStyle/>
          <a:p>
            <a:pPr algn="ctr"/>
            <a:r>
              <a:rPr lang="en-US" dirty="0"/>
              <a:t>billing </a:t>
            </a:r>
            <a:br>
              <a:rPr lang="en-US" dirty="0"/>
            </a:br>
            <a:r>
              <a:rPr lang="en-US" dirty="0"/>
              <a:t>and </a:t>
            </a:r>
            <a:br>
              <a:rPr lang="en-US" dirty="0"/>
            </a:br>
            <a:r>
              <a:rPr lang="en-US" dirty="0"/>
              <a:t>follow-up</a:t>
            </a:r>
          </a:p>
        </p:txBody>
      </p:sp>
    </p:spTree>
    <p:extLst>
      <p:ext uri="{BB962C8B-B14F-4D97-AF65-F5344CB8AC3E}">
        <p14:creationId xmlns:p14="http://schemas.microsoft.com/office/powerpoint/2010/main" val="1035403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7FF45-C383-4135-B8AB-96BF884880C9}"/>
              </a:ext>
            </a:extLst>
          </p:cNvPr>
          <p:cNvSpPr>
            <a:spLocks noGrp="1"/>
          </p:cNvSpPr>
          <p:nvPr>
            <p:ph type="title"/>
          </p:nvPr>
        </p:nvSpPr>
        <p:spPr/>
        <p:txBody>
          <a:bodyPr/>
          <a:lstStyle/>
          <a:p>
            <a:r>
              <a:rPr lang="en-US" dirty="0"/>
              <a:t>Payer CONTRACTS</a:t>
            </a:r>
          </a:p>
        </p:txBody>
      </p:sp>
      <p:sp>
        <p:nvSpPr>
          <p:cNvPr id="3" name="Content Placeholder 2">
            <a:extLst>
              <a:ext uri="{FF2B5EF4-FFF2-40B4-BE49-F238E27FC236}">
                <a16:creationId xmlns:a16="http://schemas.microsoft.com/office/drawing/2014/main" id="{E99473C6-F2BD-467E-8A45-C015F5EEE384}"/>
              </a:ext>
            </a:extLst>
          </p:cNvPr>
          <p:cNvSpPr>
            <a:spLocks noGrp="1"/>
          </p:cNvSpPr>
          <p:nvPr>
            <p:ph idx="1"/>
          </p:nvPr>
        </p:nvSpPr>
        <p:spPr/>
        <p:txBody>
          <a:bodyPr>
            <a:normAutofit/>
          </a:bodyPr>
          <a:lstStyle/>
          <a:p>
            <a:pPr marL="457200" indent="-457200">
              <a:buFont typeface="Arial" panose="020B0604020202020204" pitchFamily="34" charset="0"/>
              <a:buChar char="•"/>
            </a:pPr>
            <a:r>
              <a:rPr lang="en-US" sz="2800" dirty="0"/>
              <a:t>Payers are tightening their reimbursement by passing on changes to the providers:</a:t>
            </a:r>
          </a:p>
          <a:p>
            <a:pPr marL="1143000" lvl="2" indent="-457200">
              <a:buFont typeface="Courier New" panose="02070309020205020404" pitchFamily="49" charset="0"/>
              <a:buChar char="o"/>
            </a:pPr>
            <a:r>
              <a:rPr lang="en-US" sz="2500" dirty="0">
                <a:solidFill>
                  <a:schemeClr val="bg1">
                    <a:lumMod val="50000"/>
                  </a:schemeClr>
                </a:solidFill>
              </a:rPr>
              <a:t>Tougher negotiations</a:t>
            </a:r>
          </a:p>
          <a:p>
            <a:pPr marL="1143000" lvl="2" indent="-457200">
              <a:buFont typeface="Courier New" panose="02070309020205020404" pitchFamily="49" charset="0"/>
              <a:buChar char="o"/>
            </a:pPr>
            <a:r>
              <a:rPr lang="en-US" sz="2500" dirty="0">
                <a:solidFill>
                  <a:schemeClr val="bg1">
                    <a:lumMod val="50000"/>
                  </a:schemeClr>
                </a:solidFill>
              </a:rPr>
              <a:t>Complex contract terms</a:t>
            </a:r>
          </a:p>
          <a:p>
            <a:pPr marL="1143000" lvl="2" indent="-457200">
              <a:buFont typeface="Courier New" panose="02070309020205020404" pitchFamily="49" charset="0"/>
              <a:buChar char="o"/>
            </a:pPr>
            <a:r>
              <a:rPr lang="en-US" sz="2500" dirty="0">
                <a:solidFill>
                  <a:schemeClr val="bg1">
                    <a:lumMod val="50000"/>
                  </a:schemeClr>
                </a:solidFill>
              </a:rPr>
              <a:t>Increasing denial rates</a:t>
            </a:r>
          </a:p>
          <a:p>
            <a:pPr marL="1143000" lvl="2" indent="-457200">
              <a:buFont typeface="Courier New" panose="02070309020205020404" pitchFamily="49" charset="0"/>
              <a:buChar char="o"/>
            </a:pPr>
            <a:r>
              <a:rPr lang="en-US" sz="2500" dirty="0">
                <a:solidFill>
                  <a:schemeClr val="bg1">
                    <a:lumMod val="50000"/>
                  </a:schemeClr>
                </a:solidFill>
              </a:rPr>
              <a:t>Underpaying providers based on contracts</a:t>
            </a:r>
          </a:p>
          <a:p>
            <a:pPr marL="342900" indent="-342900">
              <a:buFontTx/>
              <a:buChar char="-"/>
            </a:pPr>
            <a:endParaRPr lang="en-US" sz="2800" dirty="0"/>
          </a:p>
          <a:p>
            <a:pPr marL="457200" indent="-457200">
              <a:buFont typeface="Arial" panose="020B0604020202020204" pitchFamily="34" charset="0"/>
              <a:buChar char="•"/>
            </a:pPr>
            <a:r>
              <a:rPr lang="en-US" sz="2800" dirty="0"/>
              <a:t>Contribute to major drains on margins:</a:t>
            </a:r>
          </a:p>
          <a:p>
            <a:pPr marL="1143000" lvl="2" indent="-457200">
              <a:buFont typeface="Courier New" panose="02070309020205020404" pitchFamily="49" charset="0"/>
              <a:buChar char="o"/>
            </a:pPr>
            <a:r>
              <a:rPr lang="en-US" sz="2500" dirty="0">
                <a:solidFill>
                  <a:schemeClr val="bg1">
                    <a:lumMod val="50000"/>
                  </a:schemeClr>
                </a:solidFill>
              </a:rPr>
              <a:t>Average facility loses 5% of annual revenue</a:t>
            </a:r>
          </a:p>
          <a:p>
            <a:pPr marL="1143000" lvl="2" indent="-457200">
              <a:buFont typeface="Courier New" panose="02070309020205020404" pitchFamily="49" charset="0"/>
              <a:buChar char="o"/>
            </a:pPr>
            <a:r>
              <a:rPr lang="en-US" sz="2500" dirty="0">
                <a:solidFill>
                  <a:schemeClr val="bg1">
                    <a:lumMod val="50000"/>
                  </a:schemeClr>
                </a:solidFill>
              </a:rPr>
              <a:t>Preventable revenue loss</a:t>
            </a:r>
          </a:p>
          <a:p>
            <a:pPr marL="342900" indent="-3429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Are staff aware of what’s in your contracts?</a:t>
            </a:r>
          </a:p>
        </p:txBody>
      </p:sp>
    </p:spTree>
    <p:extLst>
      <p:ext uri="{BB962C8B-B14F-4D97-AF65-F5344CB8AC3E}">
        <p14:creationId xmlns:p14="http://schemas.microsoft.com/office/powerpoint/2010/main" val="50311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9C3561-7F8F-4C50-9B80-80B755142D12}"/>
              </a:ext>
            </a:extLst>
          </p:cNvPr>
          <p:cNvPicPr>
            <a:picLocks noChangeAspect="1"/>
          </p:cNvPicPr>
          <p:nvPr/>
        </p:nvPicPr>
        <p:blipFill rotWithShape="1">
          <a:blip r:embed="rId3">
            <a:extLst>
              <a:ext uri="{28A0092B-C50C-407E-A947-70E740481C1C}">
                <a14:useLocalDpi xmlns:a14="http://schemas.microsoft.com/office/drawing/2010/main" val="0"/>
              </a:ext>
            </a:extLst>
          </a:blip>
          <a:srcRect l="24230" b="14844"/>
          <a:stretch/>
        </p:blipFill>
        <p:spPr>
          <a:xfrm>
            <a:off x="0" y="-1"/>
            <a:ext cx="9144000" cy="6858001"/>
          </a:xfrm>
          <a:prstGeom prst="rect">
            <a:avLst/>
          </a:prstGeom>
        </p:spPr>
      </p:pic>
      <p:sp>
        <p:nvSpPr>
          <p:cNvPr id="6" name="Rectangle: Rounded Corners 5">
            <a:extLst>
              <a:ext uri="{FF2B5EF4-FFF2-40B4-BE49-F238E27FC236}">
                <a16:creationId xmlns:a16="http://schemas.microsoft.com/office/drawing/2014/main" id="{4EC2A245-860A-4308-AD93-A030E4BBF9F0}"/>
              </a:ext>
            </a:extLst>
          </p:cNvPr>
          <p:cNvSpPr/>
          <p:nvPr/>
        </p:nvSpPr>
        <p:spPr>
          <a:xfrm>
            <a:off x="4283110" y="940037"/>
            <a:ext cx="4689974" cy="4281443"/>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Monitor reimbursement amounts to assure they align with payer contracts.</a:t>
            </a:r>
          </a:p>
          <a:p>
            <a:endParaRPr lang="en-US" sz="1200" dirty="0"/>
          </a:p>
          <a:p>
            <a:r>
              <a:rPr lang="en-US" sz="2000" dirty="0"/>
              <a:t>Contact payer when underpayment is identified:</a:t>
            </a:r>
          </a:p>
          <a:p>
            <a:pPr marL="573088" lvl="1" indent="-342900">
              <a:buFont typeface="Arial" panose="020B0604020202020204" pitchFamily="34" charset="0"/>
              <a:buChar char="•"/>
            </a:pPr>
            <a:r>
              <a:rPr lang="en-US" dirty="0"/>
              <a:t>Ability to have claim reprocessed vs. appealed</a:t>
            </a:r>
          </a:p>
          <a:p>
            <a:pPr marL="342900" indent="-342900">
              <a:buFont typeface="Arial" panose="020B0604020202020204" pitchFamily="34" charset="0"/>
              <a:buChar char="•"/>
            </a:pPr>
            <a:endParaRPr lang="en-US" sz="1200" dirty="0"/>
          </a:p>
          <a:p>
            <a:r>
              <a:rPr lang="en-US" sz="2000" dirty="0"/>
              <a:t>Claim corrections and resubmission:</a:t>
            </a:r>
          </a:p>
          <a:p>
            <a:pPr marL="573088" lvl="1" indent="-342900">
              <a:buFont typeface="Arial" panose="020B0604020202020204" pitchFamily="34" charset="0"/>
              <a:buChar char="•"/>
            </a:pPr>
            <a:r>
              <a:rPr lang="en-US" dirty="0"/>
              <a:t>Online options</a:t>
            </a:r>
          </a:p>
          <a:p>
            <a:endParaRPr lang="en-US" sz="1200" dirty="0"/>
          </a:p>
          <a:p>
            <a:r>
              <a:rPr lang="en-US" sz="2000" dirty="0"/>
              <a:t>Identify denied line items and action required:</a:t>
            </a:r>
          </a:p>
          <a:p>
            <a:pPr marL="573088" lvl="1" indent="-342900">
              <a:buFont typeface="Arial" panose="020B0604020202020204" pitchFamily="34" charset="0"/>
              <a:buChar char="•"/>
            </a:pPr>
            <a:r>
              <a:rPr lang="en-US" dirty="0"/>
              <a:t>Noncovered vs. denied</a:t>
            </a:r>
          </a:p>
        </p:txBody>
      </p:sp>
      <p:sp>
        <p:nvSpPr>
          <p:cNvPr id="7" name="Rectangle 6">
            <a:extLst>
              <a:ext uri="{FF2B5EF4-FFF2-40B4-BE49-F238E27FC236}">
                <a16:creationId xmlns:a16="http://schemas.microsoft.com/office/drawing/2014/main" id="{E15D0FED-5084-4BBC-8209-36CE46ACD3C5}"/>
              </a:ext>
            </a:extLst>
          </p:cNvPr>
          <p:cNvSpPr/>
          <p:nvPr/>
        </p:nvSpPr>
        <p:spPr>
          <a:xfrm>
            <a:off x="0" y="0"/>
            <a:ext cx="9144000" cy="82396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mj-lt"/>
              </a:rPr>
              <a:t>UNDERPAYMENTS</a:t>
            </a:r>
          </a:p>
        </p:txBody>
      </p:sp>
    </p:spTree>
    <p:extLst>
      <p:ext uri="{BB962C8B-B14F-4D97-AF65-F5344CB8AC3E}">
        <p14:creationId xmlns:p14="http://schemas.microsoft.com/office/powerpoint/2010/main" val="800763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858EA8-2619-4EA0-A532-27313B4D1D6B}"/>
              </a:ext>
            </a:extLst>
          </p:cNvPr>
          <p:cNvPicPr>
            <a:picLocks noChangeAspect="1"/>
          </p:cNvPicPr>
          <p:nvPr/>
        </p:nvPicPr>
        <p:blipFill rotWithShape="1">
          <a:blip r:embed="rId3">
            <a:extLst>
              <a:ext uri="{28A0092B-C50C-407E-A947-70E740481C1C}">
                <a14:useLocalDpi xmlns:a14="http://schemas.microsoft.com/office/drawing/2010/main" val="0"/>
              </a:ext>
            </a:extLst>
          </a:blip>
          <a:srcRect l="11018"/>
          <a:stretch/>
        </p:blipFill>
        <p:spPr>
          <a:xfrm>
            <a:off x="0" y="0"/>
            <a:ext cx="9144000" cy="6858000"/>
          </a:xfrm>
          <a:prstGeom prst="rect">
            <a:avLst/>
          </a:prstGeom>
        </p:spPr>
      </p:pic>
      <p:sp>
        <p:nvSpPr>
          <p:cNvPr id="2" name="Title 1">
            <a:extLst>
              <a:ext uri="{FF2B5EF4-FFF2-40B4-BE49-F238E27FC236}">
                <a16:creationId xmlns:a16="http://schemas.microsoft.com/office/drawing/2014/main" id="{F42357D3-CC50-421A-BD0C-A5B183EC2133}"/>
              </a:ext>
            </a:extLst>
          </p:cNvPr>
          <p:cNvSpPr>
            <a:spLocks noGrp="1"/>
          </p:cNvSpPr>
          <p:nvPr>
            <p:ph type="title"/>
          </p:nvPr>
        </p:nvSpPr>
        <p:spPr/>
        <p:txBody>
          <a:bodyPr/>
          <a:lstStyle/>
          <a:p>
            <a:r>
              <a:rPr lang="en-US" dirty="0"/>
              <a:t>System issues affecting a/R</a:t>
            </a:r>
          </a:p>
        </p:txBody>
      </p:sp>
      <p:sp>
        <p:nvSpPr>
          <p:cNvPr id="6" name="Rectangle: Rounded Corners 5">
            <a:extLst>
              <a:ext uri="{FF2B5EF4-FFF2-40B4-BE49-F238E27FC236}">
                <a16:creationId xmlns:a16="http://schemas.microsoft.com/office/drawing/2014/main" id="{B68D7462-B939-444E-A993-5C81B9DA6A8C}"/>
              </a:ext>
            </a:extLst>
          </p:cNvPr>
          <p:cNvSpPr/>
          <p:nvPr/>
        </p:nvSpPr>
        <p:spPr>
          <a:xfrm>
            <a:off x="5443670" y="769122"/>
            <a:ext cx="3557187" cy="555279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t>Bill hold days</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000" dirty="0"/>
              <a:t>Documentation not signed off on in EHR</a:t>
            </a:r>
          </a:p>
          <a:p>
            <a:pPr marL="800100" lvl="1" indent="-342900">
              <a:buFont typeface="Arial" panose="020B0604020202020204" pitchFamily="34" charset="0"/>
              <a:buChar char="•"/>
            </a:pPr>
            <a:r>
              <a:rPr lang="en-US" dirty="0"/>
              <a:t>Monitoring reports</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000" dirty="0"/>
              <a:t>Incomplete/inaccurate key patient data from registration</a:t>
            </a:r>
          </a:p>
          <a:p>
            <a:pPr marL="800100" lvl="1" indent="-342900">
              <a:buFont typeface="Arial" panose="020B0604020202020204" pitchFamily="34" charset="0"/>
              <a:buChar char="•"/>
            </a:pPr>
            <a:r>
              <a:rPr lang="en-US" dirty="0"/>
              <a:t>Have registrar correct for education</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000" dirty="0"/>
              <a:t>Late Charges</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000" dirty="0"/>
              <a:t>Nonexistence of account notes in billing system for follow-up</a:t>
            </a:r>
          </a:p>
        </p:txBody>
      </p:sp>
    </p:spTree>
    <p:extLst>
      <p:ext uri="{BB962C8B-B14F-4D97-AF65-F5344CB8AC3E}">
        <p14:creationId xmlns:p14="http://schemas.microsoft.com/office/powerpoint/2010/main" val="3505650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4C4952-9138-4342-A3FA-EA5E5686A879}"/>
              </a:ext>
            </a:extLst>
          </p:cNvPr>
          <p:cNvSpPr/>
          <p:nvPr/>
        </p:nvSpPr>
        <p:spPr>
          <a:xfrm>
            <a:off x="0" y="0"/>
            <a:ext cx="4565904"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7EAB0A-8018-4AA5-B54E-3B08957F4321}"/>
              </a:ext>
            </a:extLst>
          </p:cNvPr>
          <p:cNvSpPr>
            <a:spLocks noGrp="1"/>
          </p:cNvSpPr>
          <p:nvPr>
            <p:ph type="title"/>
          </p:nvPr>
        </p:nvSpPr>
        <p:spPr>
          <a:xfrm>
            <a:off x="206711" y="46225"/>
            <a:ext cx="4152481" cy="1034980"/>
          </a:xfrm>
        </p:spPr>
        <p:txBody>
          <a:bodyPr>
            <a:normAutofit/>
          </a:bodyPr>
          <a:lstStyle/>
          <a:p>
            <a:pPr algn="ctr">
              <a:lnSpc>
                <a:spcPct val="100000"/>
              </a:lnSpc>
            </a:pPr>
            <a:r>
              <a:rPr lang="en-US" sz="6000" dirty="0">
                <a:solidFill>
                  <a:schemeClr val="bg1"/>
                </a:solidFill>
              </a:rPr>
              <a:t>Tools</a:t>
            </a:r>
            <a:endParaRPr lang="en-US" sz="8000" dirty="0">
              <a:solidFill>
                <a:schemeClr val="bg1"/>
              </a:solidFill>
            </a:endParaRPr>
          </a:p>
        </p:txBody>
      </p:sp>
      <p:sp>
        <p:nvSpPr>
          <p:cNvPr id="3" name="Content Placeholder 2">
            <a:extLst>
              <a:ext uri="{FF2B5EF4-FFF2-40B4-BE49-F238E27FC236}">
                <a16:creationId xmlns:a16="http://schemas.microsoft.com/office/drawing/2014/main" id="{4D29EE4E-63CC-48A5-BB73-F7078DED6490}"/>
              </a:ext>
            </a:extLst>
          </p:cNvPr>
          <p:cNvSpPr>
            <a:spLocks noGrp="1"/>
          </p:cNvSpPr>
          <p:nvPr>
            <p:ph idx="1"/>
          </p:nvPr>
        </p:nvSpPr>
        <p:spPr>
          <a:xfrm>
            <a:off x="308986" y="1326304"/>
            <a:ext cx="4152481" cy="5436233"/>
          </a:xfrm>
        </p:spPr>
        <p:txBody>
          <a:bodyPr>
            <a:normAutofit/>
          </a:bodyPr>
          <a:lstStyle/>
          <a:p>
            <a:r>
              <a:rPr lang="en-US" sz="2800" dirty="0">
                <a:solidFill>
                  <a:schemeClr val="bg1"/>
                </a:solidFill>
              </a:rPr>
              <a:t>Payer specific portal to check claim status and make adjustments:</a:t>
            </a:r>
          </a:p>
          <a:p>
            <a:pPr marL="342900" indent="-342900">
              <a:buFont typeface="Arial" panose="020B0604020202020204" pitchFamily="34" charset="0"/>
              <a:buChar char="•"/>
            </a:pPr>
            <a:r>
              <a:rPr lang="en-US" sz="2400" dirty="0">
                <a:solidFill>
                  <a:schemeClr val="bg1"/>
                </a:solidFill>
              </a:rPr>
              <a:t>Medicare Direct Data Entry (DDE)</a:t>
            </a:r>
          </a:p>
          <a:p>
            <a:pPr marL="342900" indent="-342900">
              <a:buFont typeface="Arial" panose="020B0604020202020204" pitchFamily="34" charset="0"/>
              <a:buChar char="•"/>
            </a:pPr>
            <a:r>
              <a:rPr lang="en-US" sz="2400" dirty="0">
                <a:solidFill>
                  <a:schemeClr val="bg1"/>
                </a:solidFill>
              </a:rPr>
              <a:t>Payer portal sign-on with passwords</a:t>
            </a:r>
          </a:p>
          <a:p>
            <a:pPr marL="342900" indent="-342900">
              <a:buFont typeface="Arial" panose="020B0604020202020204" pitchFamily="34" charset="0"/>
              <a:buChar char="•"/>
            </a:pPr>
            <a:endParaRPr lang="en-US" sz="1600" dirty="0">
              <a:solidFill>
                <a:schemeClr val="bg1"/>
              </a:solidFill>
            </a:endParaRPr>
          </a:p>
          <a:p>
            <a:r>
              <a:rPr lang="en-US" sz="2800" dirty="0">
                <a:solidFill>
                  <a:schemeClr val="bg1"/>
                </a:solidFill>
              </a:rPr>
              <a:t>Work queues:</a:t>
            </a:r>
          </a:p>
          <a:p>
            <a:pPr marL="342900" indent="-342900">
              <a:buFont typeface="Arial" panose="020B0604020202020204" pitchFamily="34" charset="0"/>
              <a:buChar char="•"/>
            </a:pPr>
            <a:r>
              <a:rPr lang="en-US" sz="2400" dirty="0">
                <a:solidFill>
                  <a:schemeClr val="bg1"/>
                </a:solidFill>
              </a:rPr>
              <a:t>Payer specific vs. alpha-split</a:t>
            </a:r>
          </a:p>
          <a:p>
            <a:pPr marL="342900" indent="-342900">
              <a:buFont typeface="Arial" panose="020B0604020202020204" pitchFamily="34" charset="0"/>
              <a:buChar char="•"/>
            </a:pPr>
            <a:r>
              <a:rPr lang="en-US" sz="2400" dirty="0">
                <a:solidFill>
                  <a:schemeClr val="bg1"/>
                </a:solidFill>
              </a:rPr>
              <a:t>Denials </a:t>
            </a:r>
          </a:p>
          <a:p>
            <a:pPr marL="342900" indent="-342900">
              <a:buFont typeface="Arial" panose="020B0604020202020204" pitchFamily="34" charset="0"/>
              <a:buChar char="•"/>
            </a:pPr>
            <a:r>
              <a:rPr lang="en-US" sz="2400" dirty="0">
                <a:solidFill>
                  <a:schemeClr val="bg1"/>
                </a:solidFill>
              </a:rPr>
              <a:t>Aged accounts</a:t>
            </a:r>
          </a:p>
          <a:p>
            <a:pPr marL="342900" indent="-342900">
              <a:buFont typeface="Arial" panose="020B0604020202020204" pitchFamily="34" charset="0"/>
              <a:buChar char="•"/>
            </a:pPr>
            <a:r>
              <a:rPr lang="en-US" sz="2400" dirty="0">
                <a:solidFill>
                  <a:schemeClr val="bg1"/>
                </a:solidFill>
              </a:rPr>
              <a:t>Registration errors</a:t>
            </a:r>
          </a:p>
          <a:p>
            <a:pPr marL="342900" indent="-342900">
              <a:buFont typeface="Arial" panose="020B0604020202020204" pitchFamily="34" charset="0"/>
              <a:buChar char="•"/>
            </a:pPr>
            <a:r>
              <a:rPr lang="en-US" sz="2400" dirty="0">
                <a:solidFill>
                  <a:schemeClr val="bg1"/>
                </a:solidFill>
              </a:rPr>
              <a:t>Coding edits</a:t>
            </a:r>
          </a:p>
          <a:p>
            <a:pPr marL="342900" indent="-342900">
              <a:buFont typeface="Arial" panose="020B0604020202020204" pitchFamily="34" charset="0"/>
              <a:buChar char="•"/>
            </a:pPr>
            <a:endParaRPr lang="en-US" dirty="0"/>
          </a:p>
          <a:p>
            <a:endParaRPr lang="en-US" dirty="0"/>
          </a:p>
        </p:txBody>
      </p:sp>
      <p:pic>
        <p:nvPicPr>
          <p:cNvPr id="5" name="Picture 4">
            <a:extLst>
              <a:ext uri="{FF2B5EF4-FFF2-40B4-BE49-F238E27FC236}">
                <a16:creationId xmlns:a16="http://schemas.microsoft.com/office/drawing/2014/main" id="{39EABB9A-AD78-467C-BE18-122589A0CA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5903" y="0"/>
            <a:ext cx="4582049" cy="6858000"/>
          </a:xfrm>
          <a:prstGeom prst="rect">
            <a:avLst/>
          </a:prstGeom>
        </p:spPr>
      </p:pic>
      <p:grpSp>
        <p:nvGrpSpPr>
          <p:cNvPr id="7" name="Group 6">
            <a:extLst>
              <a:ext uri="{FF2B5EF4-FFF2-40B4-BE49-F238E27FC236}">
                <a16:creationId xmlns:a16="http://schemas.microsoft.com/office/drawing/2014/main" id="{EACF5D44-7398-4581-AA67-9AA86F4BA784}"/>
              </a:ext>
            </a:extLst>
          </p:cNvPr>
          <p:cNvGrpSpPr/>
          <p:nvPr/>
        </p:nvGrpSpPr>
        <p:grpSpPr>
          <a:xfrm>
            <a:off x="-20095" y="1105247"/>
            <a:ext cx="4578098" cy="76439"/>
            <a:chOff x="0" y="0"/>
            <a:chExt cx="9144000" cy="45719"/>
          </a:xfrm>
        </p:grpSpPr>
        <p:sp>
          <p:nvSpPr>
            <p:cNvPr id="8" name="Rectangle 7">
              <a:extLst>
                <a:ext uri="{FF2B5EF4-FFF2-40B4-BE49-F238E27FC236}">
                  <a16:creationId xmlns:a16="http://schemas.microsoft.com/office/drawing/2014/main" id="{838899FE-5028-46D8-8392-11BFE44FCFD0}"/>
                </a:ext>
              </a:extLst>
            </p:cNvPr>
            <p:cNvSpPr/>
            <p:nvPr/>
          </p:nvSpPr>
          <p:spPr>
            <a:xfrm>
              <a:off x="0" y="0"/>
              <a:ext cx="1828800" cy="45719"/>
            </a:xfrm>
            <a:prstGeom prst="rect">
              <a:avLst/>
            </a:prstGeom>
            <a:solidFill>
              <a:srgbClr val="FEB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dirty="0"/>
            </a:p>
          </p:txBody>
        </p:sp>
        <p:sp>
          <p:nvSpPr>
            <p:cNvPr id="9" name="Rectangle 8">
              <a:extLst>
                <a:ext uri="{FF2B5EF4-FFF2-40B4-BE49-F238E27FC236}">
                  <a16:creationId xmlns:a16="http://schemas.microsoft.com/office/drawing/2014/main" id="{831FE2F1-FECB-463B-A410-4DDCCE447F3F}"/>
                </a:ext>
              </a:extLst>
            </p:cNvPr>
            <p:cNvSpPr/>
            <p:nvPr/>
          </p:nvSpPr>
          <p:spPr>
            <a:xfrm>
              <a:off x="1859280" y="0"/>
              <a:ext cx="1143000" cy="45719"/>
            </a:xfrm>
            <a:prstGeom prst="rect">
              <a:avLst/>
            </a:prstGeom>
            <a:solidFill>
              <a:srgbClr val="65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dirty="0"/>
            </a:p>
          </p:txBody>
        </p:sp>
        <p:sp>
          <p:nvSpPr>
            <p:cNvPr id="10" name="Rectangle 9">
              <a:extLst>
                <a:ext uri="{FF2B5EF4-FFF2-40B4-BE49-F238E27FC236}">
                  <a16:creationId xmlns:a16="http://schemas.microsoft.com/office/drawing/2014/main" id="{E7CF145D-8773-47A6-8ABB-7C31CB452F11}"/>
                </a:ext>
              </a:extLst>
            </p:cNvPr>
            <p:cNvSpPr/>
            <p:nvPr/>
          </p:nvSpPr>
          <p:spPr>
            <a:xfrm>
              <a:off x="3040380" y="0"/>
              <a:ext cx="2971800" cy="45719"/>
            </a:xfrm>
            <a:prstGeom prst="rect">
              <a:avLst/>
            </a:prstGeom>
            <a:solidFill>
              <a:srgbClr val="0A5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dirty="0"/>
            </a:p>
          </p:txBody>
        </p:sp>
        <p:sp>
          <p:nvSpPr>
            <p:cNvPr id="11" name="Rectangle 10">
              <a:extLst>
                <a:ext uri="{FF2B5EF4-FFF2-40B4-BE49-F238E27FC236}">
                  <a16:creationId xmlns:a16="http://schemas.microsoft.com/office/drawing/2014/main" id="{DFEF8796-7528-4EA4-8410-A7AC9FEB7A6A}"/>
                </a:ext>
              </a:extLst>
            </p:cNvPr>
            <p:cNvSpPr/>
            <p:nvPr/>
          </p:nvSpPr>
          <p:spPr>
            <a:xfrm>
              <a:off x="6050280" y="0"/>
              <a:ext cx="1234440" cy="45719"/>
            </a:xfrm>
            <a:prstGeom prst="rect">
              <a:avLst/>
            </a:prstGeom>
            <a:solidFill>
              <a:srgbClr val="BDB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dirty="0"/>
            </a:p>
          </p:txBody>
        </p:sp>
        <p:sp>
          <p:nvSpPr>
            <p:cNvPr id="12" name="Rectangle 11">
              <a:extLst>
                <a:ext uri="{FF2B5EF4-FFF2-40B4-BE49-F238E27FC236}">
                  <a16:creationId xmlns:a16="http://schemas.microsoft.com/office/drawing/2014/main" id="{9C28F4EA-B842-4B67-BDED-91A7E7A2233E}"/>
                </a:ext>
              </a:extLst>
            </p:cNvPr>
            <p:cNvSpPr/>
            <p:nvPr/>
          </p:nvSpPr>
          <p:spPr>
            <a:xfrm>
              <a:off x="7315200" y="0"/>
              <a:ext cx="1828800" cy="45719"/>
            </a:xfrm>
            <a:prstGeom prst="rect">
              <a:avLst/>
            </a:prstGeom>
            <a:solidFill>
              <a:srgbClr val="621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dirty="0"/>
            </a:p>
          </p:txBody>
        </p:sp>
      </p:grpSp>
    </p:spTree>
    <p:extLst>
      <p:ext uri="{BB962C8B-B14F-4D97-AF65-F5344CB8AC3E}">
        <p14:creationId xmlns:p14="http://schemas.microsoft.com/office/powerpoint/2010/main" val="3245659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435012-7777-4FF7-8080-3E7327BA8383}"/>
              </a:ext>
            </a:extLst>
          </p:cNvPr>
          <p:cNvSpPr/>
          <p:nvPr/>
        </p:nvSpPr>
        <p:spPr>
          <a:xfrm>
            <a:off x="0" y="0"/>
            <a:ext cx="4933741"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9532E2-F0B8-404C-B83D-41CC946768EC}"/>
              </a:ext>
            </a:extLst>
          </p:cNvPr>
          <p:cNvSpPr>
            <a:spLocks noGrp="1"/>
          </p:cNvSpPr>
          <p:nvPr>
            <p:ph type="title"/>
          </p:nvPr>
        </p:nvSpPr>
        <p:spPr>
          <a:xfrm>
            <a:off x="228600" y="131633"/>
            <a:ext cx="4474029" cy="1280160"/>
          </a:xfrm>
        </p:spPr>
        <p:txBody>
          <a:bodyPr>
            <a:normAutofit/>
          </a:bodyPr>
          <a:lstStyle/>
          <a:p>
            <a:pPr algn="ctr"/>
            <a:r>
              <a:rPr lang="en-US" dirty="0">
                <a:solidFill>
                  <a:schemeClr val="bg1"/>
                </a:solidFill>
              </a:rPr>
              <a:t>Claim transmission verification</a:t>
            </a:r>
          </a:p>
        </p:txBody>
      </p:sp>
      <p:sp>
        <p:nvSpPr>
          <p:cNvPr id="3" name="Content Placeholder 2">
            <a:extLst>
              <a:ext uri="{FF2B5EF4-FFF2-40B4-BE49-F238E27FC236}">
                <a16:creationId xmlns:a16="http://schemas.microsoft.com/office/drawing/2014/main" id="{18D81D13-F397-4AD0-AB53-CC17EC1B3889}"/>
              </a:ext>
            </a:extLst>
          </p:cNvPr>
          <p:cNvSpPr>
            <a:spLocks noGrp="1"/>
          </p:cNvSpPr>
          <p:nvPr>
            <p:ph idx="1"/>
          </p:nvPr>
        </p:nvSpPr>
        <p:spPr>
          <a:xfrm>
            <a:off x="228600" y="1385669"/>
            <a:ext cx="4474029" cy="5225143"/>
          </a:xfrm>
        </p:spPr>
        <p:txBody>
          <a:bodyPr>
            <a:normAutofit/>
          </a:bodyPr>
          <a:lstStyle/>
          <a:p>
            <a:pPr marL="342900" indent="-342900">
              <a:buFont typeface="Arial" panose="020B0604020202020204" pitchFamily="34" charset="0"/>
              <a:buChar char="•"/>
            </a:pPr>
            <a:r>
              <a:rPr lang="en-US" dirty="0">
                <a:solidFill>
                  <a:schemeClr val="bg1"/>
                </a:solidFill>
              </a:rPr>
              <a:t>Internal billing software edits.</a:t>
            </a:r>
          </a:p>
          <a:p>
            <a:pPr marL="342900" indent="-342900">
              <a:buFont typeface="Arial" panose="020B0604020202020204" pitchFamily="34" charset="0"/>
              <a:buChar char="•"/>
            </a:pPr>
            <a:endParaRPr lang="en-US" sz="1200" dirty="0">
              <a:solidFill>
                <a:schemeClr val="bg1"/>
              </a:solidFill>
            </a:endParaRPr>
          </a:p>
          <a:p>
            <a:pPr marL="342900" indent="-342900">
              <a:buFont typeface="Arial" panose="020B0604020202020204" pitchFamily="34" charset="0"/>
              <a:buChar char="•"/>
            </a:pPr>
            <a:r>
              <a:rPr lang="en-US" dirty="0">
                <a:solidFill>
                  <a:schemeClr val="bg1"/>
                </a:solidFill>
              </a:rPr>
              <a:t>Clearinghouse edits.</a:t>
            </a:r>
          </a:p>
          <a:p>
            <a:pPr marL="342900" indent="-342900">
              <a:buFont typeface="Arial" panose="020B0604020202020204" pitchFamily="34" charset="0"/>
              <a:buChar char="•"/>
            </a:pPr>
            <a:endParaRPr lang="en-US" sz="1200" dirty="0">
              <a:solidFill>
                <a:schemeClr val="bg1"/>
              </a:solidFill>
            </a:endParaRPr>
          </a:p>
          <a:p>
            <a:pPr marL="342900" indent="-342900">
              <a:buFont typeface="Arial" panose="020B0604020202020204" pitchFamily="34" charset="0"/>
              <a:buChar char="•"/>
            </a:pPr>
            <a:r>
              <a:rPr lang="en-US" dirty="0">
                <a:solidFill>
                  <a:schemeClr val="bg1"/>
                </a:solidFill>
              </a:rPr>
              <a:t>Transmission reports - Compare to system generated claim counts:</a:t>
            </a:r>
          </a:p>
          <a:p>
            <a:pPr marL="628650" lvl="1" indent="-285750">
              <a:buFont typeface="Arial" panose="020B0604020202020204" pitchFamily="34" charset="0"/>
              <a:buChar char="•"/>
            </a:pPr>
            <a:r>
              <a:rPr lang="en-US" sz="1800" dirty="0">
                <a:solidFill>
                  <a:schemeClr val="bg1"/>
                </a:solidFill>
              </a:rPr>
              <a:t>837 – Claims transmitted</a:t>
            </a:r>
          </a:p>
          <a:p>
            <a:pPr marL="628650" lvl="1" indent="-285750">
              <a:buFont typeface="Arial" panose="020B0604020202020204" pitchFamily="34" charset="0"/>
              <a:buChar char="•"/>
            </a:pPr>
            <a:r>
              <a:rPr lang="en-US" sz="1800" dirty="0">
                <a:solidFill>
                  <a:schemeClr val="bg1"/>
                </a:solidFill>
              </a:rPr>
              <a:t>999 – Acknowledges receipt of claim file</a:t>
            </a:r>
          </a:p>
          <a:p>
            <a:pPr marL="628650" lvl="1" indent="-285750">
              <a:buFont typeface="Arial" panose="020B0604020202020204" pitchFamily="34" charset="0"/>
              <a:buChar char="•"/>
            </a:pPr>
            <a:r>
              <a:rPr lang="en-US" sz="1800" dirty="0">
                <a:solidFill>
                  <a:schemeClr val="bg1"/>
                </a:solidFill>
              </a:rPr>
              <a:t>277 – Acceptance file (rejected claims)</a:t>
            </a:r>
          </a:p>
          <a:p>
            <a:pPr marL="342900" indent="-342900">
              <a:buFont typeface="Arial" panose="020B0604020202020204" pitchFamily="34" charset="0"/>
              <a:buChar char="•"/>
            </a:pPr>
            <a:endParaRPr lang="en-US" sz="1200" dirty="0">
              <a:solidFill>
                <a:schemeClr val="bg1"/>
              </a:solidFill>
            </a:endParaRPr>
          </a:p>
          <a:p>
            <a:pPr marL="342900" indent="-342900">
              <a:buFont typeface="Arial" panose="020B0604020202020204" pitchFamily="34" charset="0"/>
              <a:buChar char="•"/>
            </a:pPr>
            <a:r>
              <a:rPr lang="en-US" dirty="0">
                <a:solidFill>
                  <a:schemeClr val="bg1"/>
                </a:solidFill>
              </a:rPr>
              <a:t>Work rejected claims within 24 hours:</a:t>
            </a:r>
          </a:p>
          <a:p>
            <a:pPr marL="628650" lvl="1" indent="-285750">
              <a:buFont typeface="Arial" panose="020B0604020202020204" pitchFamily="34" charset="0"/>
              <a:buChar char="•"/>
            </a:pPr>
            <a:r>
              <a:rPr lang="en-US" sz="1800" dirty="0">
                <a:solidFill>
                  <a:schemeClr val="bg1"/>
                </a:solidFill>
              </a:rPr>
              <a:t>Skews billing reports when system shows claim was dropped but insurance company didn’t accept.</a:t>
            </a:r>
          </a:p>
          <a:p>
            <a:pPr marL="628650" lvl="1" indent="-285750">
              <a:buFont typeface="Arial" panose="020B0604020202020204" pitchFamily="34" charset="0"/>
              <a:buChar char="•"/>
            </a:pPr>
            <a:r>
              <a:rPr lang="en-US" sz="1800" dirty="0">
                <a:solidFill>
                  <a:schemeClr val="bg1"/>
                </a:solidFill>
              </a:rPr>
              <a:t>No remittance advice denial will be received.</a:t>
            </a:r>
          </a:p>
        </p:txBody>
      </p:sp>
      <p:pic>
        <p:nvPicPr>
          <p:cNvPr id="8" name="Picture 7">
            <a:extLst>
              <a:ext uri="{FF2B5EF4-FFF2-40B4-BE49-F238E27FC236}">
                <a16:creationId xmlns:a16="http://schemas.microsoft.com/office/drawing/2014/main" id="{0FC74747-88E4-47B5-BCEA-E0ED9070F9D2}"/>
              </a:ext>
            </a:extLst>
          </p:cNvPr>
          <p:cNvPicPr>
            <a:picLocks noChangeAspect="1"/>
          </p:cNvPicPr>
          <p:nvPr/>
        </p:nvPicPr>
        <p:blipFill rotWithShape="1">
          <a:blip r:embed="rId3">
            <a:extLst>
              <a:ext uri="{28A0092B-C50C-407E-A947-70E740481C1C}">
                <a14:useLocalDpi xmlns:a14="http://schemas.microsoft.com/office/drawing/2010/main" val="0"/>
              </a:ext>
            </a:extLst>
          </a:blip>
          <a:srcRect l="9508"/>
          <a:stretch/>
        </p:blipFill>
        <p:spPr>
          <a:xfrm>
            <a:off x="4931229" y="0"/>
            <a:ext cx="4212771" cy="6858000"/>
          </a:xfrm>
          <a:prstGeom prst="rect">
            <a:avLst/>
          </a:prstGeom>
        </p:spPr>
      </p:pic>
    </p:spTree>
    <p:extLst>
      <p:ext uri="{BB962C8B-B14F-4D97-AF65-F5344CB8AC3E}">
        <p14:creationId xmlns:p14="http://schemas.microsoft.com/office/powerpoint/2010/main" val="2538010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787CD-8900-4781-B56F-0E4327E55DD7}"/>
              </a:ext>
            </a:extLst>
          </p:cNvPr>
          <p:cNvSpPr>
            <a:spLocks noGrp="1"/>
          </p:cNvSpPr>
          <p:nvPr>
            <p:ph type="title"/>
          </p:nvPr>
        </p:nvSpPr>
        <p:spPr>
          <a:xfrm>
            <a:off x="228600" y="0"/>
            <a:ext cx="8686800" cy="914400"/>
          </a:xfrm>
        </p:spPr>
        <p:txBody>
          <a:bodyPr/>
          <a:lstStyle/>
          <a:p>
            <a:r>
              <a:rPr lang="en-US" dirty="0"/>
              <a:t>It impacts everything!</a:t>
            </a:r>
          </a:p>
        </p:txBody>
      </p:sp>
      <p:sp>
        <p:nvSpPr>
          <p:cNvPr id="3" name="Content Placeholder 2">
            <a:extLst>
              <a:ext uri="{FF2B5EF4-FFF2-40B4-BE49-F238E27FC236}">
                <a16:creationId xmlns:a16="http://schemas.microsoft.com/office/drawing/2014/main" id="{65D028F3-19BC-47CB-B689-1739C1D716F0}"/>
              </a:ext>
            </a:extLst>
          </p:cNvPr>
          <p:cNvSpPr>
            <a:spLocks noGrp="1"/>
          </p:cNvSpPr>
          <p:nvPr>
            <p:ph idx="1"/>
          </p:nvPr>
        </p:nvSpPr>
        <p:spPr/>
        <p:txBody>
          <a:bodyPr>
            <a:normAutofit fontScale="92500" lnSpcReduction="20000"/>
          </a:bodyPr>
          <a:lstStyle/>
          <a:p>
            <a:pPr marL="342900" indent="-342900">
              <a:buFont typeface="Arial" panose="020B0604020202020204" pitchFamily="34" charset="0"/>
              <a:buChar char="•"/>
            </a:pPr>
            <a:r>
              <a:rPr lang="en-US" sz="3200" dirty="0"/>
              <a:t>Accounts Receivable Days</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Gross Revenue</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Net Revenue</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Operating Margin</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Net Margin</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Days Cash on Hand</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Debt Service Coverage</a:t>
            </a:r>
            <a:endParaRPr lang="en-US" sz="2800" dirty="0"/>
          </a:p>
        </p:txBody>
      </p:sp>
    </p:spTree>
    <p:extLst>
      <p:ext uri="{BB962C8B-B14F-4D97-AF65-F5344CB8AC3E}">
        <p14:creationId xmlns:p14="http://schemas.microsoft.com/office/powerpoint/2010/main" val="2381671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7BC322-4990-4FC7-8F7A-FCB27A9718C7}"/>
              </a:ext>
            </a:extLst>
          </p:cNvPr>
          <p:cNvPicPr>
            <a:picLocks noChangeAspect="1"/>
          </p:cNvPicPr>
          <p:nvPr/>
        </p:nvPicPr>
        <p:blipFill rotWithShape="1">
          <a:blip r:embed="rId3">
            <a:extLst>
              <a:ext uri="{28A0092B-C50C-407E-A947-70E740481C1C}">
                <a14:useLocalDpi xmlns:a14="http://schemas.microsoft.com/office/drawing/2010/main" val="0"/>
              </a:ext>
            </a:extLst>
          </a:blip>
          <a:srcRect l="9422"/>
          <a:stretch/>
        </p:blipFill>
        <p:spPr>
          <a:xfrm>
            <a:off x="0" y="0"/>
            <a:ext cx="9144000" cy="6858000"/>
          </a:xfrm>
          <a:prstGeom prst="rect">
            <a:avLst/>
          </a:prstGeom>
        </p:spPr>
      </p:pic>
      <p:sp>
        <p:nvSpPr>
          <p:cNvPr id="6" name="Rectangle: Rounded Corners 5">
            <a:extLst>
              <a:ext uri="{FF2B5EF4-FFF2-40B4-BE49-F238E27FC236}">
                <a16:creationId xmlns:a16="http://schemas.microsoft.com/office/drawing/2014/main" id="{58DE0BCE-A8BA-4BBC-A35A-2B4F70B80780}"/>
              </a:ext>
            </a:extLst>
          </p:cNvPr>
          <p:cNvSpPr/>
          <p:nvPr/>
        </p:nvSpPr>
        <p:spPr>
          <a:xfrm>
            <a:off x="2833635" y="1660490"/>
            <a:ext cx="5968720" cy="4883499"/>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400" dirty="0"/>
              <a:t>90% of all denials are preventable.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2400" dirty="0"/>
              <a:t>About 2/3 of these are recoverable.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2400" dirty="0"/>
              <a:t>Payers may not allow an adjusted claim (be aware of contracts).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2400" dirty="0"/>
              <a:t>Resolution and effort involved to overturn denials.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2400" dirty="0"/>
              <a:t>Financial impact of denials on the organization’s bottom line.</a:t>
            </a:r>
          </a:p>
        </p:txBody>
      </p:sp>
      <p:sp>
        <p:nvSpPr>
          <p:cNvPr id="7" name="Rectangle 6">
            <a:extLst>
              <a:ext uri="{FF2B5EF4-FFF2-40B4-BE49-F238E27FC236}">
                <a16:creationId xmlns:a16="http://schemas.microsoft.com/office/drawing/2014/main" id="{2FA6120A-C603-4F9C-B89D-4A76B6D7FD80}"/>
              </a:ext>
            </a:extLst>
          </p:cNvPr>
          <p:cNvSpPr/>
          <p:nvPr/>
        </p:nvSpPr>
        <p:spPr>
          <a:xfrm>
            <a:off x="2491991" y="351692"/>
            <a:ext cx="6652009" cy="99478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mj-lt"/>
              </a:rPr>
              <a:t>DENIAL MANAGEMENT</a:t>
            </a:r>
          </a:p>
        </p:txBody>
      </p:sp>
    </p:spTree>
    <p:extLst>
      <p:ext uri="{BB962C8B-B14F-4D97-AF65-F5344CB8AC3E}">
        <p14:creationId xmlns:p14="http://schemas.microsoft.com/office/powerpoint/2010/main" val="702876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435B2A-5BB4-4EFB-A13F-1487F3DE7EA2}"/>
              </a:ext>
            </a:extLst>
          </p:cNvPr>
          <p:cNvPicPr>
            <a:picLocks noChangeAspect="1"/>
          </p:cNvPicPr>
          <p:nvPr/>
        </p:nvPicPr>
        <p:blipFill>
          <a:blip r:embed="rId3"/>
          <a:stretch>
            <a:fillRect/>
          </a:stretch>
        </p:blipFill>
        <p:spPr>
          <a:xfrm>
            <a:off x="1160358" y="333821"/>
            <a:ext cx="6686550" cy="2857500"/>
          </a:xfrm>
          <a:prstGeom prst="rect">
            <a:avLst/>
          </a:prstGeom>
        </p:spPr>
      </p:pic>
      <p:pic>
        <p:nvPicPr>
          <p:cNvPr id="7" name="Picture 6">
            <a:extLst>
              <a:ext uri="{FF2B5EF4-FFF2-40B4-BE49-F238E27FC236}">
                <a16:creationId xmlns:a16="http://schemas.microsoft.com/office/drawing/2014/main" id="{A39A576A-0F22-4D95-B067-BB50B84D32CA}"/>
              </a:ext>
            </a:extLst>
          </p:cNvPr>
          <p:cNvPicPr>
            <a:picLocks noChangeAspect="1"/>
          </p:cNvPicPr>
          <p:nvPr/>
        </p:nvPicPr>
        <p:blipFill>
          <a:blip r:embed="rId4"/>
          <a:stretch>
            <a:fillRect/>
          </a:stretch>
        </p:blipFill>
        <p:spPr>
          <a:xfrm>
            <a:off x="1155596" y="3769230"/>
            <a:ext cx="6696075" cy="2857500"/>
          </a:xfrm>
          <a:prstGeom prst="rect">
            <a:avLst/>
          </a:prstGeom>
        </p:spPr>
      </p:pic>
    </p:spTree>
    <p:extLst>
      <p:ext uri="{BB962C8B-B14F-4D97-AF65-F5344CB8AC3E}">
        <p14:creationId xmlns:p14="http://schemas.microsoft.com/office/powerpoint/2010/main" val="4177964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9F8F3-9610-4F09-A600-0B64A785C705}"/>
              </a:ext>
            </a:extLst>
          </p:cNvPr>
          <p:cNvSpPr>
            <a:spLocks noGrp="1"/>
          </p:cNvSpPr>
          <p:nvPr>
            <p:ph type="title"/>
          </p:nvPr>
        </p:nvSpPr>
        <p:spPr/>
        <p:txBody>
          <a:bodyPr/>
          <a:lstStyle/>
          <a:p>
            <a:r>
              <a:rPr lang="en-US" dirty="0"/>
              <a:t>Steps to follow</a:t>
            </a:r>
          </a:p>
        </p:txBody>
      </p:sp>
      <p:graphicFrame>
        <p:nvGraphicFramePr>
          <p:cNvPr id="4" name="Content Placeholder 3">
            <a:extLst>
              <a:ext uri="{FF2B5EF4-FFF2-40B4-BE49-F238E27FC236}">
                <a16:creationId xmlns:a16="http://schemas.microsoft.com/office/drawing/2014/main" id="{01C56996-2213-4FFC-9112-17816E42E552}"/>
              </a:ext>
            </a:extLst>
          </p:cNvPr>
          <p:cNvGraphicFramePr>
            <a:graphicFrameLocks noGrp="1"/>
          </p:cNvGraphicFramePr>
          <p:nvPr>
            <p:ph idx="1"/>
            <p:extLst>
              <p:ext uri="{D42A27DB-BD31-4B8C-83A1-F6EECF244321}">
                <p14:modId xmlns:p14="http://schemas.microsoft.com/office/powerpoint/2010/main" val="2989922044"/>
              </p:ext>
            </p:extLst>
          </p:nvPr>
        </p:nvGraphicFramePr>
        <p:xfrm>
          <a:off x="228600" y="1195753"/>
          <a:ext cx="8686800" cy="5457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7907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EDDA7-9AC1-4125-83EF-D72158489F10}"/>
              </a:ext>
            </a:extLst>
          </p:cNvPr>
          <p:cNvSpPr>
            <a:spLocks noGrp="1"/>
          </p:cNvSpPr>
          <p:nvPr>
            <p:ph type="title"/>
          </p:nvPr>
        </p:nvSpPr>
        <p:spPr/>
        <p:txBody>
          <a:bodyPr/>
          <a:lstStyle/>
          <a:p>
            <a:r>
              <a:rPr lang="en-US" dirty="0"/>
              <a:t>CRNA Billing</a:t>
            </a:r>
          </a:p>
        </p:txBody>
      </p:sp>
      <p:sp>
        <p:nvSpPr>
          <p:cNvPr id="3" name="Content Placeholder 2">
            <a:extLst>
              <a:ext uri="{FF2B5EF4-FFF2-40B4-BE49-F238E27FC236}">
                <a16:creationId xmlns:a16="http://schemas.microsoft.com/office/drawing/2014/main" id="{FDF96DC4-D470-4DC1-B4B4-4A4C849FDFDE}"/>
              </a:ext>
            </a:extLst>
          </p:cNvPr>
          <p:cNvSpPr>
            <a:spLocks noGrp="1"/>
          </p:cNvSpPr>
          <p:nvPr>
            <p:ph idx="1"/>
          </p:nvPr>
        </p:nvSpPr>
        <p:spPr/>
        <p:txBody>
          <a:bodyPr>
            <a:normAutofit fontScale="92500"/>
          </a:bodyPr>
          <a:lstStyle/>
          <a:p>
            <a:r>
              <a:rPr lang="en-US" sz="2400" b="1" u="sng" dirty="0"/>
              <a:t>CAH Method I</a:t>
            </a:r>
            <a:endParaRPr lang="en-US" sz="2400" dirty="0"/>
          </a:p>
          <a:p>
            <a:pPr marL="342900" lvl="0" indent="-342900">
              <a:buFont typeface="Arial" panose="020B0604020202020204" pitchFamily="34" charset="0"/>
              <a:buChar char="•"/>
            </a:pPr>
            <a:r>
              <a:rPr lang="en-US" sz="2400" dirty="0">
                <a:solidFill>
                  <a:schemeClr val="tx1"/>
                </a:solidFill>
              </a:rPr>
              <a:t>Professional services are billed on CMS-1500 to Medicare Part B </a:t>
            </a:r>
          </a:p>
          <a:p>
            <a:pPr marL="685800" lvl="1" indent="-342900">
              <a:buFont typeface="Arial" panose="020B0604020202020204" pitchFamily="34" charset="0"/>
              <a:buChar char="•"/>
            </a:pPr>
            <a:r>
              <a:rPr lang="en-US" dirty="0">
                <a:solidFill>
                  <a:schemeClr val="tx1"/>
                </a:solidFill>
              </a:rPr>
              <a:t>Paid at 100% of the allowed amount (80% Medicare + 20% coinsurance)</a:t>
            </a:r>
          </a:p>
          <a:p>
            <a:pPr marL="342900" lvl="0" indent="-342900">
              <a:buFont typeface="Arial" panose="020B0604020202020204" pitchFamily="34" charset="0"/>
              <a:buChar char="•"/>
            </a:pPr>
            <a:r>
              <a:rPr lang="en-US" sz="2400" dirty="0">
                <a:solidFill>
                  <a:schemeClr val="tx1"/>
                </a:solidFill>
              </a:rPr>
              <a:t>Technical services billed under RC 037X on the CAH UB-04 TOB 085X</a:t>
            </a:r>
          </a:p>
          <a:p>
            <a:pPr marL="685800" lvl="1" indent="-342900">
              <a:buFont typeface="Arial" panose="020B0604020202020204" pitchFamily="34" charset="0"/>
              <a:buChar char="•"/>
            </a:pPr>
            <a:r>
              <a:rPr lang="en-US" dirty="0">
                <a:solidFill>
                  <a:schemeClr val="tx1"/>
                </a:solidFill>
              </a:rPr>
              <a:t>Paid at 101% of reasonable cost</a:t>
            </a:r>
          </a:p>
          <a:p>
            <a:endParaRPr lang="en-US" sz="2400" b="1" u="sng" dirty="0"/>
          </a:p>
          <a:p>
            <a:r>
              <a:rPr lang="en-US" sz="2400" b="1" u="sng" dirty="0"/>
              <a:t>CAH Method II</a:t>
            </a:r>
            <a:endParaRPr lang="en-US" sz="2400" dirty="0"/>
          </a:p>
          <a:p>
            <a:pPr marL="342900" lvl="0" indent="-342900">
              <a:buFont typeface="Arial" panose="020B0604020202020204" pitchFamily="34" charset="0"/>
              <a:buChar char="•"/>
            </a:pPr>
            <a:r>
              <a:rPr lang="en-US" sz="2400" dirty="0"/>
              <a:t>Professional Charges</a:t>
            </a:r>
          </a:p>
          <a:p>
            <a:pPr marL="685800" lvl="1" indent="-342900">
              <a:buFont typeface="Arial" panose="020B0604020202020204" pitchFamily="34" charset="0"/>
              <a:buChar char="•"/>
            </a:pPr>
            <a:r>
              <a:rPr lang="en-US" dirty="0">
                <a:solidFill>
                  <a:schemeClr val="tx1"/>
                </a:solidFill>
              </a:rPr>
              <a:t>Outpatient are billed on the UB-04 under revenue code 0964 with CAH NPI</a:t>
            </a:r>
          </a:p>
          <a:p>
            <a:pPr marL="971550" lvl="2" indent="-285750">
              <a:buFont typeface="Arial" panose="020B0604020202020204" pitchFamily="34" charset="0"/>
              <a:buChar char="•"/>
            </a:pPr>
            <a:r>
              <a:rPr lang="en-US" sz="1800" dirty="0">
                <a:solidFill>
                  <a:schemeClr val="tx1"/>
                </a:solidFill>
              </a:rPr>
              <a:t>TOB 085X only</a:t>
            </a:r>
          </a:p>
          <a:p>
            <a:pPr marL="971550" lvl="2" indent="-285750">
              <a:buFont typeface="Arial" panose="020B0604020202020204" pitchFamily="34" charset="0"/>
              <a:buChar char="•"/>
            </a:pPr>
            <a:r>
              <a:rPr lang="en-US" sz="1800" dirty="0">
                <a:solidFill>
                  <a:schemeClr val="tx1"/>
                </a:solidFill>
              </a:rPr>
              <a:t>QZ modifier is appended to HCPCS code</a:t>
            </a:r>
          </a:p>
          <a:p>
            <a:pPr marL="971550" lvl="2" indent="-285750">
              <a:buFont typeface="Arial" panose="020B0604020202020204" pitchFamily="34" charset="0"/>
              <a:buChar char="•"/>
            </a:pPr>
            <a:r>
              <a:rPr lang="en-US" sz="1800" dirty="0">
                <a:solidFill>
                  <a:schemeClr val="tx1"/>
                </a:solidFill>
              </a:rPr>
              <a:t>Paid at 115% of the allowed amount </a:t>
            </a:r>
          </a:p>
          <a:p>
            <a:pPr marL="685800" lvl="1" indent="-342900">
              <a:buFont typeface="Arial" panose="020B0604020202020204" pitchFamily="34" charset="0"/>
              <a:buChar char="•"/>
            </a:pPr>
            <a:r>
              <a:rPr lang="en-US" dirty="0">
                <a:solidFill>
                  <a:schemeClr val="tx1"/>
                </a:solidFill>
              </a:rPr>
              <a:t>Inpatient billed on CMS-1500 to Medicare Part B </a:t>
            </a:r>
          </a:p>
          <a:p>
            <a:pPr marL="971550" lvl="2" indent="-285750">
              <a:buFont typeface="Arial" panose="020B0604020202020204" pitchFamily="34" charset="0"/>
              <a:buChar char="•"/>
            </a:pPr>
            <a:r>
              <a:rPr lang="en-US" sz="1800" dirty="0">
                <a:solidFill>
                  <a:schemeClr val="tx1"/>
                </a:solidFill>
              </a:rPr>
              <a:t>Paid at 100% of allowed amount</a:t>
            </a:r>
          </a:p>
          <a:p>
            <a:pPr marL="342900" lvl="0" indent="-342900">
              <a:buFont typeface="Arial" panose="020B0604020202020204" pitchFamily="34" charset="0"/>
              <a:buChar char="•"/>
            </a:pPr>
            <a:r>
              <a:rPr lang="en-US" sz="2400" dirty="0">
                <a:solidFill>
                  <a:schemeClr val="tx1"/>
                </a:solidFill>
              </a:rPr>
              <a:t>Technical services billed under RC 037X on the CAH UB-04 TOB 085X</a:t>
            </a:r>
          </a:p>
          <a:p>
            <a:pPr marL="685800" lvl="1" indent="-342900">
              <a:buFont typeface="Arial" panose="020B0604020202020204" pitchFamily="34" charset="0"/>
              <a:buChar char="•"/>
            </a:pPr>
            <a:r>
              <a:rPr lang="en-US" dirty="0">
                <a:solidFill>
                  <a:schemeClr val="tx1"/>
                </a:solidFill>
              </a:rPr>
              <a:t>Paid at 101% of reasonable cost for anesthesia and supplies</a:t>
            </a:r>
          </a:p>
        </p:txBody>
      </p:sp>
    </p:spTree>
    <p:extLst>
      <p:ext uri="{BB962C8B-B14F-4D97-AF65-F5344CB8AC3E}">
        <p14:creationId xmlns:p14="http://schemas.microsoft.com/office/powerpoint/2010/main" val="3833128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F8839-34BA-4FAC-80F0-77A0913F6FBC}"/>
              </a:ext>
            </a:extLst>
          </p:cNvPr>
          <p:cNvSpPr>
            <a:spLocks noGrp="1"/>
          </p:cNvSpPr>
          <p:nvPr>
            <p:ph type="title"/>
          </p:nvPr>
        </p:nvSpPr>
        <p:spPr/>
        <p:txBody>
          <a:bodyPr/>
          <a:lstStyle/>
          <a:p>
            <a:r>
              <a:rPr lang="en-US" dirty="0" err="1"/>
              <a:t>Crna</a:t>
            </a:r>
            <a:r>
              <a:rPr lang="en-US" dirty="0"/>
              <a:t> billing </a:t>
            </a:r>
            <a:r>
              <a:rPr lang="en-US" sz="3200" dirty="0" err="1"/>
              <a:t>cont</a:t>
            </a:r>
            <a:endParaRPr lang="en-US" sz="3200" dirty="0"/>
          </a:p>
        </p:txBody>
      </p:sp>
      <p:sp>
        <p:nvSpPr>
          <p:cNvPr id="3" name="Content Placeholder 2">
            <a:extLst>
              <a:ext uri="{FF2B5EF4-FFF2-40B4-BE49-F238E27FC236}">
                <a16:creationId xmlns:a16="http://schemas.microsoft.com/office/drawing/2014/main" id="{337F10E8-6AE1-410A-8980-8DA340FC0EE0}"/>
              </a:ext>
            </a:extLst>
          </p:cNvPr>
          <p:cNvSpPr>
            <a:spLocks noGrp="1"/>
          </p:cNvSpPr>
          <p:nvPr>
            <p:ph idx="1"/>
          </p:nvPr>
        </p:nvSpPr>
        <p:spPr/>
        <p:txBody>
          <a:bodyPr/>
          <a:lstStyle/>
          <a:p>
            <a:r>
              <a:rPr lang="en-US" sz="2400" b="1" u="sng" dirty="0"/>
              <a:t>CAH electing/qualifying for Pass-Through Exemption</a:t>
            </a:r>
            <a:endParaRPr lang="en-US" sz="2400" dirty="0"/>
          </a:p>
          <a:p>
            <a:pPr marL="342900" lvl="0" indent="-342900">
              <a:buFont typeface="Arial" panose="020B0604020202020204" pitchFamily="34" charset="0"/>
              <a:buChar char="•"/>
            </a:pPr>
            <a:r>
              <a:rPr lang="en-US" sz="2400" dirty="0">
                <a:solidFill>
                  <a:schemeClr val="tx1"/>
                </a:solidFill>
              </a:rPr>
              <a:t>All professional services are billed on the CAH UB-04 under RC 0964 to Medicare Part A</a:t>
            </a:r>
          </a:p>
          <a:p>
            <a:pPr marL="685800" lvl="1" indent="-342900">
              <a:buFont typeface="Arial" panose="020B0604020202020204" pitchFamily="34" charset="0"/>
              <a:buChar char="•"/>
            </a:pPr>
            <a:r>
              <a:rPr lang="en-US" dirty="0">
                <a:solidFill>
                  <a:schemeClr val="tx1"/>
                </a:solidFill>
              </a:rPr>
              <a:t>TOB 085X, 011X and 018X (Outpatient, inpatient and swing-bed claims)</a:t>
            </a:r>
          </a:p>
          <a:p>
            <a:pPr marL="685800" lvl="1" indent="-342900">
              <a:buFont typeface="Arial" panose="020B0604020202020204" pitchFamily="34" charset="0"/>
              <a:buChar char="•"/>
            </a:pPr>
            <a:r>
              <a:rPr lang="en-US" dirty="0">
                <a:solidFill>
                  <a:schemeClr val="tx1"/>
                </a:solidFill>
              </a:rPr>
              <a:t>Reimbursed at 100% of reasonable cost</a:t>
            </a:r>
          </a:p>
          <a:p>
            <a:pPr marL="342900" lvl="0" indent="-342900">
              <a:buFont typeface="Arial" panose="020B0604020202020204" pitchFamily="34" charset="0"/>
              <a:buChar char="•"/>
            </a:pPr>
            <a:endParaRPr lang="en-US" sz="2400" dirty="0">
              <a:solidFill>
                <a:schemeClr val="tx1"/>
              </a:solidFill>
            </a:endParaRPr>
          </a:p>
          <a:p>
            <a:pPr marL="342900" lvl="0" indent="-342900">
              <a:buFont typeface="Arial" panose="020B0604020202020204" pitchFamily="34" charset="0"/>
              <a:buChar char="•"/>
            </a:pPr>
            <a:r>
              <a:rPr lang="en-US" sz="2400" dirty="0">
                <a:solidFill>
                  <a:schemeClr val="tx1"/>
                </a:solidFill>
              </a:rPr>
              <a:t>Technical services are billed under RC 037X on the CAH UB-04 </a:t>
            </a:r>
          </a:p>
          <a:p>
            <a:pPr marL="685800" lvl="1" indent="-342900">
              <a:buFont typeface="Arial" panose="020B0604020202020204" pitchFamily="34" charset="0"/>
              <a:buChar char="•"/>
            </a:pPr>
            <a:r>
              <a:rPr lang="en-US" dirty="0">
                <a:solidFill>
                  <a:schemeClr val="tx1"/>
                </a:solidFill>
              </a:rPr>
              <a:t>TOB 085X paid at 101% of reasonable cost</a:t>
            </a:r>
          </a:p>
          <a:p>
            <a:pPr marL="685800" lvl="1" indent="-342900">
              <a:buFont typeface="Arial" panose="020B0604020202020204" pitchFamily="34" charset="0"/>
              <a:buChar char="•"/>
            </a:pPr>
            <a:r>
              <a:rPr lang="en-US" dirty="0">
                <a:solidFill>
                  <a:schemeClr val="tx1"/>
                </a:solidFill>
              </a:rPr>
              <a:t>TOB 011X and 018X payment included in the daily per diem rate (reasonable cost)</a:t>
            </a:r>
          </a:p>
          <a:p>
            <a:pPr marL="685800" lvl="1" indent="-342900">
              <a:buFont typeface="Arial" panose="020B0604020202020204" pitchFamily="34" charset="0"/>
              <a:buChar char="•"/>
            </a:pPr>
            <a:endParaRPr lang="en-US" dirty="0">
              <a:solidFill>
                <a:schemeClr val="tx1"/>
              </a:solidFill>
            </a:endParaRPr>
          </a:p>
          <a:p>
            <a:pPr marL="685800" lvl="1" indent="-342900">
              <a:buFont typeface="Arial" panose="020B0604020202020204" pitchFamily="34" charset="0"/>
              <a:buChar char="•"/>
            </a:pPr>
            <a:endParaRPr lang="en-US" dirty="0">
              <a:solidFill>
                <a:schemeClr val="tx1"/>
              </a:solidFill>
            </a:endParaRPr>
          </a:p>
          <a:p>
            <a:r>
              <a:rPr lang="en-US" dirty="0">
                <a:solidFill>
                  <a:schemeClr val="tx1"/>
                </a:solidFill>
              </a:rPr>
              <a:t>NOTE:  </a:t>
            </a:r>
          </a:p>
          <a:p>
            <a:pPr marL="342900" indent="-342900">
              <a:buFont typeface="Arial" panose="020B0604020202020204" pitchFamily="34" charset="0"/>
              <a:buChar char="•"/>
            </a:pPr>
            <a:r>
              <a:rPr lang="en-US" dirty="0">
                <a:solidFill>
                  <a:schemeClr val="tx1"/>
                </a:solidFill>
              </a:rPr>
              <a:t>Medicare and most other payers require billing minutes not units when billing CRNA professional services</a:t>
            </a:r>
            <a:endParaRPr lang="en-US" dirty="0"/>
          </a:p>
        </p:txBody>
      </p:sp>
    </p:spTree>
    <p:extLst>
      <p:ext uri="{BB962C8B-B14F-4D97-AF65-F5344CB8AC3E}">
        <p14:creationId xmlns:p14="http://schemas.microsoft.com/office/powerpoint/2010/main" val="1888323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A961F-E72F-415B-8C0D-2F5771DA099F}"/>
              </a:ext>
            </a:extLst>
          </p:cNvPr>
          <p:cNvSpPr>
            <a:spLocks noGrp="1"/>
          </p:cNvSpPr>
          <p:nvPr>
            <p:ph type="title"/>
          </p:nvPr>
        </p:nvSpPr>
        <p:spPr/>
        <p:txBody>
          <a:bodyPr/>
          <a:lstStyle/>
          <a:p>
            <a:r>
              <a:rPr lang="en-US" dirty="0"/>
              <a:t>Fee-for-time compensation arrangements</a:t>
            </a:r>
          </a:p>
        </p:txBody>
      </p:sp>
      <p:sp>
        <p:nvSpPr>
          <p:cNvPr id="3" name="Content Placeholder 2">
            <a:extLst>
              <a:ext uri="{FF2B5EF4-FFF2-40B4-BE49-F238E27FC236}">
                <a16:creationId xmlns:a16="http://schemas.microsoft.com/office/drawing/2014/main" id="{DA982BD2-7975-4557-8A69-3D7A10A127E9}"/>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en-US" sz="2800" dirty="0"/>
              <a:t>Formerly referred to as “Locum Tenens Arrangements”.</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Substitute physician who practices in place of another physician who is temporarily absent for no more than 60 continuous days.</a:t>
            </a:r>
          </a:p>
          <a:p>
            <a:pPr marL="685800" lvl="1" indent="-342900">
              <a:buFont typeface="Courier New" panose="02070309020205020404" pitchFamily="49" charset="0"/>
              <a:buChar char="o"/>
            </a:pPr>
            <a:r>
              <a:rPr lang="en-US" sz="2400" dirty="0"/>
              <a:t>Vacation</a:t>
            </a:r>
          </a:p>
          <a:p>
            <a:pPr marL="685800" lvl="1" indent="-342900">
              <a:buFont typeface="Courier New" panose="02070309020205020404" pitchFamily="49" charset="0"/>
              <a:buChar char="o"/>
            </a:pPr>
            <a:r>
              <a:rPr lang="en-US" sz="2400" dirty="0"/>
              <a:t>Medical leave</a:t>
            </a:r>
          </a:p>
          <a:p>
            <a:pPr marL="685800" lvl="1" indent="-342900">
              <a:buFont typeface="Courier New" panose="02070309020205020404" pitchFamily="49" charset="0"/>
              <a:buChar char="o"/>
            </a:pPr>
            <a:r>
              <a:rPr lang="en-US" sz="2400" dirty="0"/>
              <a:t>Continuing education</a:t>
            </a:r>
          </a:p>
          <a:p>
            <a:pPr marL="685800" lvl="1" indent="-342900">
              <a:buFont typeface="Courier New" panose="02070309020205020404" pitchFamily="49" charset="0"/>
              <a:buChar char="o"/>
            </a:pPr>
            <a:r>
              <a:rPr lang="en-US" sz="2400" dirty="0"/>
              <a:t>Sabbatical</a:t>
            </a:r>
          </a:p>
          <a:p>
            <a:pPr marL="685800" lvl="1" indent="-342900">
              <a:buFont typeface="Courier New" panose="02070309020205020404" pitchFamily="49" charset="0"/>
              <a:buChar char="o"/>
            </a:pPr>
            <a:r>
              <a:rPr lang="en-US" sz="2400" dirty="0"/>
              <a:t>Physician leaves a Group practice	</a:t>
            </a:r>
          </a:p>
          <a:p>
            <a:pPr lvl="1"/>
            <a:endParaRPr lang="en-US" dirty="0"/>
          </a:p>
          <a:p>
            <a:pPr marL="342900" indent="-342900">
              <a:buFont typeface="Arial" panose="020B0604020202020204" pitchFamily="34" charset="0"/>
              <a:buChar char="•"/>
            </a:pPr>
            <a:r>
              <a:rPr lang="en-US" sz="2800" dirty="0"/>
              <a:t>Medicare definition of physician</a:t>
            </a:r>
          </a:p>
          <a:p>
            <a:endParaRPr lang="en-US" sz="2800" dirty="0"/>
          </a:p>
          <a:p>
            <a:pPr marL="342900" indent="-342900">
              <a:buFont typeface="Arial" panose="020B0604020202020204" pitchFamily="34" charset="0"/>
              <a:buChar char="•"/>
            </a:pPr>
            <a:r>
              <a:rPr lang="en-US" sz="2800" dirty="0"/>
              <a:t>Modifier Q6</a:t>
            </a:r>
          </a:p>
          <a:p>
            <a:endParaRPr lang="en-US" dirty="0"/>
          </a:p>
        </p:txBody>
      </p:sp>
    </p:spTree>
    <p:extLst>
      <p:ext uri="{BB962C8B-B14F-4D97-AF65-F5344CB8AC3E}">
        <p14:creationId xmlns:p14="http://schemas.microsoft.com/office/powerpoint/2010/main" val="1888587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3494C-AAC4-4054-B2F1-2AC968D9BF42}"/>
              </a:ext>
            </a:extLst>
          </p:cNvPr>
          <p:cNvSpPr>
            <a:spLocks noGrp="1"/>
          </p:cNvSpPr>
          <p:nvPr>
            <p:ph type="title"/>
          </p:nvPr>
        </p:nvSpPr>
        <p:spPr/>
        <p:txBody>
          <a:bodyPr/>
          <a:lstStyle/>
          <a:p>
            <a:r>
              <a:rPr lang="en-US" dirty="0"/>
              <a:t>What Fee-for-time compensation is not</a:t>
            </a:r>
          </a:p>
        </p:txBody>
      </p:sp>
      <p:sp>
        <p:nvSpPr>
          <p:cNvPr id="3" name="Content Placeholder 2">
            <a:extLst>
              <a:ext uri="{FF2B5EF4-FFF2-40B4-BE49-F238E27FC236}">
                <a16:creationId xmlns:a16="http://schemas.microsoft.com/office/drawing/2014/main" id="{CD44C836-6440-4B8A-ABF3-ED106CCC8123}"/>
              </a:ext>
            </a:extLst>
          </p:cNvPr>
          <p:cNvSpPr>
            <a:spLocks noGrp="1"/>
          </p:cNvSpPr>
          <p:nvPr>
            <p:ph idx="1"/>
          </p:nvPr>
        </p:nvSpPr>
        <p:spPr/>
        <p:txBody>
          <a:bodyPr/>
          <a:lstStyle/>
          <a:p>
            <a:pPr marL="342900" indent="-342900">
              <a:buFont typeface="Arial" panose="020B0604020202020204" pitchFamily="34" charset="0"/>
              <a:buChar char="•"/>
            </a:pPr>
            <a:r>
              <a:rPr lang="en-US" sz="2800" dirty="0"/>
              <a:t>A non-physician provider</a:t>
            </a:r>
          </a:p>
          <a:p>
            <a:pPr marL="685800" lvl="1" indent="-342900">
              <a:buFont typeface="Arial" panose="020B0604020202020204" pitchFamily="34" charset="0"/>
              <a:buChar char="•"/>
            </a:pPr>
            <a:r>
              <a:rPr lang="en-US" dirty="0"/>
              <a:t>NP, PA, CNM,  do not meet the definition</a:t>
            </a:r>
          </a:p>
          <a:p>
            <a:pPr marL="1028700" lvl="2" indent="-342900">
              <a:buFont typeface="Arial" panose="020B0604020202020204" pitchFamily="34" charset="0"/>
              <a:buChar char="•"/>
            </a:pPr>
            <a:r>
              <a:rPr lang="en-US" dirty="0"/>
              <a:t>A substitute provider cannot be a non-physician provider nor can be billed as one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sz="2800" dirty="0"/>
              <a:t>Billing option while waiting for enrollment</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Used to grow a practice</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Caution when using outsourced agency to fill ER schedule</a:t>
            </a:r>
          </a:p>
        </p:txBody>
      </p:sp>
    </p:spTree>
    <p:extLst>
      <p:ext uri="{BB962C8B-B14F-4D97-AF65-F5344CB8AC3E}">
        <p14:creationId xmlns:p14="http://schemas.microsoft.com/office/powerpoint/2010/main" val="38549727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A9028-82D5-4436-A2AC-87B7A1DDA39C}"/>
              </a:ext>
            </a:extLst>
          </p:cNvPr>
          <p:cNvSpPr>
            <a:spLocks noGrp="1"/>
          </p:cNvSpPr>
          <p:nvPr>
            <p:ph type="title"/>
          </p:nvPr>
        </p:nvSpPr>
        <p:spPr/>
        <p:txBody>
          <a:bodyPr/>
          <a:lstStyle/>
          <a:p>
            <a:pPr algn="ctr"/>
            <a:br>
              <a:rPr lang="en-US" dirty="0"/>
            </a:br>
            <a:r>
              <a:rPr lang="en-US" dirty="0"/>
              <a:t>Collections</a:t>
            </a:r>
          </a:p>
        </p:txBody>
      </p:sp>
    </p:spTree>
    <p:extLst>
      <p:ext uri="{BB962C8B-B14F-4D97-AF65-F5344CB8AC3E}">
        <p14:creationId xmlns:p14="http://schemas.microsoft.com/office/powerpoint/2010/main" val="360369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89209-C6FB-40E3-A85F-2584A5C84EC5}"/>
              </a:ext>
            </a:extLst>
          </p:cNvPr>
          <p:cNvSpPr>
            <a:spLocks noGrp="1"/>
          </p:cNvSpPr>
          <p:nvPr>
            <p:ph type="title"/>
          </p:nvPr>
        </p:nvSpPr>
        <p:spPr/>
        <p:txBody>
          <a:bodyPr/>
          <a:lstStyle/>
          <a:p>
            <a:r>
              <a:rPr lang="en-US" dirty="0"/>
              <a:t>Point-of-service collections	</a:t>
            </a:r>
          </a:p>
        </p:txBody>
      </p:sp>
      <p:sp>
        <p:nvSpPr>
          <p:cNvPr id="3" name="Content Placeholder 2">
            <a:extLst>
              <a:ext uri="{FF2B5EF4-FFF2-40B4-BE49-F238E27FC236}">
                <a16:creationId xmlns:a16="http://schemas.microsoft.com/office/drawing/2014/main" id="{AF90E6F3-CB54-473C-B445-C0AF780E3636}"/>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Cost to collect upfront less than when done on the back-side</a:t>
            </a:r>
          </a:p>
          <a:p>
            <a:pPr marL="685800" lvl="1" indent="-342900">
              <a:buFont typeface="Arial" panose="020B0604020202020204" pitchFamily="34" charset="0"/>
              <a:buChar char="•"/>
            </a:pPr>
            <a:r>
              <a:rPr lang="en-US" dirty="0"/>
              <a:t>Net patient revenue collected at POS</a:t>
            </a:r>
          </a:p>
          <a:p>
            <a:pPr marL="1028700" lvl="2" indent="-342900">
              <a:buFont typeface="Arial" panose="020B0604020202020204" pitchFamily="34" charset="0"/>
              <a:buChar char="•"/>
            </a:pPr>
            <a:r>
              <a:rPr lang="en-US" dirty="0"/>
              <a:t>Nationally best practice collections are 2.68% </a:t>
            </a:r>
          </a:p>
          <a:p>
            <a:pPr marL="1028700" lvl="2" indent="-342900">
              <a:buFont typeface="Arial" panose="020B0604020202020204" pitchFamily="34" charset="0"/>
              <a:buChar char="•"/>
            </a:pPr>
            <a:r>
              <a:rPr lang="en-US" dirty="0"/>
              <a:t>Midwest average is .04% to 1.23% for high performing organizations</a:t>
            </a:r>
          </a:p>
          <a:p>
            <a:pPr marL="1028700" lvl="2"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Prompt Pay Discounts</a:t>
            </a:r>
          </a:p>
          <a:p>
            <a:pPr marL="685800" lvl="1" indent="-342900">
              <a:buFont typeface="Arial" panose="020B0604020202020204" pitchFamily="34" charset="0"/>
              <a:buChar char="•"/>
            </a:pPr>
            <a:r>
              <a:rPr lang="en-US" dirty="0"/>
              <a:t>Average organization offers 20%</a:t>
            </a:r>
          </a:p>
          <a:p>
            <a:pPr marL="1028700" lvl="2" indent="-342900">
              <a:buFont typeface="Arial" panose="020B0604020202020204" pitchFamily="34" charset="0"/>
              <a:buChar char="•"/>
            </a:pPr>
            <a:r>
              <a:rPr lang="en-US" dirty="0"/>
              <a:t>Range is from 10% to 50% Nationally</a:t>
            </a:r>
          </a:p>
          <a:p>
            <a:pPr marL="1028700" lvl="2" indent="-342900">
              <a:buFont typeface="Arial" panose="020B0604020202020204" pitchFamily="34" charset="0"/>
              <a:buChar char="•"/>
            </a:pPr>
            <a:r>
              <a:rPr lang="en-US" dirty="0"/>
              <a:t>Midwest average prompt pay discount is 15% - 20%</a:t>
            </a:r>
          </a:p>
          <a:p>
            <a:pPr marL="1028700" lvl="2"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Cost to Collect </a:t>
            </a:r>
          </a:p>
          <a:p>
            <a:pPr marL="685800" lvl="1" indent="-342900">
              <a:buFont typeface="Arial" panose="020B0604020202020204" pitchFamily="34" charset="0"/>
              <a:buChar char="•"/>
            </a:pPr>
            <a:r>
              <a:rPr lang="en-US" dirty="0"/>
              <a:t>Full cost to collect divided by net patient revenue</a:t>
            </a:r>
          </a:p>
          <a:p>
            <a:pPr marL="1028700" lvl="2" indent="-342900">
              <a:buFont typeface="Arial" panose="020B0604020202020204" pitchFamily="34" charset="0"/>
              <a:buChar char="•"/>
            </a:pPr>
            <a:r>
              <a:rPr lang="en-US" dirty="0"/>
              <a:t>Nationally </a:t>
            </a:r>
            <a:r>
              <a:rPr lang="en-US" dirty="0">
                <a:sym typeface="Wingdings" panose="05000000000000000000" pitchFamily="2" charset="2"/>
              </a:rPr>
              <a:t></a:t>
            </a:r>
            <a:r>
              <a:rPr lang="en-US" dirty="0"/>
              <a:t> Total 3%</a:t>
            </a:r>
          </a:p>
          <a:p>
            <a:pPr marL="1371600" lvl="3" indent="-342900">
              <a:buFont typeface="Arial" panose="020B0604020202020204" pitchFamily="34" charset="0"/>
              <a:buChar char="•"/>
            </a:pPr>
            <a:r>
              <a:rPr lang="en-US" dirty="0"/>
              <a:t>Point-of-service 0.07%</a:t>
            </a:r>
          </a:p>
          <a:p>
            <a:pPr marL="1371600" lvl="3" indent="-342900">
              <a:buFont typeface="Arial" panose="020B0604020202020204" pitchFamily="34" charset="0"/>
              <a:buChar char="•"/>
            </a:pPr>
            <a:r>
              <a:rPr lang="en-US" dirty="0"/>
              <a:t>Business Office 1.20%</a:t>
            </a:r>
          </a:p>
          <a:p>
            <a:pPr marL="1028700" lvl="2" indent="-342900">
              <a:buFont typeface="Arial" panose="020B0604020202020204" pitchFamily="34" charset="0"/>
              <a:buChar char="•"/>
            </a:pPr>
            <a:r>
              <a:rPr lang="en-US" dirty="0"/>
              <a:t>Midwest </a:t>
            </a:r>
            <a:r>
              <a:rPr lang="en-US" dirty="0">
                <a:sym typeface="Wingdings" panose="05000000000000000000" pitchFamily="2" charset="2"/>
              </a:rPr>
              <a:t></a:t>
            </a:r>
            <a:r>
              <a:rPr lang="en-US" dirty="0"/>
              <a:t> Total 4%</a:t>
            </a:r>
          </a:p>
          <a:p>
            <a:pPr marL="1371600" lvl="3" indent="-342900">
              <a:buFont typeface="Arial" panose="020B0604020202020204" pitchFamily="34" charset="0"/>
              <a:buChar char="•"/>
            </a:pPr>
            <a:r>
              <a:rPr lang="en-US" dirty="0"/>
              <a:t>Point-of-service 0.93%</a:t>
            </a:r>
          </a:p>
          <a:p>
            <a:pPr marL="1371600" lvl="3" indent="-342900">
              <a:buFont typeface="Arial" panose="020B0604020202020204" pitchFamily="34" charset="0"/>
              <a:buChar char="•"/>
            </a:pPr>
            <a:r>
              <a:rPr lang="en-US" dirty="0"/>
              <a:t>Business Office 1.81%</a:t>
            </a:r>
          </a:p>
          <a:p>
            <a:pPr lvl="3"/>
            <a:endParaRPr lang="en-US" dirty="0"/>
          </a:p>
          <a:p>
            <a:pPr marL="1371600" lvl="3"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527389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44EF0-7323-4404-A099-7AD53D249E13}"/>
              </a:ext>
            </a:extLst>
          </p:cNvPr>
          <p:cNvSpPr>
            <a:spLocks noGrp="1"/>
          </p:cNvSpPr>
          <p:nvPr>
            <p:ph type="title"/>
          </p:nvPr>
        </p:nvSpPr>
        <p:spPr/>
        <p:txBody>
          <a:bodyPr/>
          <a:lstStyle/>
          <a:p>
            <a:r>
              <a:rPr lang="en-US" dirty="0"/>
              <a:t>Credit balances</a:t>
            </a:r>
          </a:p>
        </p:txBody>
      </p:sp>
      <p:graphicFrame>
        <p:nvGraphicFramePr>
          <p:cNvPr id="4" name="Content Placeholder 3">
            <a:extLst>
              <a:ext uri="{FF2B5EF4-FFF2-40B4-BE49-F238E27FC236}">
                <a16:creationId xmlns:a16="http://schemas.microsoft.com/office/drawing/2014/main" id="{281D7917-17A2-4903-B24E-901B6B2FFC9D}"/>
              </a:ext>
            </a:extLst>
          </p:cNvPr>
          <p:cNvGraphicFramePr>
            <a:graphicFrameLocks noGrp="1"/>
          </p:cNvGraphicFramePr>
          <p:nvPr>
            <p:ph idx="1"/>
            <p:extLst>
              <p:ext uri="{D42A27DB-BD31-4B8C-83A1-F6EECF244321}">
                <p14:modId xmlns:p14="http://schemas.microsoft.com/office/powerpoint/2010/main" val="4137434567"/>
              </p:ext>
            </p:extLst>
          </p:nvPr>
        </p:nvGraphicFramePr>
        <p:xfrm>
          <a:off x="228600" y="1280160"/>
          <a:ext cx="8686800" cy="5212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3587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787CD-8900-4781-B56F-0E4327E55DD7}"/>
              </a:ext>
            </a:extLst>
          </p:cNvPr>
          <p:cNvSpPr>
            <a:spLocks noGrp="1"/>
          </p:cNvSpPr>
          <p:nvPr>
            <p:ph type="title"/>
          </p:nvPr>
        </p:nvSpPr>
        <p:spPr>
          <a:xfrm>
            <a:off x="228600" y="0"/>
            <a:ext cx="8686800" cy="914400"/>
          </a:xfrm>
        </p:spPr>
        <p:txBody>
          <a:bodyPr/>
          <a:lstStyle/>
          <a:p>
            <a:r>
              <a:rPr lang="en-US" dirty="0"/>
              <a:t>Potential impact</a:t>
            </a:r>
          </a:p>
        </p:txBody>
      </p:sp>
      <p:sp>
        <p:nvSpPr>
          <p:cNvPr id="3" name="Content Placeholder 2">
            <a:extLst>
              <a:ext uri="{FF2B5EF4-FFF2-40B4-BE49-F238E27FC236}">
                <a16:creationId xmlns:a16="http://schemas.microsoft.com/office/drawing/2014/main" id="{65D028F3-19BC-47CB-B689-1739C1D716F0}"/>
              </a:ext>
            </a:extLst>
          </p:cNvPr>
          <p:cNvSpPr>
            <a:spLocks noGrp="1"/>
          </p:cNvSpPr>
          <p:nvPr>
            <p:ph idx="1"/>
          </p:nvPr>
        </p:nvSpPr>
        <p:spPr/>
        <p:txBody>
          <a:bodyPr>
            <a:normAutofit/>
          </a:bodyPr>
          <a:lstStyle/>
          <a:p>
            <a:pPr marL="342900" indent="-342900">
              <a:buFont typeface="Arial" panose="020B0604020202020204" pitchFamily="34" charset="0"/>
              <a:buChar char="•"/>
            </a:pPr>
            <a:r>
              <a:rPr lang="en-US" sz="3200" dirty="0"/>
              <a:t>Every dollar found hits the bottom line</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Low hanging fruit is typical available</a:t>
            </a:r>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2843901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C5238-DD9D-45F3-A085-D839D7B4604F}"/>
              </a:ext>
            </a:extLst>
          </p:cNvPr>
          <p:cNvSpPr>
            <a:spLocks noGrp="1"/>
          </p:cNvSpPr>
          <p:nvPr>
            <p:ph type="title"/>
          </p:nvPr>
        </p:nvSpPr>
        <p:spPr/>
        <p:txBody>
          <a:bodyPr/>
          <a:lstStyle/>
          <a:p>
            <a:r>
              <a:rPr lang="en-US" dirty="0"/>
              <a:t>Patient financial journey</a:t>
            </a:r>
          </a:p>
        </p:txBody>
      </p:sp>
      <p:sp>
        <p:nvSpPr>
          <p:cNvPr id="3" name="Content Placeholder 2">
            <a:extLst>
              <a:ext uri="{FF2B5EF4-FFF2-40B4-BE49-F238E27FC236}">
                <a16:creationId xmlns:a16="http://schemas.microsoft.com/office/drawing/2014/main" id="{A7CC35E7-0DF8-4647-BC98-183A7ED980A1}"/>
              </a:ext>
            </a:extLst>
          </p:cNvPr>
          <p:cNvSpPr>
            <a:spLocks noGrp="1"/>
          </p:cNvSpPr>
          <p:nvPr>
            <p:ph idx="1"/>
          </p:nvPr>
        </p:nvSpPr>
        <p:spPr>
          <a:xfrm>
            <a:off x="228600" y="1225899"/>
            <a:ext cx="8686800" cy="5416061"/>
          </a:xfrm>
        </p:spPr>
        <p:txBody>
          <a:bodyPr>
            <a:normAutofit lnSpcReduction="10000"/>
          </a:bodyPr>
          <a:lstStyle/>
          <a:p>
            <a:pPr marL="342900" indent="-342900">
              <a:buFont typeface="Arial" panose="020B0604020202020204" pitchFamily="34" charset="0"/>
              <a:buChar char="•"/>
            </a:pPr>
            <a:r>
              <a:rPr lang="en-US" sz="2400" dirty="0"/>
              <a:t>Lay the foundation on the front end:</a:t>
            </a:r>
          </a:p>
          <a:p>
            <a:pPr marL="685800" lvl="1" indent="-342900">
              <a:buFont typeface="Courier New" panose="02070309020205020404" pitchFamily="49" charset="0"/>
              <a:buChar char="o"/>
            </a:pPr>
            <a:r>
              <a:rPr lang="en-US" dirty="0">
                <a:solidFill>
                  <a:schemeClr val="bg1">
                    <a:lumMod val="50000"/>
                  </a:schemeClr>
                </a:solidFill>
              </a:rPr>
              <a:t>Patient expectations</a:t>
            </a:r>
          </a:p>
          <a:p>
            <a:pPr marL="685800" lvl="1" indent="-342900">
              <a:buFont typeface="Courier New" panose="02070309020205020404" pitchFamily="49" charset="0"/>
              <a:buChar char="o"/>
            </a:pPr>
            <a:r>
              <a:rPr lang="en-US" dirty="0">
                <a:solidFill>
                  <a:schemeClr val="bg1">
                    <a:lumMod val="50000"/>
                  </a:schemeClr>
                </a:solidFill>
              </a:rPr>
              <a:t>Options available</a:t>
            </a:r>
          </a:p>
          <a:p>
            <a:pPr marL="685800" lvl="1" indent="-342900">
              <a:buFont typeface="Courier New" panose="02070309020205020404" pitchFamily="49" charset="0"/>
              <a:buChar char="o"/>
            </a:pPr>
            <a:r>
              <a:rPr lang="en-US" dirty="0">
                <a:solidFill>
                  <a:schemeClr val="bg1">
                    <a:lumMod val="50000"/>
                  </a:schemeClr>
                </a:solidFill>
              </a:rPr>
              <a:t>Share deductible/coinsurance information</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2400" dirty="0"/>
              <a:t>Educate staff so as to communicate same message throughout each step of patient encounter.</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2400" dirty="0"/>
              <a:t>Follow-up with patient balance due in a timely manner.</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2400" dirty="0"/>
              <a:t>Establish policies and procedures and follow them for self-pay balances.</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2400" dirty="0"/>
              <a:t>Look for opportunity to automate processes and reporting capabilities.</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2400" dirty="0"/>
              <a:t>Publish contact information on all correspondence and website.</a:t>
            </a:r>
          </a:p>
        </p:txBody>
      </p:sp>
    </p:spTree>
    <p:extLst>
      <p:ext uri="{BB962C8B-B14F-4D97-AF65-F5344CB8AC3E}">
        <p14:creationId xmlns:p14="http://schemas.microsoft.com/office/powerpoint/2010/main" val="4193633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3D3A3-C7D7-450A-8870-C676E3C0BEF6}"/>
              </a:ext>
            </a:extLst>
          </p:cNvPr>
          <p:cNvSpPr>
            <a:spLocks noGrp="1"/>
          </p:cNvSpPr>
          <p:nvPr>
            <p:ph type="title"/>
          </p:nvPr>
        </p:nvSpPr>
        <p:spPr/>
        <p:txBody>
          <a:bodyPr/>
          <a:lstStyle/>
          <a:p>
            <a:r>
              <a:rPr lang="en-US" dirty="0"/>
              <a:t>statements</a:t>
            </a:r>
          </a:p>
        </p:txBody>
      </p:sp>
      <p:graphicFrame>
        <p:nvGraphicFramePr>
          <p:cNvPr id="4" name="Content Placeholder 3">
            <a:extLst>
              <a:ext uri="{FF2B5EF4-FFF2-40B4-BE49-F238E27FC236}">
                <a16:creationId xmlns:a16="http://schemas.microsoft.com/office/drawing/2014/main" id="{94A6172E-5AD1-4BBE-AB48-B1A21DE48096}"/>
              </a:ext>
            </a:extLst>
          </p:cNvPr>
          <p:cNvGraphicFramePr>
            <a:graphicFrameLocks noGrp="1"/>
          </p:cNvGraphicFramePr>
          <p:nvPr>
            <p:ph idx="1"/>
            <p:extLst/>
          </p:nvPr>
        </p:nvGraphicFramePr>
        <p:xfrm>
          <a:off x="228600" y="1095270"/>
          <a:ext cx="8686800" cy="5657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4073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A9028-82D5-4436-A2AC-87B7A1DDA39C}"/>
              </a:ext>
            </a:extLst>
          </p:cNvPr>
          <p:cNvSpPr>
            <a:spLocks noGrp="1"/>
          </p:cNvSpPr>
          <p:nvPr>
            <p:ph type="title"/>
          </p:nvPr>
        </p:nvSpPr>
        <p:spPr/>
        <p:txBody>
          <a:bodyPr/>
          <a:lstStyle/>
          <a:p>
            <a:pPr algn="ctr"/>
            <a:br>
              <a:rPr lang="en-US" dirty="0"/>
            </a:br>
            <a:r>
              <a:rPr lang="en-US" dirty="0"/>
              <a:t>Strategic</a:t>
            </a:r>
            <a:br>
              <a:rPr lang="en-US" dirty="0"/>
            </a:br>
            <a:r>
              <a:rPr lang="en-US" dirty="0"/>
              <a:t>planning</a:t>
            </a:r>
          </a:p>
        </p:txBody>
      </p:sp>
    </p:spTree>
    <p:extLst>
      <p:ext uri="{BB962C8B-B14F-4D97-AF65-F5344CB8AC3E}">
        <p14:creationId xmlns:p14="http://schemas.microsoft.com/office/powerpoint/2010/main" val="40125557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89209-C6FB-40E3-A85F-2584A5C84EC5}"/>
              </a:ext>
            </a:extLst>
          </p:cNvPr>
          <p:cNvSpPr>
            <a:spLocks noGrp="1"/>
          </p:cNvSpPr>
          <p:nvPr>
            <p:ph type="title"/>
          </p:nvPr>
        </p:nvSpPr>
        <p:spPr/>
        <p:txBody>
          <a:bodyPr/>
          <a:lstStyle/>
          <a:p>
            <a:r>
              <a:rPr lang="en-US" dirty="0"/>
              <a:t>Revenue cycle strategic plan</a:t>
            </a:r>
          </a:p>
        </p:txBody>
      </p:sp>
      <p:sp>
        <p:nvSpPr>
          <p:cNvPr id="3" name="Content Placeholder 2">
            <a:extLst>
              <a:ext uri="{FF2B5EF4-FFF2-40B4-BE49-F238E27FC236}">
                <a16:creationId xmlns:a16="http://schemas.microsoft.com/office/drawing/2014/main" id="{76046FE1-1D45-4369-9E97-2345C24CE8C7}"/>
              </a:ext>
            </a:extLst>
          </p:cNvPr>
          <p:cNvSpPr>
            <a:spLocks noGrp="1"/>
          </p:cNvSpPr>
          <p:nvPr>
            <p:ph idx="1"/>
          </p:nvPr>
        </p:nvSpPr>
        <p:spPr>
          <a:xfrm>
            <a:off x="228599" y="1280160"/>
            <a:ext cx="8824965" cy="5212080"/>
          </a:xfrm>
        </p:spPr>
        <p:txBody>
          <a:bodyPr>
            <a:normAutofit fontScale="92500" lnSpcReduction="10000"/>
          </a:bodyPr>
          <a:lstStyle/>
          <a:p>
            <a:pPr marL="457200" indent="-457200">
              <a:buFont typeface="Arial" panose="020B0604020202020204" pitchFamily="34" charset="0"/>
              <a:buChar char="•"/>
            </a:pPr>
            <a:r>
              <a:rPr lang="en-US" sz="2800" dirty="0"/>
              <a:t>Optimize revenue growth without relying entirely on new volumes.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Reduce revenue erosion</a:t>
            </a:r>
          </a:p>
          <a:p>
            <a:pPr marL="800100" lvl="1" indent="-457200">
              <a:buFont typeface="Courier New" panose="02070309020205020404" pitchFamily="49" charset="0"/>
              <a:buChar char="o"/>
            </a:pPr>
            <a:r>
              <a:rPr lang="en-US" sz="2100" dirty="0"/>
              <a:t>Shift the organizational thought process to performance which centers on collection of the services provided. </a:t>
            </a:r>
          </a:p>
          <a:p>
            <a:pPr marL="800100" lvl="1" indent="-457200">
              <a:buFont typeface="Courier New" panose="02070309020205020404" pitchFamily="49" charset="0"/>
              <a:buChar char="o"/>
            </a:pPr>
            <a:r>
              <a:rPr lang="en-US" sz="2100" dirty="0"/>
              <a:t>Software &amp; clearinghouse edits don’t make up for </a:t>
            </a:r>
          </a:p>
          <a:p>
            <a:pPr marL="1143000" lvl="2" indent="-457200">
              <a:buFont typeface="Arial" panose="020B0604020202020204" pitchFamily="34" charset="0"/>
              <a:buChar char="•"/>
            </a:pPr>
            <a:r>
              <a:rPr lang="en-US" sz="1800" dirty="0"/>
              <a:t>Missed charges</a:t>
            </a:r>
          </a:p>
          <a:p>
            <a:pPr marL="1143000" lvl="2" indent="-457200">
              <a:buFont typeface="Arial" panose="020B0604020202020204" pitchFamily="34" charset="0"/>
              <a:buChar char="•"/>
            </a:pPr>
            <a:r>
              <a:rPr lang="en-US" sz="1800" dirty="0"/>
              <a:t>Undocumented services (start/stop times for infusion or observation)</a:t>
            </a:r>
          </a:p>
          <a:p>
            <a:pPr marL="1143000" lvl="2" indent="-457200">
              <a:buFont typeface="Arial" panose="020B0604020202020204" pitchFamily="34" charset="0"/>
              <a:buChar char="•"/>
            </a:pPr>
            <a:r>
              <a:rPr lang="en-US" sz="1800" dirty="0"/>
              <a:t>Documentation that doesn’t support medical necessary</a:t>
            </a:r>
          </a:p>
          <a:p>
            <a:pPr marL="1143000" lvl="2" indent="-457200">
              <a:buFont typeface="Courier New" panose="02070309020205020404" pitchFamily="49" charset="0"/>
              <a:buChar char="o"/>
            </a:pPr>
            <a:endParaRPr lang="en-US" sz="1800" dirty="0"/>
          </a:p>
          <a:p>
            <a:pPr marL="457200" indent="-457200">
              <a:buFont typeface="Arial" panose="020B0604020202020204" pitchFamily="34" charset="0"/>
              <a:buChar char="•"/>
            </a:pPr>
            <a:r>
              <a:rPr lang="en-US" sz="2400" dirty="0"/>
              <a:t>New Services</a:t>
            </a:r>
          </a:p>
          <a:p>
            <a:pPr marL="800100" lvl="1" indent="-457200">
              <a:buFont typeface="Courier New" panose="02070309020205020404" pitchFamily="49" charset="0"/>
              <a:buChar char="o"/>
            </a:pPr>
            <a:r>
              <a:rPr lang="en-US" sz="2100" dirty="0"/>
              <a:t>Notification of coding and billing staff</a:t>
            </a:r>
          </a:p>
          <a:p>
            <a:pPr marL="800100" lvl="1" indent="-457200">
              <a:buFont typeface="Courier New" panose="02070309020205020404" pitchFamily="49" charset="0"/>
              <a:buChar char="o"/>
            </a:pPr>
            <a:r>
              <a:rPr lang="en-US" sz="2100" dirty="0"/>
              <a:t>Medical necessity rules </a:t>
            </a:r>
          </a:p>
          <a:p>
            <a:pPr marL="800100" lvl="1" indent="-457200">
              <a:buFont typeface="Courier New" panose="02070309020205020404" pitchFamily="49" charset="0"/>
              <a:buChar char="o"/>
            </a:pPr>
            <a:r>
              <a:rPr lang="en-US" sz="2100" dirty="0"/>
              <a:t>Documentation requirements</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Focus on assisting with obstacles the revenue cycle is facing vs. blame.</a:t>
            </a:r>
            <a:endParaRPr lang="en-US" sz="2100" dirty="0"/>
          </a:p>
          <a:p>
            <a:pPr marL="68580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30245909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7F526-F7AE-4ECC-9007-02C5D3B7503C}"/>
              </a:ext>
            </a:extLst>
          </p:cNvPr>
          <p:cNvSpPr>
            <a:spLocks noGrp="1"/>
          </p:cNvSpPr>
          <p:nvPr>
            <p:ph type="title"/>
          </p:nvPr>
        </p:nvSpPr>
        <p:spPr/>
        <p:txBody>
          <a:bodyPr/>
          <a:lstStyle/>
          <a:p>
            <a:r>
              <a:rPr lang="en-US" dirty="0"/>
              <a:t>who are the players?</a:t>
            </a:r>
          </a:p>
        </p:txBody>
      </p:sp>
      <p:sp>
        <p:nvSpPr>
          <p:cNvPr id="3" name="Content Placeholder 2">
            <a:extLst>
              <a:ext uri="{FF2B5EF4-FFF2-40B4-BE49-F238E27FC236}">
                <a16:creationId xmlns:a16="http://schemas.microsoft.com/office/drawing/2014/main" id="{F2013BB1-764B-4605-AD03-9A6714777432}"/>
              </a:ext>
            </a:extLst>
          </p:cNvPr>
          <p:cNvSpPr>
            <a:spLocks noGrp="1"/>
          </p:cNvSpPr>
          <p:nvPr>
            <p:ph idx="1"/>
          </p:nvPr>
        </p:nvSpPr>
        <p:spPr>
          <a:xfrm>
            <a:off x="228600" y="1280160"/>
            <a:ext cx="8761576" cy="5212080"/>
          </a:xfrm>
        </p:spPr>
        <p:txBody>
          <a:bodyPr>
            <a:normAutofit/>
          </a:bodyPr>
          <a:lstStyle/>
          <a:p>
            <a:pPr marL="457200" indent="-457200">
              <a:buFont typeface="Arial" panose="020B0604020202020204" pitchFamily="34" charset="0"/>
              <a:buChar char="•"/>
            </a:pPr>
            <a:r>
              <a:rPr lang="en-US" sz="2800" dirty="0"/>
              <a:t>Shift Ownership to the stakeholders. </a:t>
            </a:r>
          </a:p>
          <a:p>
            <a:pPr marL="685800" lvl="1" indent="-342900">
              <a:buFont typeface="Courier New" panose="02070309020205020404" pitchFamily="49" charset="0"/>
              <a:buChar char="o"/>
            </a:pPr>
            <a:r>
              <a:rPr lang="en-US" sz="2400" dirty="0"/>
              <a:t>Ancillary departments</a:t>
            </a:r>
          </a:p>
          <a:p>
            <a:pPr marL="685800" lvl="1" indent="-342900">
              <a:buFont typeface="Courier New" panose="02070309020205020404" pitchFamily="49" charset="0"/>
              <a:buChar char="o"/>
            </a:pPr>
            <a:r>
              <a:rPr lang="en-US" sz="2400" dirty="0"/>
              <a:t>Providers</a:t>
            </a:r>
          </a:p>
          <a:p>
            <a:pPr marL="685800" lvl="1" indent="-342900">
              <a:buFont typeface="Courier New" panose="02070309020205020404" pitchFamily="49" charset="0"/>
              <a:buChar char="o"/>
            </a:pPr>
            <a:r>
              <a:rPr lang="en-US" sz="2400" dirty="0"/>
              <a:t>Management</a:t>
            </a:r>
          </a:p>
          <a:p>
            <a:pPr marL="685800" lvl="1" indent="-342900">
              <a:buFont typeface="Courier New" panose="02070309020205020404" pitchFamily="49" charset="0"/>
              <a:buChar char="o"/>
            </a:pPr>
            <a:endParaRPr lang="en-US" sz="2100" dirty="0"/>
          </a:p>
          <a:p>
            <a:pPr marL="342900" indent="-342900">
              <a:buFont typeface="Arial" panose="020B0604020202020204" pitchFamily="34" charset="0"/>
              <a:buChar char="•"/>
            </a:pPr>
            <a:r>
              <a:rPr lang="en-US" sz="2800" dirty="0"/>
              <a:t>Look to three key areas for overall organizational success.</a:t>
            </a:r>
          </a:p>
          <a:p>
            <a:pPr marL="685800" lvl="1" indent="-342900">
              <a:buFont typeface="Courier New" panose="02070309020205020404" pitchFamily="49" charset="0"/>
              <a:buChar char="o"/>
            </a:pPr>
            <a:r>
              <a:rPr lang="en-US" sz="2400" dirty="0"/>
              <a:t>Physicians</a:t>
            </a:r>
          </a:p>
          <a:p>
            <a:pPr marL="1028700" lvl="2" indent="-342900">
              <a:buFont typeface="Courier New" panose="02070309020205020404" pitchFamily="49" charset="0"/>
              <a:buChar char="o"/>
            </a:pPr>
            <a:r>
              <a:rPr lang="en-US" sz="1600" dirty="0"/>
              <a:t>Provide documentation training to explain the revenue impact of inaccurate documentation.</a:t>
            </a:r>
          </a:p>
          <a:p>
            <a:pPr marL="1028700" lvl="2" indent="-342900">
              <a:buFont typeface="Courier New" panose="02070309020205020404" pitchFamily="49" charset="0"/>
              <a:buChar char="o"/>
            </a:pPr>
            <a:r>
              <a:rPr lang="en-US" sz="1600" dirty="0"/>
              <a:t>Address and work together on their pain points with the revenue cycle process.</a:t>
            </a:r>
          </a:p>
          <a:p>
            <a:pPr marL="1028700" lvl="2" indent="-342900">
              <a:buFont typeface="Courier New" panose="02070309020205020404" pitchFamily="49" charset="0"/>
              <a:buChar char="o"/>
            </a:pPr>
            <a:r>
              <a:rPr lang="en-US" sz="1600" dirty="0"/>
              <a:t>Target ways for staff/tools to maximize their performance.</a:t>
            </a:r>
          </a:p>
          <a:p>
            <a:pPr marL="685800" lvl="1" indent="-342900">
              <a:buFont typeface="Courier New" panose="02070309020205020404" pitchFamily="49" charset="0"/>
              <a:buChar char="o"/>
            </a:pPr>
            <a:r>
              <a:rPr lang="en-US" sz="2400" dirty="0"/>
              <a:t>Patients</a:t>
            </a:r>
          </a:p>
          <a:p>
            <a:pPr marL="1028700" lvl="2" indent="-342900">
              <a:buFont typeface="Courier New" panose="02070309020205020404" pitchFamily="49" charset="0"/>
              <a:buChar char="o"/>
            </a:pPr>
            <a:r>
              <a:rPr lang="en-US" sz="1600" dirty="0"/>
              <a:t>Faced with higher financial obligations for healthcare services than in the past.</a:t>
            </a:r>
          </a:p>
          <a:p>
            <a:pPr marL="1028700" lvl="2" indent="-342900">
              <a:buFont typeface="Courier New" panose="02070309020205020404" pitchFamily="49" charset="0"/>
              <a:buChar char="o"/>
            </a:pPr>
            <a:r>
              <a:rPr lang="en-US" sz="1600" dirty="0"/>
              <a:t>Educate them on their coverage/out of pocket obtained at time of insurance verification. </a:t>
            </a:r>
          </a:p>
          <a:p>
            <a:pPr marL="1028700" lvl="2" indent="-342900">
              <a:buFont typeface="Courier New" panose="02070309020205020404" pitchFamily="49" charset="0"/>
              <a:buChar char="o"/>
            </a:pPr>
            <a:r>
              <a:rPr lang="en-US" sz="1600" dirty="0"/>
              <a:t>Be prepared to offer options for meeting financial responsibility.</a:t>
            </a:r>
          </a:p>
          <a:p>
            <a:pPr marL="685800" lvl="1" indent="-342900">
              <a:buFont typeface="Courier New" panose="02070309020205020404" pitchFamily="49" charset="0"/>
              <a:buChar char="o"/>
            </a:pPr>
            <a:r>
              <a:rPr lang="en-US" sz="2400" dirty="0"/>
              <a:t>Payers</a:t>
            </a:r>
          </a:p>
          <a:p>
            <a:pPr marL="1028700" lvl="2" indent="-342900">
              <a:buFont typeface="Courier New" panose="02070309020205020404" pitchFamily="49" charset="0"/>
              <a:buChar char="o"/>
            </a:pPr>
            <a:r>
              <a:rPr lang="en-US" sz="1600" dirty="0"/>
              <a:t>Insurance Matrix</a:t>
            </a:r>
          </a:p>
          <a:p>
            <a:pPr marL="685800" lvl="1" indent="-342900">
              <a:buFont typeface="Courier New" panose="02070309020205020404" pitchFamily="49" charset="0"/>
              <a:buChar char="o"/>
            </a:pPr>
            <a:endParaRPr lang="en-US" sz="2100" dirty="0"/>
          </a:p>
          <a:p>
            <a:pPr marL="342900" indent="-34290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01BA90CE-776C-4E70-A9CF-BB74356E9DA3}"/>
              </a:ext>
            </a:extLst>
          </p:cNvPr>
          <p:cNvPicPr>
            <a:picLocks noChangeAspect="1"/>
          </p:cNvPicPr>
          <p:nvPr/>
        </p:nvPicPr>
        <p:blipFill rotWithShape="1">
          <a:blip r:embed="rId3">
            <a:extLst>
              <a:ext uri="{28A0092B-C50C-407E-A947-70E740481C1C}">
                <a14:useLocalDpi xmlns:a14="http://schemas.microsoft.com/office/drawing/2010/main" val="0"/>
              </a:ext>
            </a:extLst>
          </a:blip>
          <a:srcRect l="19292" t="5374" r="54655" b="15134"/>
          <a:stretch/>
        </p:blipFill>
        <p:spPr>
          <a:xfrm>
            <a:off x="7395586" y="1075174"/>
            <a:ext cx="1175657" cy="2130250"/>
          </a:xfrm>
          <a:prstGeom prst="rect">
            <a:avLst/>
          </a:prstGeom>
        </p:spPr>
      </p:pic>
    </p:spTree>
    <p:extLst>
      <p:ext uri="{BB962C8B-B14F-4D97-AF65-F5344CB8AC3E}">
        <p14:creationId xmlns:p14="http://schemas.microsoft.com/office/powerpoint/2010/main" val="89476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FAEE3-A383-4A95-891D-57C8BB5117B2}"/>
              </a:ext>
            </a:extLst>
          </p:cNvPr>
          <p:cNvSpPr>
            <a:spLocks noGrp="1"/>
          </p:cNvSpPr>
          <p:nvPr>
            <p:ph type="title"/>
          </p:nvPr>
        </p:nvSpPr>
        <p:spPr/>
        <p:txBody>
          <a:bodyPr/>
          <a:lstStyle/>
          <a:p>
            <a:r>
              <a:rPr lang="en-US" dirty="0"/>
              <a:t>Breakdown silos</a:t>
            </a:r>
          </a:p>
        </p:txBody>
      </p:sp>
      <p:sp>
        <p:nvSpPr>
          <p:cNvPr id="3" name="Content Placeholder 2">
            <a:extLst>
              <a:ext uri="{FF2B5EF4-FFF2-40B4-BE49-F238E27FC236}">
                <a16:creationId xmlns:a16="http://schemas.microsoft.com/office/drawing/2014/main" id="{EFBDBBAF-8968-4A91-840A-FD7777BCA690}"/>
              </a:ext>
            </a:extLst>
          </p:cNvPr>
          <p:cNvSpPr>
            <a:spLocks noGrp="1"/>
          </p:cNvSpPr>
          <p:nvPr>
            <p:ph idx="1"/>
          </p:nvPr>
        </p:nvSpPr>
        <p:spPr/>
        <p:txBody>
          <a:bodyPr/>
          <a:lstStyle/>
          <a:p>
            <a:pPr marL="457200" indent="-457200">
              <a:buFont typeface="Arial" panose="020B0604020202020204" pitchFamily="34" charset="0"/>
              <a:buChar char="•"/>
            </a:pPr>
            <a:r>
              <a:rPr lang="en-US" sz="2800" dirty="0"/>
              <a:t>Revenue Cycle cannot continue to operate in a silo.</a:t>
            </a:r>
          </a:p>
          <a:p>
            <a:pPr marL="685800" lvl="1" indent="-342900">
              <a:buFont typeface="Courier New" panose="02070309020205020404" pitchFamily="49" charset="0"/>
              <a:buChar char="o"/>
            </a:pPr>
            <a:r>
              <a:rPr lang="en-US" sz="2400" dirty="0"/>
              <a:t>Whose job is it?</a:t>
            </a:r>
          </a:p>
          <a:p>
            <a:pPr marL="685800" lvl="1" indent="-342900">
              <a:buFont typeface="Courier New" panose="02070309020205020404" pitchFamily="49" charset="0"/>
              <a:buChar char="o"/>
            </a:pPr>
            <a:r>
              <a:rPr lang="en-US" sz="2400" dirty="0"/>
              <a:t>Seek buy in from all departments within the organization. </a:t>
            </a:r>
          </a:p>
          <a:p>
            <a:pPr marL="685800" lvl="1" indent="-342900">
              <a:buFont typeface="Courier New" panose="02070309020205020404" pitchFamily="49" charset="0"/>
              <a:buChar char="o"/>
            </a:pPr>
            <a:r>
              <a:rPr lang="en-US" sz="2400" dirty="0"/>
              <a:t>Send the same message to your patients and communities in every area of the organization.</a:t>
            </a:r>
          </a:p>
          <a:p>
            <a:pPr marL="685800" lvl="1" indent="-342900">
              <a:buFont typeface="Courier New" panose="02070309020205020404" pitchFamily="49" charset="0"/>
              <a:buChar char="o"/>
            </a:pPr>
            <a:r>
              <a:rPr lang="en-US" sz="2400" dirty="0"/>
              <a:t>Dedicate IT staff. </a:t>
            </a:r>
          </a:p>
          <a:p>
            <a:endParaRPr lang="en-US" dirty="0"/>
          </a:p>
          <a:p>
            <a:endParaRPr lang="en-US" dirty="0"/>
          </a:p>
          <a:p>
            <a:endParaRPr lang="en-US" dirty="0"/>
          </a:p>
          <a:p>
            <a:endParaRPr lang="en-US" dirty="0"/>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Focus on letting the public and staff know that your organization WANTS to be the best.</a:t>
            </a:r>
          </a:p>
        </p:txBody>
      </p:sp>
      <p:sp>
        <p:nvSpPr>
          <p:cNvPr id="10" name="Cylinder 9">
            <a:extLst>
              <a:ext uri="{FF2B5EF4-FFF2-40B4-BE49-F238E27FC236}">
                <a16:creationId xmlns:a16="http://schemas.microsoft.com/office/drawing/2014/main" id="{B3348927-1086-4259-BD5C-90DF714A10FC}"/>
              </a:ext>
            </a:extLst>
          </p:cNvPr>
          <p:cNvSpPr/>
          <p:nvPr/>
        </p:nvSpPr>
        <p:spPr>
          <a:xfrm>
            <a:off x="978876" y="3886200"/>
            <a:ext cx="1533211" cy="1768815"/>
          </a:xfrm>
          <a:prstGeom prst="can">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solidFill>
                  <a:schemeClr val="tx2">
                    <a:lumMod val="60000"/>
                    <a:lumOff val="40000"/>
                  </a:schemeClr>
                </a:solidFill>
              </a:rPr>
              <a:t>Management</a:t>
            </a:r>
            <a:r>
              <a:rPr lang="en-US" dirty="0"/>
              <a:t>	</a:t>
            </a:r>
          </a:p>
        </p:txBody>
      </p:sp>
      <p:sp>
        <p:nvSpPr>
          <p:cNvPr id="11" name="Cylinder 10">
            <a:extLst>
              <a:ext uri="{FF2B5EF4-FFF2-40B4-BE49-F238E27FC236}">
                <a16:creationId xmlns:a16="http://schemas.microsoft.com/office/drawing/2014/main" id="{B8ED9D60-6234-4EAB-95C7-43985AAB64F8}"/>
              </a:ext>
            </a:extLst>
          </p:cNvPr>
          <p:cNvSpPr/>
          <p:nvPr/>
        </p:nvSpPr>
        <p:spPr>
          <a:xfrm>
            <a:off x="2970545" y="3886204"/>
            <a:ext cx="1446962" cy="1768811"/>
          </a:xfrm>
          <a:prstGeom prst="can">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60000"/>
                    <a:lumOff val="40000"/>
                  </a:schemeClr>
                </a:solidFill>
              </a:rPr>
              <a:t>Providers</a:t>
            </a:r>
          </a:p>
        </p:txBody>
      </p:sp>
      <p:sp>
        <p:nvSpPr>
          <p:cNvPr id="12" name="Cylinder 11">
            <a:extLst>
              <a:ext uri="{FF2B5EF4-FFF2-40B4-BE49-F238E27FC236}">
                <a16:creationId xmlns:a16="http://schemas.microsoft.com/office/drawing/2014/main" id="{488160E8-867F-4D91-97D8-0AAD0048607F}"/>
              </a:ext>
            </a:extLst>
          </p:cNvPr>
          <p:cNvSpPr/>
          <p:nvPr/>
        </p:nvSpPr>
        <p:spPr>
          <a:xfrm>
            <a:off x="4875965" y="3886204"/>
            <a:ext cx="1366573" cy="1768811"/>
          </a:xfrm>
          <a:prstGeom prst="can">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60000"/>
                    <a:lumOff val="40000"/>
                  </a:schemeClr>
                </a:solidFill>
              </a:rPr>
              <a:t>Ancillary Staff</a:t>
            </a:r>
          </a:p>
        </p:txBody>
      </p:sp>
      <p:sp>
        <p:nvSpPr>
          <p:cNvPr id="13" name="Cylinder 12">
            <a:extLst>
              <a:ext uri="{FF2B5EF4-FFF2-40B4-BE49-F238E27FC236}">
                <a16:creationId xmlns:a16="http://schemas.microsoft.com/office/drawing/2014/main" id="{2C92B4F1-A725-46B1-BB75-A0F75F8F5E48}"/>
              </a:ext>
            </a:extLst>
          </p:cNvPr>
          <p:cNvSpPr/>
          <p:nvPr/>
        </p:nvSpPr>
        <p:spPr>
          <a:xfrm>
            <a:off x="6820318" y="3886200"/>
            <a:ext cx="1517301" cy="1768811"/>
          </a:xfrm>
          <a:prstGeom prst="can">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60000"/>
                    <a:lumOff val="40000"/>
                  </a:schemeClr>
                </a:solidFill>
              </a:rPr>
              <a:t>Registration</a:t>
            </a:r>
          </a:p>
          <a:p>
            <a:pPr algn="ctr"/>
            <a:r>
              <a:rPr lang="en-US" dirty="0">
                <a:solidFill>
                  <a:schemeClr val="tx2">
                    <a:lumMod val="60000"/>
                    <a:lumOff val="40000"/>
                  </a:schemeClr>
                </a:solidFill>
              </a:rPr>
              <a:t>Coding</a:t>
            </a:r>
          </a:p>
          <a:p>
            <a:pPr algn="ctr"/>
            <a:r>
              <a:rPr lang="en-US" dirty="0">
                <a:solidFill>
                  <a:schemeClr val="tx2">
                    <a:lumMod val="60000"/>
                    <a:lumOff val="40000"/>
                  </a:schemeClr>
                </a:solidFill>
              </a:rPr>
              <a:t>Billing</a:t>
            </a:r>
          </a:p>
          <a:p>
            <a:pPr algn="ctr"/>
            <a:r>
              <a:rPr lang="en-US" dirty="0">
                <a:solidFill>
                  <a:schemeClr val="tx2">
                    <a:lumMod val="60000"/>
                    <a:lumOff val="40000"/>
                  </a:schemeClr>
                </a:solidFill>
              </a:rPr>
              <a:t>Collections</a:t>
            </a:r>
          </a:p>
        </p:txBody>
      </p:sp>
    </p:spTree>
    <p:extLst>
      <p:ext uri="{BB962C8B-B14F-4D97-AF65-F5344CB8AC3E}">
        <p14:creationId xmlns:p14="http://schemas.microsoft.com/office/powerpoint/2010/main" val="16828825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DBB64-21C2-472B-829D-070527080708}"/>
              </a:ext>
            </a:extLst>
          </p:cNvPr>
          <p:cNvSpPr>
            <a:spLocks noGrp="1"/>
          </p:cNvSpPr>
          <p:nvPr>
            <p:ph type="title"/>
          </p:nvPr>
        </p:nvSpPr>
        <p:spPr/>
        <p:txBody>
          <a:bodyPr/>
          <a:lstStyle/>
          <a:p>
            <a:r>
              <a:rPr lang="en-US" dirty="0"/>
              <a:t>Reduce write-offs</a:t>
            </a:r>
          </a:p>
        </p:txBody>
      </p:sp>
      <p:sp>
        <p:nvSpPr>
          <p:cNvPr id="3" name="Content Placeholder 2">
            <a:extLst>
              <a:ext uri="{FF2B5EF4-FFF2-40B4-BE49-F238E27FC236}">
                <a16:creationId xmlns:a16="http://schemas.microsoft.com/office/drawing/2014/main" id="{616F9183-91DB-4938-8B4F-D9BA4FE94739}"/>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en-US" sz="2800" dirty="0"/>
              <a:t>Providers </a:t>
            </a:r>
          </a:p>
          <a:p>
            <a:pPr marL="685800" lvl="1" indent="-342900">
              <a:buFont typeface="Arial" panose="020B0604020202020204" pitchFamily="34" charset="0"/>
              <a:buChar char="•"/>
            </a:pPr>
            <a:r>
              <a:rPr lang="en-US" sz="2400" dirty="0"/>
              <a:t>Pre-authorizations </a:t>
            </a:r>
          </a:p>
          <a:p>
            <a:pPr marL="685800" lvl="1" indent="-342900">
              <a:buFont typeface="Arial" panose="020B0604020202020204" pitchFamily="34" charset="0"/>
              <a:buChar char="•"/>
            </a:pPr>
            <a:r>
              <a:rPr lang="en-US" sz="2400" dirty="0"/>
              <a:t>Provider not enrolled</a:t>
            </a:r>
          </a:p>
          <a:p>
            <a:pPr marL="685800" lvl="1" indent="-342900">
              <a:buFont typeface="Arial" panose="020B0604020202020204" pitchFamily="34" charset="0"/>
              <a:buChar char="•"/>
            </a:pPr>
            <a:r>
              <a:rPr lang="en-US" sz="2400" dirty="0"/>
              <a:t>Referrals</a:t>
            </a:r>
          </a:p>
          <a:p>
            <a:pPr marL="685800" lvl="1" indent="-342900">
              <a:buFont typeface="Arial" panose="020B0604020202020204" pitchFamily="34" charset="0"/>
              <a:buChar char="•"/>
            </a:pPr>
            <a:r>
              <a:rPr lang="en-US" sz="2400" dirty="0"/>
              <a:t>Documentation deficiencies</a:t>
            </a:r>
          </a:p>
          <a:p>
            <a:pPr marL="685800" lvl="1" indent="-342900">
              <a:buFont typeface="Arial" panose="020B0604020202020204" pitchFamily="34" charset="0"/>
              <a:buChar char="•"/>
            </a:pPr>
            <a:r>
              <a:rPr lang="en-US" sz="2400" dirty="0"/>
              <a:t>Medical necessity denials - ABN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sz="2800" dirty="0"/>
              <a:t>Coding</a:t>
            </a:r>
          </a:p>
          <a:p>
            <a:pPr marL="685800" lvl="1" indent="-342900">
              <a:buFont typeface="Arial" panose="020B0604020202020204" pitchFamily="34" charset="0"/>
              <a:buChar char="•"/>
            </a:pPr>
            <a:r>
              <a:rPr lang="en-US" sz="2400" dirty="0"/>
              <a:t>Incidental service denials due to lack of modifiers</a:t>
            </a:r>
          </a:p>
          <a:p>
            <a:pPr marL="685800" lvl="1" indent="-342900">
              <a:buFont typeface="Arial" panose="020B0604020202020204" pitchFamily="34" charset="0"/>
              <a:buChar char="•"/>
            </a:pPr>
            <a:r>
              <a:rPr lang="en-US" sz="2400" dirty="0"/>
              <a:t>Assure proper coding of combined accounts for same DOS</a:t>
            </a:r>
          </a:p>
          <a:p>
            <a:pPr marL="685800" lvl="1"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700" dirty="0"/>
              <a:t>Claims processing</a:t>
            </a:r>
          </a:p>
          <a:p>
            <a:pPr marL="685800" lvl="1" indent="-342900">
              <a:buFont typeface="Arial" panose="020B0604020202020204" pitchFamily="34" charset="0"/>
              <a:buChar char="•"/>
            </a:pPr>
            <a:r>
              <a:rPr lang="en-US" sz="2400" dirty="0"/>
              <a:t>Timely filing limits</a:t>
            </a:r>
          </a:p>
          <a:p>
            <a:pPr marL="685800" lvl="1" indent="-342900">
              <a:buFont typeface="Arial" panose="020B0604020202020204" pitchFamily="34" charset="0"/>
              <a:buChar char="•"/>
            </a:pPr>
            <a:r>
              <a:rPr lang="en-US" sz="2400" dirty="0"/>
              <a:t>Appeal processes</a:t>
            </a:r>
          </a:p>
          <a:p>
            <a:pPr marL="685800" lvl="1" indent="-342900">
              <a:buFont typeface="Arial" panose="020B0604020202020204" pitchFamily="34" charset="0"/>
              <a:buChar char="•"/>
            </a:pPr>
            <a:r>
              <a:rPr lang="en-US" sz="2400" dirty="0"/>
              <a:t>Account follow-up</a:t>
            </a:r>
          </a:p>
          <a:p>
            <a:pPr marL="685800" lvl="1"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8693442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20">
            <a:extLst>
              <a:ext uri="{FF2B5EF4-FFF2-40B4-BE49-F238E27FC236}">
                <a16:creationId xmlns:a16="http://schemas.microsoft.com/office/drawing/2014/main" id="{FB2AF431-3DD7-49F1-9F59-49280BBE4CEE}"/>
              </a:ext>
            </a:extLst>
          </p:cNvPr>
          <p:cNvGraphicFramePr>
            <a:graphicFrameLocks noGrp="1"/>
          </p:cNvGraphicFramePr>
          <p:nvPr>
            <p:ph idx="4294967295"/>
            <p:extLst>
              <p:ext uri="{D42A27DB-BD31-4B8C-83A1-F6EECF244321}">
                <p14:modId xmlns:p14="http://schemas.microsoft.com/office/powerpoint/2010/main" val="647976201"/>
              </p:ext>
            </p:extLst>
          </p:nvPr>
        </p:nvGraphicFramePr>
        <p:xfrm>
          <a:off x="228600" y="229856"/>
          <a:ext cx="8686800" cy="6398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6069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89209-C6FB-40E3-A85F-2584A5C84EC5}"/>
              </a:ext>
            </a:extLst>
          </p:cNvPr>
          <p:cNvSpPr>
            <a:spLocks noGrp="1"/>
          </p:cNvSpPr>
          <p:nvPr>
            <p:ph type="title"/>
          </p:nvPr>
        </p:nvSpPr>
        <p:spPr/>
        <p:txBody>
          <a:bodyPr/>
          <a:lstStyle/>
          <a:p>
            <a:r>
              <a:rPr lang="en-US" dirty="0"/>
              <a:t>Organizational Culture</a:t>
            </a:r>
          </a:p>
        </p:txBody>
      </p:sp>
      <p:sp>
        <p:nvSpPr>
          <p:cNvPr id="3" name="Content Placeholder 2">
            <a:extLst>
              <a:ext uri="{FF2B5EF4-FFF2-40B4-BE49-F238E27FC236}">
                <a16:creationId xmlns:a16="http://schemas.microsoft.com/office/drawing/2014/main" id="{F4D0C177-764F-46ED-9B9F-FA39191A8C64}"/>
              </a:ext>
            </a:extLst>
          </p:cNvPr>
          <p:cNvSpPr>
            <a:spLocks noGrp="1"/>
          </p:cNvSpPr>
          <p:nvPr>
            <p:ph idx="1"/>
          </p:nvPr>
        </p:nvSpPr>
        <p:spPr/>
        <p:txBody>
          <a:bodyPr/>
          <a:lstStyle/>
          <a:p>
            <a:r>
              <a:rPr lang="en-US" dirty="0"/>
              <a:t>Are you prepared to lead the Organizational Culture change as it relates to the Revenue Cycle?</a:t>
            </a:r>
          </a:p>
        </p:txBody>
      </p:sp>
      <p:pic>
        <p:nvPicPr>
          <p:cNvPr id="4" name="Picture 3">
            <a:extLst>
              <a:ext uri="{FF2B5EF4-FFF2-40B4-BE49-F238E27FC236}">
                <a16:creationId xmlns:a16="http://schemas.microsoft.com/office/drawing/2014/main" id="{5550B2E5-3D69-4070-BE8C-C2DC23F19444}"/>
              </a:ext>
            </a:extLst>
          </p:cNvPr>
          <p:cNvPicPr>
            <a:picLocks noChangeAspect="1"/>
          </p:cNvPicPr>
          <p:nvPr/>
        </p:nvPicPr>
        <p:blipFill>
          <a:blip r:embed="rId3"/>
          <a:stretch>
            <a:fillRect/>
          </a:stretch>
        </p:blipFill>
        <p:spPr>
          <a:xfrm>
            <a:off x="1838848" y="2374775"/>
            <a:ext cx="4622241" cy="3786086"/>
          </a:xfrm>
          <a:prstGeom prst="rect">
            <a:avLst/>
          </a:prstGeom>
        </p:spPr>
      </p:pic>
    </p:spTree>
    <p:extLst>
      <p:ext uri="{BB962C8B-B14F-4D97-AF65-F5344CB8AC3E}">
        <p14:creationId xmlns:p14="http://schemas.microsoft.com/office/powerpoint/2010/main" val="16485941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99482F-1728-4E45-8541-0044F21FA8B1}"/>
              </a:ext>
            </a:extLst>
          </p:cNvPr>
          <p:cNvSpPr>
            <a:spLocks noGrp="1"/>
          </p:cNvSpPr>
          <p:nvPr>
            <p:ph type="title"/>
          </p:nvPr>
        </p:nvSpPr>
        <p:spPr/>
        <p:txBody>
          <a:bodyPr/>
          <a:lstStyle/>
          <a:p>
            <a:r>
              <a:rPr lang="en-US" dirty="0"/>
              <a:t>      </a:t>
            </a:r>
            <a:br>
              <a:rPr lang="en-US" dirty="0"/>
            </a:br>
            <a:r>
              <a:rPr lang="en-US" dirty="0"/>
              <a:t>    </a:t>
            </a:r>
            <a:r>
              <a:rPr lang="en-US" sz="8800" dirty="0"/>
              <a:t>questions?</a:t>
            </a:r>
          </a:p>
        </p:txBody>
      </p:sp>
    </p:spTree>
    <p:extLst>
      <p:ext uri="{BB962C8B-B14F-4D97-AF65-F5344CB8AC3E}">
        <p14:creationId xmlns:p14="http://schemas.microsoft.com/office/powerpoint/2010/main" val="976907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A9028-82D5-4436-A2AC-87B7A1DDA39C}"/>
              </a:ext>
            </a:extLst>
          </p:cNvPr>
          <p:cNvSpPr>
            <a:spLocks noGrp="1"/>
          </p:cNvSpPr>
          <p:nvPr>
            <p:ph type="title"/>
          </p:nvPr>
        </p:nvSpPr>
        <p:spPr/>
        <p:txBody>
          <a:bodyPr/>
          <a:lstStyle/>
          <a:p>
            <a:pPr algn="ctr"/>
            <a:r>
              <a:rPr lang="en-US" dirty="0"/>
              <a:t>Key </a:t>
            </a:r>
            <a:br>
              <a:rPr lang="en-US" dirty="0"/>
            </a:br>
            <a:r>
              <a:rPr lang="en-US" dirty="0"/>
              <a:t>performance</a:t>
            </a:r>
            <a:br>
              <a:rPr lang="en-US" dirty="0"/>
            </a:br>
            <a:r>
              <a:rPr lang="en-US" dirty="0"/>
              <a:t>indicators</a:t>
            </a:r>
          </a:p>
        </p:txBody>
      </p:sp>
    </p:spTree>
    <p:extLst>
      <p:ext uri="{BB962C8B-B14F-4D97-AF65-F5344CB8AC3E}">
        <p14:creationId xmlns:p14="http://schemas.microsoft.com/office/powerpoint/2010/main" val="922942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36531490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THANK YOU</a:t>
            </a:r>
          </a:p>
        </p:txBody>
      </p:sp>
      <p:sp>
        <p:nvSpPr>
          <p:cNvPr id="5" name="Subtitle 4"/>
          <p:cNvSpPr>
            <a:spLocks noGrp="1"/>
          </p:cNvSpPr>
          <p:nvPr>
            <p:ph type="subTitle" idx="1"/>
          </p:nvPr>
        </p:nvSpPr>
        <p:spPr/>
        <p:txBody>
          <a:bodyPr/>
          <a:lstStyle/>
          <a:p>
            <a:r>
              <a:rPr lang="en-US" sz="2400" dirty="0"/>
              <a:t>Ralph Llewellyn</a:t>
            </a:r>
          </a:p>
          <a:p>
            <a:r>
              <a:rPr lang="en-US" sz="2400" dirty="0"/>
              <a:t>Partner</a:t>
            </a:r>
          </a:p>
          <a:p>
            <a:r>
              <a:rPr lang="en-US" sz="2400" dirty="0"/>
              <a:t>rllewellyn@eidebailly.com</a:t>
            </a:r>
          </a:p>
          <a:p>
            <a:r>
              <a:rPr lang="en-US" sz="2400"/>
              <a:t>701.239.8594</a:t>
            </a:r>
            <a:endParaRPr lang="en-US" dirty="0"/>
          </a:p>
        </p:txBody>
      </p:sp>
    </p:spTree>
    <p:extLst>
      <p:ext uri="{BB962C8B-B14F-4D97-AF65-F5344CB8AC3E}">
        <p14:creationId xmlns:p14="http://schemas.microsoft.com/office/powerpoint/2010/main" val="409437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0"/>
          </p:nvPr>
        </p:nvSpPr>
        <p:spPr>
          <a:xfrm>
            <a:off x="6629400" y="1920240"/>
            <a:ext cx="2286000" cy="3756660"/>
          </a:xfrm>
        </p:spPr>
        <p:txBody>
          <a:bodyPr>
            <a:normAutofit/>
          </a:bodyPr>
          <a:lstStyle/>
          <a:p>
            <a:r>
              <a:rPr lang="en-US" sz="2800" dirty="0"/>
              <a:t>A successful revenue cycle is a complex process which involves multiple  areas of your organization requiring constant interaction. </a:t>
            </a:r>
          </a:p>
        </p:txBody>
      </p:sp>
      <p:pic>
        <p:nvPicPr>
          <p:cNvPr id="4" name="Content Placeholder 3">
            <a:extLst>
              <a:ext uri="{FF2B5EF4-FFF2-40B4-BE49-F238E27FC236}">
                <a16:creationId xmlns:a16="http://schemas.microsoft.com/office/drawing/2014/main" id="{D9C23753-E5C3-4A21-A4FD-3E31E773A83A}"/>
              </a:ext>
            </a:extLst>
          </p:cNvPr>
          <p:cNvPicPr>
            <a:picLocks noGrp="1" noChangeAspect="1"/>
          </p:cNvPicPr>
          <p:nvPr>
            <p:ph idx="1"/>
          </p:nvPr>
        </p:nvPicPr>
        <p:blipFill rotWithShape="1">
          <a:blip r:embed="rId3"/>
          <a:srcRect l="6138" r="5681"/>
          <a:stretch/>
        </p:blipFill>
        <p:spPr>
          <a:xfrm>
            <a:off x="105817" y="1705302"/>
            <a:ext cx="6227266" cy="4769879"/>
          </a:xfrm>
          <a:prstGeom prst="rect">
            <a:avLst/>
          </a:prstGeom>
        </p:spPr>
      </p:pic>
      <p:sp>
        <p:nvSpPr>
          <p:cNvPr id="2" name="Rectangle 1">
            <a:extLst>
              <a:ext uri="{FF2B5EF4-FFF2-40B4-BE49-F238E27FC236}">
                <a16:creationId xmlns:a16="http://schemas.microsoft.com/office/drawing/2014/main" id="{EF804A80-B991-4F1B-9EE7-D1BF4E98D7D2}"/>
              </a:ext>
            </a:extLst>
          </p:cNvPr>
          <p:cNvSpPr/>
          <p:nvPr/>
        </p:nvSpPr>
        <p:spPr>
          <a:xfrm>
            <a:off x="0" y="0"/>
            <a:ext cx="6438900" cy="11811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mj-lt"/>
              </a:rPr>
              <a:t>THE REVENUE CYCLE</a:t>
            </a:r>
          </a:p>
        </p:txBody>
      </p:sp>
      <p:grpSp>
        <p:nvGrpSpPr>
          <p:cNvPr id="5" name="Group 4">
            <a:extLst>
              <a:ext uri="{FF2B5EF4-FFF2-40B4-BE49-F238E27FC236}">
                <a16:creationId xmlns:a16="http://schemas.microsoft.com/office/drawing/2014/main" id="{000E5BDF-B610-4039-9489-A595D92D059D}"/>
              </a:ext>
            </a:extLst>
          </p:cNvPr>
          <p:cNvGrpSpPr/>
          <p:nvPr/>
        </p:nvGrpSpPr>
        <p:grpSpPr>
          <a:xfrm>
            <a:off x="-36243" y="1226736"/>
            <a:ext cx="6438899" cy="79550"/>
            <a:chOff x="0" y="0"/>
            <a:chExt cx="9144000" cy="45719"/>
          </a:xfrm>
        </p:grpSpPr>
        <p:sp>
          <p:nvSpPr>
            <p:cNvPr id="6" name="Rectangle 5">
              <a:extLst>
                <a:ext uri="{FF2B5EF4-FFF2-40B4-BE49-F238E27FC236}">
                  <a16:creationId xmlns:a16="http://schemas.microsoft.com/office/drawing/2014/main" id="{6D5543F0-49A8-48E9-9877-43930B86B934}"/>
                </a:ext>
              </a:extLst>
            </p:cNvPr>
            <p:cNvSpPr/>
            <p:nvPr/>
          </p:nvSpPr>
          <p:spPr>
            <a:xfrm>
              <a:off x="0" y="0"/>
              <a:ext cx="1828800" cy="45719"/>
            </a:xfrm>
            <a:prstGeom prst="rect">
              <a:avLst/>
            </a:prstGeom>
            <a:solidFill>
              <a:srgbClr val="FEB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dirty="0"/>
            </a:p>
          </p:txBody>
        </p:sp>
        <p:sp>
          <p:nvSpPr>
            <p:cNvPr id="7" name="Rectangle 6">
              <a:extLst>
                <a:ext uri="{FF2B5EF4-FFF2-40B4-BE49-F238E27FC236}">
                  <a16:creationId xmlns:a16="http://schemas.microsoft.com/office/drawing/2014/main" id="{E0CF0FD4-1DA0-44C8-8C9F-1F369D132213}"/>
                </a:ext>
              </a:extLst>
            </p:cNvPr>
            <p:cNvSpPr/>
            <p:nvPr/>
          </p:nvSpPr>
          <p:spPr>
            <a:xfrm>
              <a:off x="1859280" y="0"/>
              <a:ext cx="1143000" cy="45719"/>
            </a:xfrm>
            <a:prstGeom prst="rect">
              <a:avLst/>
            </a:prstGeom>
            <a:solidFill>
              <a:srgbClr val="65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dirty="0"/>
            </a:p>
          </p:txBody>
        </p:sp>
        <p:sp>
          <p:nvSpPr>
            <p:cNvPr id="8" name="Rectangle 7">
              <a:extLst>
                <a:ext uri="{FF2B5EF4-FFF2-40B4-BE49-F238E27FC236}">
                  <a16:creationId xmlns:a16="http://schemas.microsoft.com/office/drawing/2014/main" id="{19DF02C8-275F-4188-BE24-80B30B53B5BC}"/>
                </a:ext>
              </a:extLst>
            </p:cNvPr>
            <p:cNvSpPr/>
            <p:nvPr/>
          </p:nvSpPr>
          <p:spPr>
            <a:xfrm>
              <a:off x="3040380" y="0"/>
              <a:ext cx="2971800" cy="45719"/>
            </a:xfrm>
            <a:prstGeom prst="rect">
              <a:avLst/>
            </a:prstGeom>
            <a:solidFill>
              <a:srgbClr val="0A5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dirty="0"/>
            </a:p>
          </p:txBody>
        </p:sp>
        <p:sp>
          <p:nvSpPr>
            <p:cNvPr id="9" name="Rectangle 8">
              <a:extLst>
                <a:ext uri="{FF2B5EF4-FFF2-40B4-BE49-F238E27FC236}">
                  <a16:creationId xmlns:a16="http://schemas.microsoft.com/office/drawing/2014/main" id="{CFEF5D5C-4979-4A60-9269-0CA0B2DCE141}"/>
                </a:ext>
              </a:extLst>
            </p:cNvPr>
            <p:cNvSpPr/>
            <p:nvPr/>
          </p:nvSpPr>
          <p:spPr>
            <a:xfrm>
              <a:off x="6050280" y="0"/>
              <a:ext cx="1234440" cy="45719"/>
            </a:xfrm>
            <a:prstGeom prst="rect">
              <a:avLst/>
            </a:prstGeom>
            <a:solidFill>
              <a:srgbClr val="BDB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dirty="0"/>
            </a:p>
          </p:txBody>
        </p:sp>
        <p:sp>
          <p:nvSpPr>
            <p:cNvPr id="11" name="Rectangle 10">
              <a:extLst>
                <a:ext uri="{FF2B5EF4-FFF2-40B4-BE49-F238E27FC236}">
                  <a16:creationId xmlns:a16="http://schemas.microsoft.com/office/drawing/2014/main" id="{ECE4E40E-AED9-4348-89AF-4565C818B910}"/>
                </a:ext>
              </a:extLst>
            </p:cNvPr>
            <p:cNvSpPr/>
            <p:nvPr/>
          </p:nvSpPr>
          <p:spPr>
            <a:xfrm>
              <a:off x="7315200" y="0"/>
              <a:ext cx="1828800" cy="45719"/>
            </a:xfrm>
            <a:prstGeom prst="rect">
              <a:avLst/>
            </a:prstGeom>
            <a:solidFill>
              <a:srgbClr val="621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dirty="0"/>
            </a:p>
          </p:txBody>
        </p:sp>
      </p:grpSp>
    </p:spTree>
    <p:extLst>
      <p:ext uri="{BB962C8B-B14F-4D97-AF65-F5344CB8AC3E}">
        <p14:creationId xmlns:p14="http://schemas.microsoft.com/office/powerpoint/2010/main" val="2172303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787CD-8900-4781-B56F-0E4327E55DD7}"/>
              </a:ext>
            </a:extLst>
          </p:cNvPr>
          <p:cNvSpPr>
            <a:spLocks noGrp="1"/>
          </p:cNvSpPr>
          <p:nvPr>
            <p:ph type="title"/>
          </p:nvPr>
        </p:nvSpPr>
        <p:spPr>
          <a:xfrm>
            <a:off x="228600" y="0"/>
            <a:ext cx="8686800" cy="914400"/>
          </a:xfrm>
        </p:spPr>
        <p:txBody>
          <a:bodyPr/>
          <a:lstStyle/>
          <a:p>
            <a:r>
              <a:rPr lang="en-US" dirty="0"/>
              <a:t>reporting</a:t>
            </a:r>
          </a:p>
        </p:txBody>
      </p:sp>
      <p:sp>
        <p:nvSpPr>
          <p:cNvPr id="3" name="Content Placeholder 2">
            <a:extLst>
              <a:ext uri="{FF2B5EF4-FFF2-40B4-BE49-F238E27FC236}">
                <a16:creationId xmlns:a16="http://schemas.microsoft.com/office/drawing/2014/main" id="{65D028F3-19BC-47CB-B689-1739C1D716F0}"/>
              </a:ext>
            </a:extLst>
          </p:cNvPr>
          <p:cNvSpPr>
            <a:spLocks noGrp="1"/>
          </p:cNvSpPr>
          <p:nvPr>
            <p:ph idx="1"/>
          </p:nvPr>
        </p:nvSpPr>
        <p:spPr/>
        <p:txBody>
          <a:bodyPr>
            <a:normAutofit/>
          </a:bodyPr>
          <a:lstStyle/>
          <a:p>
            <a:pPr marL="342900" indent="-342900">
              <a:buFont typeface="Arial" panose="020B0604020202020204" pitchFamily="34" charset="0"/>
              <a:buChar char="•"/>
            </a:pPr>
            <a:r>
              <a:rPr lang="en-US" sz="3200" dirty="0"/>
              <a:t>Tools available</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Communication process</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Frequency</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Customize to your organizational structure</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Identify current KPIs and set targets</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1284082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3EB021-AC36-4F70-BB98-E46328537D12}"/>
              </a:ext>
            </a:extLst>
          </p:cNvPr>
          <p:cNvSpPr/>
          <p:nvPr/>
        </p:nvSpPr>
        <p:spPr>
          <a:xfrm>
            <a:off x="0" y="0"/>
            <a:ext cx="4870939"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BBFA36-54BE-44FD-ADCB-F6ACF5DFB82A}"/>
              </a:ext>
            </a:extLst>
          </p:cNvPr>
          <p:cNvSpPr>
            <a:spLocks noGrp="1"/>
          </p:cNvSpPr>
          <p:nvPr>
            <p:ph type="title"/>
          </p:nvPr>
        </p:nvSpPr>
        <p:spPr>
          <a:xfrm>
            <a:off x="228600" y="60292"/>
            <a:ext cx="4453932" cy="904352"/>
          </a:xfrm>
        </p:spPr>
        <p:txBody>
          <a:bodyPr>
            <a:normAutofit/>
          </a:bodyPr>
          <a:lstStyle/>
          <a:p>
            <a:pPr algn="ctr"/>
            <a:r>
              <a:rPr lang="en-US" sz="4800" dirty="0">
                <a:solidFill>
                  <a:schemeClr val="bg1"/>
                </a:solidFill>
              </a:rPr>
              <a:t>Where to start?</a:t>
            </a:r>
          </a:p>
        </p:txBody>
      </p:sp>
      <p:sp>
        <p:nvSpPr>
          <p:cNvPr id="3" name="Content Placeholder 2">
            <a:extLst>
              <a:ext uri="{FF2B5EF4-FFF2-40B4-BE49-F238E27FC236}">
                <a16:creationId xmlns:a16="http://schemas.microsoft.com/office/drawing/2014/main" id="{FD28540C-58EE-427F-8DE1-48279595A7F1}"/>
              </a:ext>
            </a:extLst>
          </p:cNvPr>
          <p:cNvSpPr>
            <a:spLocks noGrp="1"/>
          </p:cNvSpPr>
          <p:nvPr>
            <p:ph idx="1"/>
          </p:nvPr>
        </p:nvSpPr>
        <p:spPr>
          <a:xfrm>
            <a:off x="228600" y="1251560"/>
            <a:ext cx="4453932" cy="5406009"/>
          </a:xfrm>
        </p:spPr>
        <p:txBody>
          <a:bodyPr>
            <a:noAutofit/>
          </a:bodyPr>
          <a:lstStyle/>
          <a:p>
            <a:pPr marL="342900" indent="-342900">
              <a:buFont typeface="Arial" panose="020B0604020202020204" pitchFamily="34" charset="0"/>
              <a:buChar char="•"/>
            </a:pPr>
            <a:r>
              <a:rPr lang="en-US" sz="2100" dirty="0">
                <a:solidFill>
                  <a:schemeClr val="bg1"/>
                </a:solidFill>
              </a:rPr>
              <a:t>Assure policies and procedures are in place to outline expectations.</a:t>
            </a:r>
          </a:p>
          <a:p>
            <a:pPr marL="342900" indent="-342900">
              <a:buFont typeface="Arial" panose="020B0604020202020204" pitchFamily="34" charset="0"/>
              <a:buChar char="•"/>
            </a:pPr>
            <a:endParaRPr lang="en-US" sz="2100" dirty="0">
              <a:solidFill>
                <a:schemeClr val="bg1"/>
              </a:solidFill>
            </a:endParaRPr>
          </a:p>
          <a:p>
            <a:pPr marL="342900" indent="-342900">
              <a:buFont typeface="Arial" panose="020B0604020202020204" pitchFamily="34" charset="0"/>
              <a:buChar char="•"/>
            </a:pPr>
            <a:r>
              <a:rPr lang="en-US" sz="2100" dirty="0">
                <a:solidFill>
                  <a:schemeClr val="bg1"/>
                </a:solidFill>
              </a:rPr>
              <a:t>Shadow individuals to observe tasks.</a:t>
            </a:r>
          </a:p>
          <a:p>
            <a:pPr marL="342900" indent="-342900">
              <a:buFont typeface="Arial" panose="020B0604020202020204" pitchFamily="34" charset="0"/>
              <a:buChar char="•"/>
            </a:pPr>
            <a:endParaRPr lang="en-US" sz="2100" dirty="0">
              <a:solidFill>
                <a:schemeClr val="bg1"/>
              </a:solidFill>
            </a:endParaRPr>
          </a:p>
          <a:p>
            <a:pPr marL="342900" indent="-342900">
              <a:buFont typeface="Arial" panose="020B0604020202020204" pitchFamily="34" charset="0"/>
              <a:buChar char="•"/>
            </a:pPr>
            <a:r>
              <a:rPr lang="en-US" sz="2100" dirty="0">
                <a:solidFill>
                  <a:schemeClr val="bg1"/>
                </a:solidFill>
              </a:rPr>
              <a:t>Instruct staff to document processes:</a:t>
            </a:r>
          </a:p>
          <a:p>
            <a:pPr marL="685800" lvl="1" indent="-342900">
              <a:buFont typeface="Arial" panose="020B0604020202020204" pitchFamily="34" charset="0"/>
              <a:buChar char="•"/>
            </a:pPr>
            <a:r>
              <a:rPr lang="en-US" sz="2100" dirty="0">
                <a:solidFill>
                  <a:schemeClr val="bg1"/>
                </a:solidFill>
              </a:rPr>
              <a:t>Have other staff follow the steps to fill in gaps.</a:t>
            </a:r>
          </a:p>
          <a:p>
            <a:pPr marL="342900" indent="-342900">
              <a:buFont typeface="Arial" panose="020B0604020202020204" pitchFamily="34" charset="0"/>
              <a:buChar char="•"/>
            </a:pPr>
            <a:endParaRPr lang="en-US" sz="2100" dirty="0">
              <a:solidFill>
                <a:schemeClr val="bg1"/>
              </a:solidFill>
            </a:endParaRPr>
          </a:p>
          <a:p>
            <a:pPr marL="342900" indent="-342900">
              <a:buFont typeface="Arial" panose="020B0604020202020204" pitchFamily="34" charset="0"/>
              <a:buChar char="•"/>
            </a:pPr>
            <a:r>
              <a:rPr lang="en-US" sz="2100" dirty="0">
                <a:solidFill>
                  <a:schemeClr val="bg1"/>
                </a:solidFill>
              </a:rPr>
              <a:t>Perform chart-to-payment reviews.</a:t>
            </a:r>
          </a:p>
          <a:p>
            <a:pPr marL="342900" indent="-342900">
              <a:buFont typeface="Arial" panose="020B0604020202020204" pitchFamily="34" charset="0"/>
              <a:buChar char="•"/>
            </a:pPr>
            <a:endParaRPr lang="en-US" sz="2100" dirty="0">
              <a:solidFill>
                <a:schemeClr val="bg1"/>
              </a:solidFill>
            </a:endParaRPr>
          </a:p>
          <a:p>
            <a:pPr marL="342900" indent="-342900">
              <a:buFont typeface="Arial" panose="020B0604020202020204" pitchFamily="34" charset="0"/>
              <a:buChar char="•"/>
            </a:pPr>
            <a:r>
              <a:rPr lang="en-US" sz="2100" dirty="0">
                <a:solidFill>
                  <a:schemeClr val="bg1"/>
                </a:solidFill>
              </a:rPr>
              <a:t>Provide feedback for staff education and training.</a:t>
            </a:r>
          </a:p>
          <a:p>
            <a:pPr marL="342900" indent="-342900">
              <a:buFont typeface="Arial" panose="020B0604020202020204" pitchFamily="34" charset="0"/>
              <a:buChar char="•"/>
            </a:pPr>
            <a:endParaRPr lang="en-US" sz="2100" dirty="0">
              <a:solidFill>
                <a:schemeClr val="bg1"/>
              </a:solidFill>
            </a:endParaRPr>
          </a:p>
          <a:p>
            <a:pPr marL="342900" indent="-342900">
              <a:buFont typeface="Arial" panose="020B0604020202020204" pitchFamily="34" charset="0"/>
              <a:buChar char="•"/>
            </a:pPr>
            <a:r>
              <a:rPr lang="en-US" sz="2100" dirty="0">
                <a:solidFill>
                  <a:schemeClr val="bg1"/>
                </a:solidFill>
              </a:rPr>
              <a:t>How often are P&amp;P reviewed and updated?</a:t>
            </a:r>
          </a:p>
        </p:txBody>
      </p:sp>
      <p:pic>
        <p:nvPicPr>
          <p:cNvPr id="5" name="Picture 4">
            <a:extLst>
              <a:ext uri="{FF2B5EF4-FFF2-40B4-BE49-F238E27FC236}">
                <a16:creationId xmlns:a16="http://schemas.microsoft.com/office/drawing/2014/main" id="{20BA8EC0-E2B5-43A9-9DF9-6F6D37432EBA}"/>
              </a:ext>
            </a:extLst>
          </p:cNvPr>
          <p:cNvPicPr>
            <a:picLocks noChangeAspect="1"/>
          </p:cNvPicPr>
          <p:nvPr/>
        </p:nvPicPr>
        <p:blipFill rotWithShape="1">
          <a:blip r:embed="rId3">
            <a:extLst>
              <a:ext uri="{28A0092B-C50C-407E-A947-70E740481C1C}">
                <a14:useLocalDpi xmlns:a14="http://schemas.microsoft.com/office/drawing/2010/main" val="0"/>
              </a:ext>
            </a:extLst>
          </a:blip>
          <a:srcRect l="31099" r="27362"/>
          <a:stretch/>
        </p:blipFill>
        <p:spPr>
          <a:xfrm>
            <a:off x="4870939" y="0"/>
            <a:ext cx="4273061" cy="6858000"/>
          </a:xfrm>
          <a:prstGeom prst="rect">
            <a:avLst/>
          </a:prstGeom>
        </p:spPr>
      </p:pic>
      <p:grpSp>
        <p:nvGrpSpPr>
          <p:cNvPr id="7" name="Group 6">
            <a:extLst>
              <a:ext uri="{FF2B5EF4-FFF2-40B4-BE49-F238E27FC236}">
                <a16:creationId xmlns:a16="http://schemas.microsoft.com/office/drawing/2014/main" id="{41C1AA59-1D33-4EAE-BDFB-26FD7CDACD42}"/>
              </a:ext>
            </a:extLst>
          </p:cNvPr>
          <p:cNvGrpSpPr/>
          <p:nvPr/>
        </p:nvGrpSpPr>
        <p:grpSpPr>
          <a:xfrm>
            <a:off x="-216" y="984739"/>
            <a:ext cx="4870939" cy="76439"/>
            <a:chOff x="0" y="0"/>
            <a:chExt cx="9144000" cy="45719"/>
          </a:xfrm>
        </p:grpSpPr>
        <p:sp>
          <p:nvSpPr>
            <p:cNvPr id="8" name="Rectangle 7">
              <a:extLst>
                <a:ext uri="{FF2B5EF4-FFF2-40B4-BE49-F238E27FC236}">
                  <a16:creationId xmlns:a16="http://schemas.microsoft.com/office/drawing/2014/main" id="{A6FE44FA-4094-4050-854B-76515F4F6188}"/>
                </a:ext>
              </a:extLst>
            </p:cNvPr>
            <p:cNvSpPr/>
            <p:nvPr/>
          </p:nvSpPr>
          <p:spPr>
            <a:xfrm>
              <a:off x="0" y="0"/>
              <a:ext cx="1828800" cy="45719"/>
            </a:xfrm>
            <a:prstGeom prst="rect">
              <a:avLst/>
            </a:prstGeom>
            <a:solidFill>
              <a:srgbClr val="FEB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dirty="0"/>
            </a:p>
          </p:txBody>
        </p:sp>
        <p:sp>
          <p:nvSpPr>
            <p:cNvPr id="9" name="Rectangle 8">
              <a:extLst>
                <a:ext uri="{FF2B5EF4-FFF2-40B4-BE49-F238E27FC236}">
                  <a16:creationId xmlns:a16="http://schemas.microsoft.com/office/drawing/2014/main" id="{1FB4B6CF-B105-4FF2-A176-242BED565E94}"/>
                </a:ext>
              </a:extLst>
            </p:cNvPr>
            <p:cNvSpPr/>
            <p:nvPr/>
          </p:nvSpPr>
          <p:spPr>
            <a:xfrm>
              <a:off x="1859280" y="0"/>
              <a:ext cx="1143000" cy="45719"/>
            </a:xfrm>
            <a:prstGeom prst="rect">
              <a:avLst/>
            </a:prstGeom>
            <a:solidFill>
              <a:srgbClr val="65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dirty="0"/>
            </a:p>
          </p:txBody>
        </p:sp>
        <p:sp>
          <p:nvSpPr>
            <p:cNvPr id="10" name="Rectangle 9">
              <a:extLst>
                <a:ext uri="{FF2B5EF4-FFF2-40B4-BE49-F238E27FC236}">
                  <a16:creationId xmlns:a16="http://schemas.microsoft.com/office/drawing/2014/main" id="{21CC5345-FE31-4800-9A83-1A96C14590F6}"/>
                </a:ext>
              </a:extLst>
            </p:cNvPr>
            <p:cNvSpPr/>
            <p:nvPr/>
          </p:nvSpPr>
          <p:spPr>
            <a:xfrm>
              <a:off x="3040380" y="0"/>
              <a:ext cx="2971800" cy="45719"/>
            </a:xfrm>
            <a:prstGeom prst="rect">
              <a:avLst/>
            </a:prstGeom>
            <a:solidFill>
              <a:srgbClr val="0A5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dirty="0"/>
            </a:p>
          </p:txBody>
        </p:sp>
        <p:sp>
          <p:nvSpPr>
            <p:cNvPr id="11" name="Rectangle 10">
              <a:extLst>
                <a:ext uri="{FF2B5EF4-FFF2-40B4-BE49-F238E27FC236}">
                  <a16:creationId xmlns:a16="http://schemas.microsoft.com/office/drawing/2014/main" id="{9A375C1D-C64B-46F5-90DF-20F787961EC8}"/>
                </a:ext>
              </a:extLst>
            </p:cNvPr>
            <p:cNvSpPr/>
            <p:nvPr/>
          </p:nvSpPr>
          <p:spPr>
            <a:xfrm>
              <a:off x="6050280" y="0"/>
              <a:ext cx="1234440" cy="45719"/>
            </a:xfrm>
            <a:prstGeom prst="rect">
              <a:avLst/>
            </a:prstGeom>
            <a:solidFill>
              <a:srgbClr val="BDB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dirty="0"/>
            </a:p>
          </p:txBody>
        </p:sp>
        <p:sp>
          <p:nvSpPr>
            <p:cNvPr id="12" name="Rectangle 11">
              <a:extLst>
                <a:ext uri="{FF2B5EF4-FFF2-40B4-BE49-F238E27FC236}">
                  <a16:creationId xmlns:a16="http://schemas.microsoft.com/office/drawing/2014/main" id="{4DD05549-DF0F-476C-B648-CB866DA86857}"/>
                </a:ext>
              </a:extLst>
            </p:cNvPr>
            <p:cNvSpPr/>
            <p:nvPr/>
          </p:nvSpPr>
          <p:spPr>
            <a:xfrm>
              <a:off x="7315200" y="0"/>
              <a:ext cx="1828800" cy="45719"/>
            </a:xfrm>
            <a:prstGeom prst="rect">
              <a:avLst/>
            </a:prstGeom>
            <a:solidFill>
              <a:srgbClr val="621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dirty="0"/>
            </a:p>
          </p:txBody>
        </p:sp>
      </p:grpSp>
    </p:spTree>
    <p:extLst>
      <p:ext uri="{BB962C8B-B14F-4D97-AF65-F5344CB8AC3E}">
        <p14:creationId xmlns:p14="http://schemas.microsoft.com/office/powerpoint/2010/main" val="3851560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891559-9554-4F1F-8672-7E3DFD6EB16A}"/>
              </a:ext>
            </a:extLst>
          </p:cNvPr>
          <p:cNvPicPr>
            <a:picLocks noChangeAspect="1"/>
          </p:cNvPicPr>
          <p:nvPr/>
        </p:nvPicPr>
        <p:blipFill rotWithShape="1">
          <a:blip r:embed="rId3">
            <a:extLst>
              <a:ext uri="{28A0092B-C50C-407E-A947-70E740481C1C}">
                <a14:useLocalDpi xmlns:a14="http://schemas.microsoft.com/office/drawing/2010/main" val="0"/>
              </a:ext>
            </a:extLst>
          </a:blip>
          <a:srcRect r="11298"/>
          <a:stretch/>
        </p:blipFill>
        <p:spPr>
          <a:xfrm>
            <a:off x="-1" y="0"/>
            <a:ext cx="9144001" cy="6858000"/>
          </a:xfrm>
          <a:prstGeom prst="rect">
            <a:avLst/>
          </a:prstGeom>
        </p:spPr>
      </p:pic>
      <p:sp>
        <p:nvSpPr>
          <p:cNvPr id="5" name="Content Placeholder 4">
            <a:extLst>
              <a:ext uri="{FF2B5EF4-FFF2-40B4-BE49-F238E27FC236}">
                <a16:creationId xmlns:a16="http://schemas.microsoft.com/office/drawing/2014/main" id="{34E63C4F-74C1-47F4-8E64-F6B7E59E2CB0}"/>
              </a:ext>
            </a:extLst>
          </p:cNvPr>
          <p:cNvSpPr>
            <a:spLocks noGrp="1"/>
          </p:cNvSpPr>
          <p:nvPr>
            <p:ph idx="1"/>
          </p:nvPr>
        </p:nvSpPr>
        <p:spPr/>
        <p:txBody>
          <a:bodyPr/>
          <a:lstStyle/>
          <a:p>
            <a:endParaRPr lang="en-US" dirty="0"/>
          </a:p>
          <a:p>
            <a:endParaRPr lang="en-US" dirty="0"/>
          </a:p>
          <a:p>
            <a:endParaRPr lang="en-US" dirty="0"/>
          </a:p>
        </p:txBody>
      </p:sp>
      <p:sp>
        <p:nvSpPr>
          <p:cNvPr id="6" name="Rectangle 5">
            <a:extLst>
              <a:ext uri="{FF2B5EF4-FFF2-40B4-BE49-F238E27FC236}">
                <a16:creationId xmlns:a16="http://schemas.microsoft.com/office/drawing/2014/main" id="{BEDE5086-7913-419B-80C0-7DBD2FF92BA4}"/>
              </a:ext>
            </a:extLst>
          </p:cNvPr>
          <p:cNvSpPr/>
          <p:nvPr/>
        </p:nvSpPr>
        <p:spPr>
          <a:xfrm>
            <a:off x="-1" y="245181"/>
            <a:ext cx="9144001" cy="78979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atin typeface="+mj-lt"/>
              </a:rPr>
              <a:t>EXPECTED RESULTS IN THE ABSENCE OF P&amp;P</a:t>
            </a:r>
          </a:p>
        </p:txBody>
      </p:sp>
      <p:sp>
        <p:nvSpPr>
          <p:cNvPr id="7" name="Rectangle: Rounded Corners 6">
            <a:extLst>
              <a:ext uri="{FF2B5EF4-FFF2-40B4-BE49-F238E27FC236}">
                <a16:creationId xmlns:a16="http://schemas.microsoft.com/office/drawing/2014/main" id="{6E695B0C-6BD3-4981-A790-78870400CBBF}"/>
              </a:ext>
            </a:extLst>
          </p:cNvPr>
          <p:cNvSpPr/>
          <p:nvPr/>
        </p:nvSpPr>
        <p:spPr>
          <a:xfrm>
            <a:off x="683288" y="1420837"/>
            <a:ext cx="4240405" cy="519198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400" dirty="0"/>
              <a:t>No standardization of processes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400" dirty="0"/>
              <a:t>Variation in charge capture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400" dirty="0"/>
              <a:t>Non-compliance with billing rules and regulations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400" dirty="0"/>
              <a:t>Inability to hold staff accountable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400" dirty="0"/>
              <a:t>Billing delays when staff member is out of the office</a:t>
            </a:r>
          </a:p>
        </p:txBody>
      </p:sp>
    </p:spTree>
    <p:extLst>
      <p:ext uri="{BB962C8B-B14F-4D97-AF65-F5344CB8AC3E}">
        <p14:creationId xmlns:p14="http://schemas.microsoft.com/office/powerpoint/2010/main" val="2241922593"/>
      </p:ext>
    </p:extLst>
  </p:cSld>
  <p:clrMapOvr>
    <a:masterClrMapping/>
  </p:clrMapOvr>
</p:sld>
</file>

<file path=ppt/theme/theme1.xml><?xml version="1.0" encoding="utf-8"?>
<a:theme xmlns:a="http://schemas.openxmlformats.org/drawingml/2006/main" name="Eide Bailly">
  <a:themeElements>
    <a:clrScheme name="Eide Bailly 2017">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fontScheme name="Eide Bailly - TW Cen MT">
      <a:majorFont>
        <a:latin typeface="Tw Cen MT Condensed"/>
        <a:ea typeface=""/>
        <a:cs typeface=""/>
      </a:majorFont>
      <a:minorFont>
        <a:latin typeface="Tw Cen M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D2D15982-F5CE-48B6-94C6-D8FB76762EA8}" vid="{2FC008EC-00C4-4B48-8837-27F00AE16904}"/>
    </a:ext>
  </a:extLst>
</a:theme>
</file>

<file path=ppt/theme/theme2.xml><?xml version="1.0" encoding="utf-8"?>
<a:theme xmlns:a="http://schemas.openxmlformats.org/drawingml/2006/main" name="Eide Bailly Financial Services">
  <a:themeElements>
    <a:clrScheme name="Eide Bailly 2017">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fontScheme name="Eide Bailly - TW Cen MT">
      <a:majorFont>
        <a:latin typeface="Tw Cen MT Condensed"/>
        <a:ea typeface=""/>
        <a:cs typeface=""/>
      </a:majorFont>
      <a:minorFont>
        <a:latin typeface="Tw Cen M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D2D15982-F5CE-48B6-94C6-D8FB76762EA8}" vid="{DA71E480-B4FA-415A-AA13-3C424D7746AE}"/>
    </a:ext>
  </a:extLst>
</a:theme>
</file>

<file path=ppt/theme/theme3.xml><?xml version="1.0" encoding="utf-8"?>
<a:theme xmlns:a="http://schemas.openxmlformats.org/drawingml/2006/main" name="Office Theme">
  <a:themeElements>
    <a:clrScheme name="Eide Bailly">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fontScheme name="Eide Bailly - Tw Cen">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Eide Bailly">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fontScheme name="Eide Bailly - Tw Cen">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1414</TotalTime>
  <Words>2407</Words>
  <Application>Microsoft Office PowerPoint</Application>
  <PresentationFormat>On-screen Show (4:3)</PresentationFormat>
  <Paragraphs>573</Paragraphs>
  <Slides>51</Slides>
  <Notes>47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51</vt:i4>
      </vt:variant>
    </vt:vector>
  </HeadingPairs>
  <TitlesOfParts>
    <vt:vector size="58" baseType="lpstr">
      <vt:lpstr>Arial</vt:lpstr>
      <vt:lpstr>Courier New</vt:lpstr>
      <vt:lpstr>Tw Cen MT</vt:lpstr>
      <vt:lpstr>Tw Cen MT Condensed</vt:lpstr>
      <vt:lpstr>Wingdings</vt:lpstr>
      <vt:lpstr>Eide Bailly</vt:lpstr>
      <vt:lpstr>Eide Bailly Financial Services</vt:lpstr>
      <vt:lpstr>The revenue cycle</vt:lpstr>
      <vt:lpstr>Why the Revenue Cycle</vt:lpstr>
      <vt:lpstr>It impacts everything!</vt:lpstr>
      <vt:lpstr>Potential impact</vt:lpstr>
      <vt:lpstr>Key  performance indicators</vt:lpstr>
      <vt:lpstr>PowerPoint Presentation</vt:lpstr>
      <vt:lpstr>reporting</vt:lpstr>
      <vt:lpstr>Where to start?</vt:lpstr>
      <vt:lpstr>PowerPoint Presentation</vt:lpstr>
      <vt:lpstr>Revenue Cycle Benchmarks</vt:lpstr>
      <vt:lpstr>PowerPoint Presentation</vt:lpstr>
      <vt:lpstr>National averages</vt:lpstr>
      <vt:lpstr>Adjustments</vt:lpstr>
      <vt:lpstr> PATIENT  ACCESS</vt:lpstr>
      <vt:lpstr>First impressions</vt:lpstr>
      <vt:lpstr>Data  collection</vt:lpstr>
      <vt:lpstr>Patient Access Responsibilities</vt:lpstr>
      <vt:lpstr>Patient access tools</vt:lpstr>
      <vt:lpstr>Do these duties belong in Patient Access?</vt:lpstr>
      <vt:lpstr>Coding  and charge capture</vt:lpstr>
      <vt:lpstr>Chargemaster Maintenance</vt:lpstr>
      <vt:lpstr>Charge capture</vt:lpstr>
      <vt:lpstr>Common areas of confusion/lost revenues</vt:lpstr>
      <vt:lpstr>billing  and  follow-up</vt:lpstr>
      <vt:lpstr>Payer CONTRACTS</vt:lpstr>
      <vt:lpstr>PowerPoint Presentation</vt:lpstr>
      <vt:lpstr>System issues affecting a/R</vt:lpstr>
      <vt:lpstr>Tools</vt:lpstr>
      <vt:lpstr>Claim transmission verification</vt:lpstr>
      <vt:lpstr>PowerPoint Presentation</vt:lpstr>
      <vt:lpstr>PowerPoint Presentation</vt:lpstr>
      <vt:lpstr>Steps to follow</vt:lpstr>
      <vt:lpstr>CRNA Billing</vt:lpstr>
      <vt:lpstr>Crna billing cont</vt:lpstr>
      <vt:lpstr>Fee-for-time compensation arrangements</vt:lpstr>
      <vt:lpstr>What Fee-for-time compensation is not</vt:lpstr>
      <vt:lpstr> Collections</vt:lpstr>
      <vt:lpstr>Point-of-service collections </vt:lpstr>
      <vt:lpstr>Credit balances</vt:lpstr>
      <vt:lpstr>Patient financial journey</vt:lpstr>
      <vt:lpstr>statements</vt:lpstr>
      <vt:lpstr> Strategic planning</vt:lpstr>
      <vt:lpstr>Revenue cycle strategic plan</vt:lpstr>
      <vt:lpstr>who are the players?</vt:lpstr>
      <vt:lpstr>Breakdown silos</vt:lpstr>
      <vt:lpstr>Reduce write-offs</vt:lpstr>
      <vt:lpstr>PowerPoint Presentation</vt:lpstr>
      <vt:lpstr>Organizational Culture</vt:lpstr>
      <vt:lpstr>           questions?</vt:lpstr>
      <vt:lpstr>QUESTIONS?</vt:lpstr>
      <vt:lpstr>THANK YOU</vt:lpstr>
    </vt:vector>
  </TitlesOfParts>
  <Company>Eide Bailly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Deyon Suchla</dc:creator>
  <cp:lastModifiedBy>Ralph Llewellyn</cp:lastModifiedBy>
  <cp:revision>106</cp:revision>
  <cp:lastPrinted>2019-07-09T17:32:40Z</cp:lastPrinted>
  <dcterms:created xsi:type="dcterms:W3CDTF">2019-03-27T01:54:36Z</dcterms:created>
  <dcterms:modified xsi:type="dcterms:W3CDTF">2019-07-09T18:23:02Z</dcterms:modified>
</cp:coreProperties>
</file>